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36" r:id="rId4"/>
    <p:sldId id="342" r:id="rId5"/>
    <p:sldId id="348" r:id="rId6"/>
    <p:sldId id="343" r:id="rId7"/>
    <p:sldId id="340" r:id="rId8"/>
    <p:sldId id="345" r:id="rId9"/>
    <p:sldId id="346" r:id="rId10"/>
    <p:sldId id="347" r:id="rId11"/>
    <p:sldId id="349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330"/>
            <p14:sldId id="336"/>
            <p14:sldId id="342"/>
            <p14:sldId id="348"/>
            <p14:sldId id="343"/>
            <p14:sldId id="340"/>
            <p14:sldId id="345"/>
            <p14:sldId id="346"/>
            <p14:sldId id="347"/>
            <p14:sldId id="349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8" userDrawn="1">
          <p15:clr>
            <a:srgbClr val="A4A3A4"/>
          </p15:clr>
        </p15:guide>
        <p15:guide id="4" pos="1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A52AFF"/>
    <a:srgbClr val="927950"/>
    <a:srgbClr val="0000FF"/>
    <a:srgbClr val="DCDCAA"/>
    <a:srgbClr val="4472C4"/>
    <a:srgbClr val="1F377F"/>
    <a:srgbClr val="800000"/>
    <a:srgbClr val="57A64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710" y="96"/>
      </p:cViewPr>
      <p:guideLst>
        <p:guide orient="horz" pos="2137"/>
        <p:guide pos="3840"/>
        <p:guide pos="5768"/>
        <p:guide pos="1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21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21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21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21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21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21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Основы </a:t>
            </a:r>
            <a:r>
              <a:rPr lang="ru-RU" dirty="0">
                <a:solidFill>
                  <a:srgbClr val="0000FF"/>
                </a:solidFill>
              </a:rPr>
              <a:t>программирования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2.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Посчитать произведение двух чисел с помощью функции.</a:t>
            </a:r>
          </a:p>
        </p:txBody>
      </p: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D6DD476E-AF11-4CB2-AAA9-F4FB11080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44667"/>
              </p:ext>
            </p:extLst>
          </p:nvPr>
        </p:nvGraphicFramePr>
        <p:xfrm>
          <a:off x="280987" y="841063"/>
          <a:ext cx="11630025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513221046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3359288199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1736086647"/>
                    </a:ext>
                  </a:extLst>
                </a:gridCol>
              </a:tblGrid>
              <a:tr h="65539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Локальные переменные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</a:t>
                      </a:r>
                      <a:endParaRPr lang="ru-RU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Глобальные переменные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</a:t>
                      </a:r>
                      <a:endParaRPr lang="ru-RU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Передача в функцию переменных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</a:t>
                      </a:r>
                      <a:endParaRPr lang="ru-RU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95843"/>
                  </a:ext>
                </a:extLst>
              </a:tr>
              <a:tr h="3504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();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2;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b = 4;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2A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return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* b;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2;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b = 4;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();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2A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return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* b;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);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2;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b = 4;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(a, b);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multiple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2A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return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* b;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81669"/>
                  </a:ext>
                </a:extLst>
              </a:tr>
            </a:tbl>
          </a:graphicData>
        </a:graphic>
      </p:graphicFrame>
      <p:graphicFrame>
        <p:nvGraphicFramePr>
          <p:cNvPr id="11" name="Таблица 5">
            <a:extLst>
              <a:ext uri="{FF2B5EF4-FFF2-40B4-BE49-F238E27FC236}">
                <a16:creationId xmlns:a16="http://schemas.microsoft.com/office/drawing/2014/main" id="{074C103B-39DC-4AD8-96A4-8E2596AF5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80550"/>
              </p:ext>
            </p:extLst>
          </p:nvPr>
        </p:nvGraphicFramePr>
        <p:xfrm>
          <a:off x="8034339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1736086647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Мы </a:t>
                      </a:r>
                      <a:r>
                        <a:rPr kumimoji="0" lang="ru-RU" sz="20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передали переменные </a:t>
                      </a:r>
                      <a:r>
                        <a:rPr kumimoji="0" lang="en-US" sz="20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kumimoji="0" lang="ru-RU" sz="20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kumimoji="0" lang="en-US" sz="20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 </a:t>
                      </a:r>
                      <a:r>
                        <a:rPr kumimoji="0" lang="ru-RU" sz="20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 значению (создали их копию)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Программа выполнится корректно.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05229D7F-A9C8-41B7-A90C-9DC2C7A58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8623"/>
              </p:ext>
            </p:extLst>
          </p:nvPr>
        </p:nvGraphicFramePr>
        <p:xfrm>
          <a:off x="280986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513221046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Программа не запустится. </a:t>
                      </a:r>
                      <a:r>
                        <a:rPr lang="ru-RU" sz="2000" i="1" u="sng" dirty="0">
                          <a:solidFill>
                            <a:srgbClr val="FF7C8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Она не знает о переменных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они локальные для функции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main.</a:t>
                      </a:r>
                      <a:endParaRPr lang="ru-RU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  <p:graphicFrame>
        <p:nvGraphicFramePr>
          <p:cNvPr id="13" name="Таблица 5">
            <a:extLst>
              <a:ext uri="{FF2B5EF4-FFF2-40B4-BE49-F238E27FC236}">
                <a16:creationId xmlns:a16="http://schemas.microsoft.com/office/drawing/2014/main" id="{50E40AA1-431D-470F-A02F-7392034D4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75823"/>
              </p:ext>
            </p:extLst>
          </p:nvPr>
        </p:nvGraphicFramePr>
        <p:xfrm>
          <a:off x="4157666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359288199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Программа отработает корректно. Переменные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 </a:t>
                      </a:r>
                      <a:r>
                        <a:rPr lang="ru-RU" sz="2000" i="1" u="sng" dirty="0">
                          <a:solidFill>
                            <a:srgbClr val="FF7C8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доступны в любой части программы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3.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Посчитать сумму элементов массива с помощью функции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7B139-F314-401F-A088-F2A4F2C481AA}"/>
              </a:ext>
            </a:extLst>
          </p:cNvPr>
          <p:cNvSpPr txBox="1"/>
          <p:nvPr/>
        </p:nvSpPr>
        <p:spPr>
          <a:xfrm>
            <a:off x="596900" y="90426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A31515"/>
                </a:solidFill>
                <a:latin typeface="Cascadia Mono" panose="020B0609020000020004" pitchFamily="49" charset="0"/>
              </a:rPr>
              <a:t>&lt;iostream&gt;</a:t>
            </a:r>
            <a:endParaRPr lang="en-US" sz="20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ru-RU" sz="20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927950"/>
                </a:solidFill>
                <a:latin typeface="Cascadia Mono" panose="020B0609020000020004" pitchFamily="49" charset="0"/>
              </a:rPr>
              <a:t>arrSum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[])</a:t>
            </a:r>
          </a:p>
          <a:p>
            <a:r>
              <a:rPr lang="ru-RU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sum = 0;</a:t>
            </a:r>
          </a:p>
          <a:p>
            <a:pPr lvl="1"/>
            <a:r>
              <a:rPr lang="en-US" sz="2000" dirty="0">
                <a:solidFill>
                  <a:srgbClr val="A52AFF"/>
                </a:solidFill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&lt;= </a:t>
            </a:r>
            <a:r>
              <a:rPr lang="en-US" sz="2000" dirty="0" err="1">
                <a:solidFill>
                  <a:srgbClr val="A52AFF"/>
                </a:solidFill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) / </a:t>
            </a:r>
            <a:r>
              <a:rPr lang="en-US" sz="2000" dirty="0" err="1">
                <a:solidFill>
                  <a:srgbClr val="A52AFF"/>
                </a:solidFill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[0]); </a:t>
            </a:r>
            <a:r>
              <a:rPr lang="en-US" sz="20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++)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sum += </a:t>
            </a:r>
            <a:r>
              <a:rPr lang="en-US" sz="2000" dirty="0">
                <a:solidFill>
                  <a:srgbClr val="808080"/>
                </a:solidFill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n-US" sz="20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];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sum;</a:t>
            </a:r>
          </a:p>
          <a:p>
            <a:r>
              <a:rPr lang="ru-RU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ru-RU" sz="20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927950"/>
                </a:solidFill>
                <a:latin typeface="Cascadia Mono" panose="020B06090200000200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* </a:t>
            </a:r>
            <a:r>
              <a:rPr lang="en-US" sz="20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[])</a:t>
            </a:r>
          </a:p>
          <a:p>
            <a:r>
              <a:rPr lang="ru-RU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a[] = { 2, 3, 4 };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927950"/>
                </a:solidFill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A31515"/>
                </a:solidFill>
                <a:latin typeface="Cascadia Mono" panose="020B0609020000020004" pitchFamily="49" charset="0"/>
              </a:rPr>
              <a:t>"Sum of </a:t>
            </a:r>
            <a:r>
              <a:rPr lang="en-US" sz="20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arr</a:t>
            </a:r>
            <a:r>
              <a:rPr lang="en-US" sz="2000" dirty="0">
                <a:solidFill>
                  <a:srgbClr val="A31515"/>
                </a:solidFill>
                <a:latin typeface="Cascadia Mono" panose="020B0609020000020004" pitchFamily="49" charset="0"/>
              </a:rPr>
              <a:t> elements: "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	</a:t>
            </a:r>
            <a:r>
              <a:rPr lang="en-US" sz="200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927950"/>
                </a:solidFill>
                <a:latin typeface="Cascadia Mono" panose="020B0609020000020004" pitchFamily="49" charset="0"/>
              </a:rPr>
              <a:t>arrSum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(a) </a:t>
            </a:r>
            <a:r>
              <a:rPr lang="en-US" sz="200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927950"/>
                </a:solidFill>
                <a:latin typeface="Cascadia Mono" panose="020B0609020000020004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pPr lvl="1"/>
            <a:r>
              <a:rPr lang="en-US" sz="2000" dirty="0">
                <a:solidFill>
                  <a:srgbClr val="A52AFF"/>
                </a:solidFill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ru-RU" sz="20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6543AFB-2605-46D4-B01A-E942D39D2D12}"/>
              </a:ext>
            </a:extLst>
          </p:cNvPr>
          <p:cNvCxnSpPr>
            <a:cxnSpLocks/>
          </p:cNvCxnSpPr>
          <p:nvPr/>
        </p:nvCxnSpPr>
        <p:spPr>
          <a:xfrm flipH="1">
            <a:off x="3606800" y="1720055"/>
            <a:ext cx="31877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8A2EC5A-13F2-4AB0-B2A5-8FEAC0087EAA}"/>
              </a:ext>
            </a:extLst>
          </p:cNvPr>
          <p:cNvSpPr txBox="1">
            <a:spLocks/>
          </p:cNvSpPr>
          <p:nvPr/>
        </p:nvSpPr>
        <p:spPr>
          <a:xfrm>
            <a:off x="6674815" y="1264840"/>
            <a:ext cx="5372100" cy="910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Массив передается также, как и другие объекты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1D6A9DB-53D0-4DED-B80A-B53A06AD51B8}"/>
              </a:ext>
            </a:extLst>
          </p:cNvPr>
          <p:cNvCxnSpPr>
            <a:cxnSpLocks/>
          </p:cNvCxnSpPr>
          <p:nvPr/>
        </p:nvCxnSpPr>
        <p:spPr>
          <a:xfrm flipH="1">
            <a:off x="5969000" y="2634455"/>
            <a:ext cx="8255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id="{F93478AF-07A8-4499-A205-926EA6308A79}"/>
              </a:ext>
            </a:extLst>
          </p:cNvPr>
          <p:cNvSpPr txBox="1">
            <a:spLocks/>
          </p:cNvSpPr>
          <p:nvPr/>
        </p:nvSpPr>
        <p:spPr>
          <a:xfrm>
            <a:off x="6674815" y="2175269"/>
            <a:ext cx="5372100" cy="2180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Встроенная функция </a:t>
            </a:r>
            <a:r>
              <a:rPr lang="en-US" dirty="0" err="1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sizeof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определить размер, который объект занимает в памяти</a:t>
            </a:r>
          </a:p>
          <a:p>
            <a:pPr indent="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данном случае мы </a:t>
            </a:r>
            <a:r>
              <a:rPr lang="ru-RU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делим размер, который массив занимает в памяти, на размер, который занимает один его элемент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получаем общее кол-во элементов в массиве.</a:t>
            </a:r>
          </a:p>
        </p:txBody>
      </p:sp>
    </p:spTree>
    <p:extLst>
      <p:ext uri="{BB962C8B-B14F-4D97-AF65-F5344CB8AC3E}">
        <p14:creationId xmlns:p14="http://schemas.microsoft.com/office/powerpoint/2010/main" val="232997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19FDF4A-A6DD-4451-B3DB-12E95F31451F}"/>
              </a:ext>
            </a:extLst>
          </p:cNvPr>
          <p:cNvSpPr/>
          <p:nvPr/>
        </p:nvSpPr>
        <p:spPr>
          <a:xfrm>
            <a:off x="1189772" y="1480175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модульного программирования</a:t>
            </a:r>
            <a:endParaRPr lang="ru-RU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D90048B-2EE0-43F2-B7A8-AADF43FB4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1480176"/>
            <a:ext cx="701201" cy="701201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448DA07-C8B7-430E-9E56-772275DA849C}"/>
              </a:ext>
            </a:extLst>
          </p:cNvPr>
          <p:cNvSpPr/>
          <p:nvPr/>
        </p:nvSpPr>
        <p:spPr>
          <a:xfrm>
            <a:off x="1189772" y="2332826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Сокращение размера программы</a:t>
            </a:r>
            <a:endParaRPr lang="ru-RU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37F68663-6908-4460-9040-8CA78F45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2332827"/>
            <a:ext cx="701201" cy="701201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D40EC23-4466-46E9-9FDC-DA9E1E78DF50}"/>
              </a:ext>
            </a:extLst>
          </p:cNvPr>
          <p:cNvSpPr/>
          <p:nvPr/>
        </p:nvSpPr>
        <p:spPr>
          <a:xfrm>
            <a:off x="1189772" y="3185476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Исключается дублирование кода</a:t>
            </a:r>
          </a:p>
        </p:txBody>
      </p:sp>
      <p:pic>
        <p:nvPicPr>
          <p:cNvPr id="15" name="Объект 6">
            <a:extLst>
              <a:ext uri="{FF2B5EF4-FFF2-40B4-BE49-F238E27FC236}">
                <a16:creationId xmlns:a16="http://schemas.microsoft.com/office/drawing/2014/main" id="{5DFC281A-CA99-40A1-88B1-17A16492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3185477"/>
            <a:ext cx="701201" cy="7012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B1C322-2F41-4F14-9F5A-39438689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29B52E-CABD-4FB8-99BE-51C4B084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D4862A-1255-449D-ABF4-5F84C61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E85FC64-7A5A-4466-846A-9EB49F7AA484}"/>
              </a:ext>
            </a:extLst>
          </p:cNvPr>
          <p:cNvSpPr/>
          <p:nvPr/>
        </p:nvSpPr>
        <p:spPr>
          <a:xfrm>
            <a:off x="1189772" y="4038125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Обеспечивается возможность повторного использования кода</a:t>
            </a:r>
          </a:p>
        </p:txBody>
      </p:sp>
      <p:pic>
        <p:nvPicPr>
          <p:cNvPr id="21" name="Объект 6">
            <a:extLst>
              <a:ext uri="{FF2B5EF4-FFF2-40B4-BE49-F238E27FC236}">
                <a16:creationId xmlns:a16="http://schemas.microsoft.com/office/drawing/2014/main" id="{332BC212-F110-4D7F-9FB0-95A9BA85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4038126"/>
            <a:ext cx="701201" cy="701201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FB998C3-56E5-4CEA-B0C3-8F3FF3B46909}"/>
              </a:ext>
            </a:extLst>
          </p:cNvPr>
          <p:cNvSpPr/>
          <p:nvPr/>
        </p:nvSpPr>
        <p:spPr>
          <a:xfrm>
            <a:off x="1189772" y="4896499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Функции могут быть использованы для формирования библиотек</a:t>
            </a:r>
          </a:p>
        </p:txBody>
      </p:sp>
      <p:pic>
        <p:nvPicPr>
          <p:cNvPr id="29" name="Объект 6">
            <a:extLst>
              <a:ext uri="{FF2B5EF4-FFF2-40B4-BE49-F238E27FC236}">
                <a16:creationId xmlns:a16="http://schemas.microsoft.com/office/drawing/2014/main" id="{526E08F0-4AEB-409E-B5AA-A6AF59BE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4896500"/>
            <a:ext cx="701201" cy="7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Подпрограммы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5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Подпрограмма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это отдельная часть программы, имеющая имя и </a:t>
            </a:r>
            <a:r>
              <a:rPr lang="ru-RU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решающая свою отдельную задачу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Располагается подпрограмма в начале основной программы и может быть запущена (вызвана) из основной программы по указанию имени.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A0C6C9-A73E-4BDB-B88A-8C689118D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52" y="2755532"/>
            <a:ext cx="2275853" cy="2275853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4D0626D-E01B-41E6-B3AE-C75D1587E07B}"/>
              </a:ext>
            </a:extLst>
          </p:cNvPr>
          <p:cNvSpPr/>
          <p:nvPr/>
        </p:nvSpPr>
        <p:spPr>
          <a:xfrm>
            <a:off x="4236102" y="3893458"/>
            <a:ext cx="742950" cy="341636"/>
          </a:xfrm>
          <a:prstGeom prst="right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4A26E670-124C-43F5-B2E6-FDA061170B44}"/>
              </a:ext>
            </a:extLst>
          </p:cNvPr>
          <p:cNvSpPr/>
          <p:nvPr/>
        </p:nvSpPr>
        <p:spPr>
          <a:xfrm>
            <a:off x="7350571" y="3893458"/>
            <a:ext cx="742950" cy="341636"/>
          </a:xfrm>
          <a:prstGeom prst="right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B44F79-E5ED-4D29-93BD-B5BDC639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11" y="3445783"/>
            <a:ext cx="438150" cy="4476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810AFF-5007-494B-AE4C-E756367C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984" y="3436258"/>
            <a:ext cx="466725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2A820B-BAC0-4FC0-B018-2A8139F7BE07}"/>
              </a:ext>
            </a:extLst>
          </p:cNvPr>
          <p:cNvSpPr txBox="1"/>
          <p:nvPr/>
        </p:nvSpPr>
        <p:spPr>
          <a:xfrm>
            <a:off x="4070482" y="416961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Вход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1FA477-5A09-4546-8D94-1341287E5842}"/>
              </a:ext>
            </a:extLst>
          </p:cNvPr>
          <p:cNvSpPr txBox="1"/>
          <p:nvPr/>
        </p:nvSpPr>
        <p:spPr>
          <a:xfrm>
            <a:off x="7350571" y="4235094"/>
            <a:ext cx="117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100A60-0B3D-45CD-B19B-5C95793E7540}"/>
              </a:ext>
            </a:extLst>
          </p:cNvPr>
          <p:cNvSpPr txBox="1"/>
          <p:nvPr/>
        </p:nvSpPr>
        <p:spPr>
          <a:xfrm>
            <a:off x="4634702" y="4976379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Подпрограмма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>
                <a:solidFill>
                  <a:srgbClr val="9279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foo</a:t>
            </a:r>
            <a:endParaRPr lang="ru-RU" sz="2400" b="1" dirty="0">
              <a:solidFill>
                <a:srgbClr val="9279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7238DD5-1941-45D6-999E-AFCC0890D95E}"/>
              </a:ext>
            </a:extLst>
          </p:cNvPr>
          <p:cNvSpPr/>
          <p:nvPr/>
        </p:nvSpPr>
        <p:spPr>
          <a:xfrm>
            <a:off x="923498" y="5559015"/>
            <a:ext cx="11054188" cy="555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Каждая подпрограмма должна решать </a:t>
            </a:r>
            <a:r>
              <a:rPr lang="ru-RU" sz="2400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только одну задачу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57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 и процедуры </a:t>
            </a:r>
            <a:r>
              <a:rPr lang="en-US" dirty="0"/>
              <a:t>{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FD9DF-BAE3-483E-B209-6908C2A1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40" y="1407146"/>
            <a:ext cx="1227831" cy="122783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DEA59B-F043-4896-B0FC-2576EDAE52A9}"/>
              </a:ext>
            </a:extLst>
          </p:cNvPr>
          <p:cNvGrpSpPr/>
          <p:nvPr/>
        </p:nvGrpSpPr>
        <p:grpSpPr>
          <a:xfrm>
            <a:off x="2738470" y="3179956"/>
            <a:ext cx="1951338" cy="499737"/>
            <a:chOff x="4150993" y="3144600"/>
            <a:chExt cx="1951338" cy="49973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9BE6050-0697-4ABF-AC2B-2BA8C4419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93" y="3144600"/>
              <a:ext cx="476254" cy="47625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D1CC89-7973-43FE-92ED-4487DC2B2FD9}"/>
                </a:ext>
              </a:extLst>
            </p:cNvPr>
            <p:cNvSpPr txBox="1"/>
            <p:nvPr/>
          </p:nvSpPr>
          <p:spPr>
            <a:xfrm>
              <a:off x="4627247" y="3182672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Функции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3CD36DF-07F1-4F4F-8BDC-BCCA9ACFF62C}"/>
              </a:ext>
            </a:extLst>
          </p:cNvPr>
          <p:cNvGrpSpPr/>
          <p:nvPr/>
        </p:nvGrpSpPr>
        <p:grpSpPr>
          <a:xfrm>
            <a:off x="8254023" y="3168987"/>
            <a:ext cx="2376418" cy="498191"/>
            <a:chOff x="6510192" y="3144600"/>
            <a:chExt cx="2376418" cy="49819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498CD8C-39AD-4CFC-BC9B-C9289161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192" y="3144600"/>
              <a:ext cx="495775" cy="4957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BD1E40-BC7D-420B-82BE-73FAA6253254}"/>
                </a:ext>
              </a:extLst>
            </p:cNvPr>
            <p:cNvSpPr txBox="1"/>
            <p:nvPr/>
          </p:nvSpPr>
          <p:spPr>
            <a:xfrm>
              <a:off x="7005967" y="3181126"/>
              <a:ext cx="188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Процедуры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68A5401-C071-4752-95E2-0739DA37FFBB}"/>
              </a:ext>
            </a:extLst>
          </p:cNvPr>
          <p:cNvSpPr txBox="1"/>
          <p:nvPr/>
        </p:nvSpPr>
        <p:spPr>
          <a:xfrm>
            <a:off x="851401" y="3828163"/>
            <a:ext cx="572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Подпрограммы-функции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возвращают результат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(число, символьную строчку и т.д.), который мы можем использовать в основном программе.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7FD9F-43CE-4A00-942C-54A345096D1B}"/>
              </a:ext>
            </a:extLst>
          </p:cNvPr>
          <p:cNvSpPr txBox="1"/>
          <p:nvPr/>
        </p:nvSpPr>
        <p:spPr>
          <a:xfrm>
            <a:off x="6692464" y="3826617"/>
            <a:ext cx="549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Подпрограммы-процедуры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выполняют некоторые действия, например, выводят результат на экран в определенном виде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15E01EBD-AA24-498E-82EC-28180FB05517}"/>
              </a:ext>
            </a:extLst>
          </p:cNvPr>
          <p:cNvCxnSpPr>
            <a:cxnSpLocks/>
            <a:stCxn id="8" idx="2"/>
            <a:endCxn id="39" idx="0"/>
          </p:cNvCxnSpPr>
          <p:nvPr/>
        </p:nvCxnSpPr>
        <p:spPr>
          <a:xfrm flipH="1">
            <a:off x="3952266" y="2634977"/>
            <a:ext cx="2716590" cy="5830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EE072783-247D-4BC6-8BCD-B9EF9F1EFD53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>
            <a:off x="6668856" y="2634977"/>
            <a:ext cx="3021264" cy="5705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C3B58FF-8F9C-435D-886C-C77AEED4AC85}"/>
              </a:ext>
            </a:extLst>
          </p:cNvPr>
          <p:cNvCxnSpPr>
            <a:cxnSpLocks/>
            <a:stCxn id="83" idx="3"/>
            <a:endCxn id="8" idx="1"/>
          </p:cNvCxnSpPr>
          <p:nvPr/>
        </p:nvCxnSpPr>
        <p:spPr>
          <a:xfrm>
            <a:off x="4689808" y="2021061"/>
            <a:ext cx="136513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E46E170-F1B0-4EE0-92FF-B39F3EA19911}"/>
              </a:ext>
            </a:extLst>
          </p:cNvPr>
          <p:cNvSpPr txBox="1"/>
          <p:nvPr/>
        </p:nvSpPr>
        <p:spPr>
          <a:xfrm>
            <a:off x="3564179" y="1790228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Вызов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9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подпрограмм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E46E170-F1B0-4EE0-92FF-B39F3EA19911}"/>
              </a:ext>
            </a:extLst>
          </p:cNvPr>
          <p:cNvSpPr txBox="1"/>
          <p:nvPr/>
        </p:nvSpPr>
        <p:spPr>
          <a:xfrm>
            <a:off x="4867138" y="1117278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Подпрограммы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B4BB5-384F-46F8-92F3-7525D26795CA}"/>
              </a:ext>
            </a:extLst>
          </p:cNvPr>
          <p:cNvSpPr txBox="1"/>
          <p:nvPr/>
        </p:nvSpPr>
        <p:spPr>
          <a:xfrm>
            <a:off x="1974525" y="1974873"/>
            <a:ext cx="23166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Библиотечные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29C7D-1C03-4721-87FD-D2EE3771ABD5}"/>
              </a:ext>
            </a:extLst>
          </p:cNvPr>
          <p:cNvSpPr txBox="1"/>
          <p:nvPr/>
        </p:nvSpPr>
        <p:spPr>
          <a:xfrm>
            <a:off x="6806998" y="1974874"/>
            <a:ext cx="47692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Определенные пользователем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C1CCA7D-CA3C-430D-8F8B-42F9BF4DDC64}"/>
              </a:ext>
            </a:extLst>
          </p:cNvPr>
          <p:cNvCxnSpPr>
            <a:cxnSpLocks/>
            <a:stCxn id="83" idx="2"/>
            <a:endCxn id="17" idx="0"/>
          </p:cNvCxnSpPr>
          <p:nvPr/>
        </p:nvCxnSpPr>
        <p:spPr>
          <a:xfrm flipH="1">
            <a:off x="3132855" y="1578943"/>
            <a:ext cx="2963145" cy="395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180C191-1006-43AF-BBB2-8E921359652A}"/>
              </a:ext>
            </a:extLst>
          </p:cNvPr>
          <p:cNvCxnSpPr>
            <a:cxnSpLocks/>
            <a:stCxn id="83" idx="2"/>
            <a:endCxn id="18" idx="0"/>
          </p:cNvCxnSpPr>
          <p:nvPr/>
        </p:nvCxnSpPr>
        <p:spPr>
          <a:xfrm>
            <a:off x="6096000" y="1578943"/>
            <a:ext cx="3095625" cy="3959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99DCAB-D8C9-4DAC-9E2A-1D120B07049B}"/>
              </a:ext>
            </a:extLst>
          </p:cNvPr>
          <p:cNvSpPr txBox="1"/>
          <p:nvPr/>
        </p:nvSpPr>
        <p:spPr>
          <a:xfrm>
            <a:off x="999723" y="2805637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Предопределены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C57EA-AB16-479B-9804-E9172E1010E9}"/>
              </a:ext>
            </a:extLst>
          </p:cNvPr>
          <p:cNvSpPr txBox="1"/>
          <p:nvPr/>
        </p:nvSpPr>
        <p:spPr>
          <a:xfrm>
            <a:off x="999723" y="3267301"/>
            <a:ext cx="52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Объявлены в заголовочном файле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13E6CFB-A634-4537-A5CE-F1243217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8916898-DE2F-4882-A4DD-517FE3BF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D0DD9-A58F-4DE5-8F8B-1D15DDD087F3}"/>
              </a:ext>
            </a:extLst>
          </p:cNvPr>
          <p:cNvSpPr txBox="1"/>
          <p:nvPr/>
        </p:nvSpPr>
        <p:spPr>
          <a:xfrm>
            <a:off x="999723" y="3728966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Тело внутри файлов .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dll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95EAF5-B0C1-4FEC-B6C0-F36AB1D9ECFD}"/>
              </a:ext>
            </a:extLst>
          </p:cNvPr>
          <p:cNvSpPr txBox="1"/>
          <p:nvPr/>
        </p:nvSpPr>
        <p:spPr>
          <a:xfrm>
            <a:off x="999723" y="4190630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getch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т.д.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2FD037-062A-43BC-ACF9-7DA20017786D}"/>
              </a:ext>
            </a:extLst>
          </p:cNvPr>
          <p:cNvSpPr txBox="1"/>
          <p:nvPr/>
        </p:nvSpPr>
        <p:spPr>
          <a:xfrm>
            <a:off x="6460723" y="2805637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Созданы пользователем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32C952-9C4E-4A97-BA73-4DF8450448B6}"/>
              </a:ext>
            </a:extLst>
          </p:cNvPr>
          <p:cNvSpPr txBox="1"/>
          <p:nvPr/>
        </p:nvSpPr>
        <p:spPr>
          <a:xfrm>
            <a:off x="6460723" y="3267300"/>
            <a:ext cx="551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Сокращение размера и сложности программ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07B4540-4091-4F64-96D1-36D073ED081A}"/>
              </a:ext>
            </a:extLst>
          </p:cNvPr>
          <p:cNvCxnSpPr>
            <a:cxnSpLocks/>
          </p:cNvCxnSpPr>
          <p:nvPr/>
        </p:nvCxnSpPr>
        <p:spPr>
          <a:xfrm>
            <a:off x="824461" y="2205706"/>
            <a:ext cx="0" cy="22157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9FAA3CE-2BFD-451B-BC5E-FC4E68CEEF1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24461" y="2205706"/>
            <a:ext cx="1150064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751D1199-69BB-4CC0-85F7-5E7566CAADC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24461" y="4421463"/>
            <a:ext cx="17526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4A94EB2-7C9E-4FC7-9DA9-C4C79FDFD3F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24461" y="3959799"/>
            <a:ext cx="17526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A4756058-8C2B-4103-B537-D762AB6620B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4461" y="3498134"/>
            <a:ext cx="17526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E39C540-DDC5-4FCD-B02C-5E1AFD66BA6F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4461" y="3036470"/>
            <a:ext cx="17526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6D50F89-1A85-4272-AF2E-0D2CF33A8794}"/>
              </a:ext>
            </a:extLst>
          </p:cNvPr>
          <p:cNvCxnSpPr>
            <a:cxnSpLocks/>
          </p:cNvCxnSpPr>
          <p:nvPr/>
        </p:nvCxnSpPr>
        <p:spPr>
          <a:xfrm>
            <a:off x="6279726" y="2205706"/>
            <a:ext cx="0" cy="1477093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F4B33719-E63A-46A2-A35A-91CCE87A6097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279726" y="2205707"/>
            <a:ext cx="52727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9BB56E4D-6276-481F-9147-DFF100D0C51B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279726" y="3682799"/>
            <a:ext cx="180997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9D0FCFE9-211E-48EE-A90E-9DF63296C04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279726" y="3036470"/>
            <a:ext cx="180997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>
            <a:extLst>
              <a:ext uri="{FF2B5EF4-FFF2-40B4-BE49-F238E27FC236}">
                <a16:creationId xmlns:a16="http://schemas.microsoft.com/office/drawing/2014/main" id="{09CFC46E-5728-4EA9-BEA3-6E25BD5D4548}"/>
              </a:ext>
            </a:extLst>
          </p:cNvPr>
          <p:cNvSpPr/>
          <p:nvPr/>
        </p:nvSpPr>
        <p:spPr>
          <a:xfrm>
            <a:off x="6416084" y="3644497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80720FFD-8250-4DA1-B43D-5B142416F4F1}"/>
              </a:ext>
            </a:extLst>
          </p:cNvPr>
          <p:cNvSpPr/>
          <p:nvPr/>
        </p:nvSpPr>
        <p:spPr>
          <a:xfrm>
            <a:off x="6416887" y="2998369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B7B7D3BA-4F7D-4F31-8F2A-5D2132D467D8}"/>
              </a:ext>
            </a:extLst>
          </p:cNvPr>
          <p:cNvSpPr/>
          <p:nvPr/>
        </p:nvSpPr>
        <p:spPr>
          <a:xfrm>
            <a:off x="959812" y="2998368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F88BB6CD-8829-429D-AFD5-5568BFA8358E}"/>
              </a:ext>
            </a:extLst>
          </p:cNvPr>
          <p:cNvSpPr/>
          <p:nvPr/>
        </p:nvSpPr>
        <p:spPr>
          <a:xfrm>
            <a:off x="959812" y="3460031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28746A1D-FC89-4F04-8EB4-37BCD99F7746}"/>
              </a:ext>
            </a:extLst>
          </p:cNvPr>
          <p:cNvSpPr/>
          <p:nvPr/>
        </p:nvSpPr>
        <p:spPr>
          <a:xfrm>
            <a:off x="959812" y="3921697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AF52B157-785C-4B4B-8D3E-27F14FB3FC9C}"/>
              </a:ext>
            </a:extLst>
          </p:cNvPr>
          <p:cNvSpPr/>
          <p:nvPr/>
        </p:nvSpPr>
        <p:spPr>
          <a:xfrm>
            <a:off x="959812" y="4383361"/>
            <a:ext cx="76200" cy="762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Синтаксис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0A0861FE-2A21-434F-86EF-72A56855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17278"/>
            <a:ext cx="5962650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Параметр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это переменная, от значения которой зависит работа подпрограммы.</a:t>
            </a:r>
          </a:p>
          <a:p>
            <a:pPr indent="45000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Аргумент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это значение параметра, которое передается подпрограмме при ее вызове.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1D0CB7E-78CF-49EA-B563-08EF8B06D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812986"/>
              </p:ext>
            </p:extLst>
          </p:nvPr>
        </p:nvGraphicFramePr>
        <p:xfrm>
          <a:off x="1151890" y="1710768"/>
          <a:ext cx="81311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8130600" imgH="5418000" progId="Word.OpenDocumentText.12">
                  <p:embed/>
                </p:oleObj>
              </mc:Choice>
              <mc:Fallback>
                <p:oleObj name="Document" r:id="rId3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890" y="1710768"/>
                        <a:ext cx="81311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9C7A106-8C2C-4C84-B4D2-8E9929ED360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358265" y="1342078"/>
            <a:ext cx="460612" cy="3686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C19E04-1E6F-4F70-9372-15F689834F6F}"/>
              </a:ext>
            </a:extLst>
          </p:cNvPr>
          <p:cNvSpPr txBox="1"/>
          <p:nvPr/>
        </p:nvSpPr>
        <p:spPr>
          <a:xfrm>
            <a:off x="1818877" y="1157412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возвр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значения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E78FDA1-0F55-4CDD-AFC3-D07DE83BD474}"/>
              </a:ext>
            </a:extLst>
          </p:cNvPr>
          <p:cNvCxnSpPr>
            <a:cxnSpLocks/>
          </p:cNvCxnSpPr>
          <p:nvPr/>
        </p:nvCxnSpPr>
        <p:spPr>
          <a:xfrm>
            <a:off x="5628957" y="4850534"/>
            <a:ext cx="463464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8F870E0-7E7A-4FB1-8343-5706E6AF23AA}"/>
              </a:ext>
            </a:extLst>
          </p:cNvPr>
          <p:cNvCxnSpPr>
            <a:cxnSpLocks/>
          </p:cNvCxnSpPr>
          <p:nvPr/>
        </p:nvCxnSpPr>
        <p:spPr>
          <a:xfrm>
            <a:off x="6092421" y="1852613"/>
            <a:ext cx="0" cy="300751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C88E131F-8210-4110-9BC9-74FB50351090}"/>
              </a:ext>
            </a:extLst>
          </p:cNvPr>
          <p:cNvCxnSpPr>
            <a:cxnSpLocks/>
          </p:cNvCxnSpPr>
          <p:nvPr/>
        </p:nvCxnSpPr>
        <p:spPr>
          <a:xfrm flipH="1" flipV="1">
            <a:off x="4764403" y="1859754"/>
            <a:ext cx="13375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9340325-C7D1-4AF1-9D64-C16840B77AE2}"/>
              </a:ext>
            </a:extLst>
          </p:cNvPr>
          <p:cNvSpPr txBox="1"/>
          <p:nvPr/>
        </p:nvSpPr>
        <p:spPr>
          <a:xfrm>
            <a:off x="4171029" y="324433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Вызов функции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A88CE208-7E9A-4C26-8606-2B17A1F1F9AC}"/>
              </a:ext>
            </a:extLst>
          </p:cNvPr>
          <p:cNvCxnSpPr>
            <a:cxnSpLocks/>
          </p:cNvCxnSpPr>
          <p:nvPr/>
        </p:nvCxnSpPr>
        <p:spPr>
          <a:xfrm flipH="1" flipV="1">
            <a:off x="3747225" y="4958547"/>
            <a:ext cx="174172" cy="3773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6F21415-F396-48BC-A6D6-A59A0A6BB4F0}"/>
              </a:ext>
            </a:extLst>
          </p:cNvPr>
          <p:cNvSpPr txBox="1"/>
          <p:nvPr/>
        </p:nvSpPr>
        <p:spPr>
          <a:xfrm>
            <a:off x="3607263" y="533591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Аргумент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C351CF43-EA9D-4A84-98A3-B3EE47863DD7}"/>
              </a:ext>
            </a:extLst>
          </p:cNvPr>
          <p:cNvCxnSpPr>
            <a:cxnSpLocks/>
          </p:cNvCxnSpPr>
          <p:nvPr/>
        </p:nvCxnSpPr>
        <p:spPr>
          <a:xfrm flipH="1" flipV="1">
            <a:off x="2021053" y="1992568"/>
            <a:ext cx="344473" cy="3454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426B9E6-B258-4A8A-8BC0-6392A3CF6765}"/>
              </a:ext>
            </a:extLst>
          </p:cNvPr>
          <p:cNvSpPr txBox="1"/>
          <p:nvPr/>
        </p:nvSpPr>
        <p:spPr>
          <a:xfrm>
            <a:off x="2781638" y="215332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Имя функции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FCC758-149B-4B8C-8819-257D53E13502}"/>
              </a:ext>
            </a:extLst>
          </p:cNvPr>
          <p:cNvCxnSpPr>
            <a:cxnSpLocks/>
            <a:stCxn id="76" idx="1"/>
          </p:cNvCxnSpPr>
          <p:nvPr/>
        </p:nvCxnSpPr>
        <p:spPr>
          <a:xfrm flipH="1">
            <a:off x="3996181" y="1337417"/>
            <a:ext cx="467160" cy="3770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ACC5E24-5DC7-4E18-8CFD-2384340BE5C2}"/>
              </a:ext>
            </a:extLst>
          </p:cNvPr>
          <p:cNvSpPr txBox="1"/>
          <p:nvPr/>
        </p:nvSpPr>
        <p:spPr>
          <a:xfrm>
            <a:off x="4463341" y="1152751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Параметр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F91F3D8B-0EB4-4692-B751-41FE2D1DDBBF}"/>
              </a:ext>
            </a:extLst>
          </p:cNvPr>
          <p:cNvCxnSpPr>
            <a:cxnSpLocks/>
          </p:cNvCxnSpPr>
          <p:nvPr/>
        </p:nvCxnSpPr>
        <p:spPr>
          <a:xfrm>
            <a:off x="846051" y="3071334"/>
            <a:ext cx="0" cy="178879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121D17C8-4B55-4BC9-9606-9606DCCCE472}"/>
              </a:ext>
            </a:extLst>
          </p:cNvPr>
          <p:cNvCxnSpPr>
            <a:cxnSpLocks/>
          </p:cNvCxnSpPr>
          <p:nvPr/>
        </p:nvCxnSpPr>
        <p:spPr>
          <a:xfrm flipV="1">
            <a:off x="842473" y="4840070"/>
            <a:ext cx="898092" cy="104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B0BADFCC-FCC3-4873-AD9F-668575D4B25A}"/>
              </a:ext>
            </a:extLst>
          </p:cNvPr>
          <p:cNvCxnSpPr>
            <a:cxnSpLocks/>
          </p:cNvCxnSpPr>
          <p:nvPr/>
        </p:nvCxnSpPr>
        <p:spPr>
          <a:xfrm>
            <a:off x="842473" y="3071334"/>
            <a:ext cx="874425" cy="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CB1AC9A8-7F26-49F0-9643-B2C3BCF8817A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2365526" y="2337995"/>
            <a:ext cx="416112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8D94F3B5-2087-4D04-86B2-F7823FA71331}"/>
              </a:ext>
            </a:extLst>
          </p:cNvPr>
          <p:cNvSpPr/>
          <p:nvPr/>
        </p:nvSpPr>
        <p:spPr>
          <a:xfrm>
            <a:off x="6336146" y="3965246"/>
            <a:ext cx="5641108" cy="1986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процедурах тип возвращаемого значения должен быть указан как </a:t>
            </a:r>
            <a:r>
              <a:rPr lang="en-US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ключевое слово </a:t>
            </a:r>
            <a:r>
              <a:rPr lang="en-US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этом случае будет отсутствовать.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134100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Вывести на экран сообщение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“Error”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если в программе произошла ошибка по вине пользователя.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457DD5-31C8-4FE9-8932-10DFF960B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82170"/>
              </p:ext>
            </p:extLst>
          </p:nvPr>
        </p:nvGraphicFramePr>
        <p:xfrm>
          <a:off x="457200" y="1219200"/>
          <a:ext cx="8128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3" imgW="8130600" imgH="5418000" progId="Word.OpenDocumentText.12">
                  <p:embed/>
                </p:oleObj>
              </mc:Choice>
              <mc:Fallback>
                <p:oleObj name="Document" r:id="rId3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81280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D615212-6473-4801-9FB4-1324C6845A1C}"/>
              </a:ext>
            </a:extLst>
          </p:cNvPr>
          <p:cNvSpPr/>
          <p:nvPr/>
        </p:nvSpPr>
        <p:spPr>
          <a:xfrm>
            <a:off x="5867400" y="2032001"/>
            <a:ext cx="114300" cy="2413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7C6050E8-F126-474B-AB0B-1DAD273147FA}"/>
              </a:ext>
            </a:extLst>
          </p:cNvPr>
          <p:cNvSpPr/>
          <p:nvPr/>
        </p:nvSpPr>
        <p:spPr>
          <a:xfrm>
            <a:off x="5867400" y="1752602"/>
            <a:ext cx="114300" cy="2413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01F4D-A52A-4FDD-938F-467CA4699F7E}"/>
              </a:ext>
            </a:extLst>
          </p:cNvPr>
          <p:cNvSpPr txBox="1"/>
          <p:nvPr/>
        </p:nvSpPr>
        <p:spPr>
          <a:xfrm>
            <a:off x="5981700" y="1662669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Описание процедуры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2665C-E395-4D23-AB3D-D43DDA07F7F4}"/>
              </a:ext>
            </a:extLst>
          </p:cNvPr>
          <p:cNvSpPr txBox="1"/>
          <p:nvPr/>
        </p:nvSpPr>
        <p:spPr>
          <a:xfrm>
            <a:off x="5981700" y="196798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Тело процедуры</a:t>
            </a: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2872A5F6-7CA3-4282-9FFB-0A7C748AA10E}"/>
              </a:ext>
            </a:extLst>
          </p:cNvPr>
          <p:cNvSpPr/>
          <p:nvPr/>
        </p:nvSpPr>
        <p:spPr>
          <a:xfrm>
            <a:off x="5867400" y="4146034"/>
            <a:ext cx="114300" cy="2413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03E7B-1383-4BA7-BA66-8E112A2789A5}"/>
              </a:ext>
            </a:extLst>
          </p:cNvPr>
          <p:cNvSpPr txBox="1"/>
          <p:nvPr/>
        </p:nvSpPr>
        <p:spPr>
          <a:xfrm>
            <a:off x="5981700" y="408201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Вызов процедуры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74232-42C1-4472-A909-77395BBEC534}"/>
              </a:ext>
            </a:extLst>
          </p:cNvPr>
          <p:cNvSpPr txBox="1"/>
          <p:nvPr/>
        </p:nvSpPr>
        <p:spPr>
          <a:xfrm>
            <a:off x="6244742" y="4801711"/>
            <a:ext cx="5823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Вопросы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если таких процедур будет много?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Пользователь знает какую именно ошибку он допустил?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7C5E14-B21F-4960-97B1-1EC67FE6CE13}"/>
              </a:ext>
            </a:extLst>
          </p:cNvPr>
          <p:cNvSpPr/>
          <p:nvPr/>
        </p:nvSpPr>
        <p:spPr>
          <a:xfrm>
            <a:off x="5867400" y="2527304"/>
            <a:ext cx="6201257" cy="1387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spcAft>
                <a:spcPts val="400"/>
              </a:spcAft>
            </a:pPr>
            <a:r>
              <a:rPr lang="ru-RU" sz="2000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Важно!</a:t>
            </a:r>
            <a:endParaRPr lang="en-US" sz="2000" dirty="0">
              <a:solidFill>
                <a:srgbClr val="FF7C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algn="just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вызове процедуры обязательно указывать скобки </a:t>
            </a:r>
            <a:r>
              <a:rPr lang="ru-RU" sz="2000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даже если мы не передаем параметры.</a:t>
            </a:r>
          </a:p>
        </p:txBody>
      </p: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4F03DADB-0D14-49BF-8BB0-BC0E8A5F77B7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8127156" y="3914647"/>
            <a:ext cx="840873" cy="49953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(исправленный).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Вывести на экран сообщение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“Error”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если в программе произошла ошибка по вине пользователя.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457DD5-31C8-4FE9-8932-10DFF960B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933" y="1050826"/>
          <a:ext cx="8124825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3" imgW="8130600" imgH="6486480" progId="Word.OpenDocumentText.12">
                  <p:embed/>
                </p:oleObj>
              </mc:Choice>
              <mc:Fallback>
                <p:oleObj name="Document" r:id="rId3" imgW="8130600" imgH="6486480" progId="Word.OpenDocumentTex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B457DD5-31C8-4FE9-8932-10DFF960B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4933" y="1050826"/>
                        <a:ext cx="8124825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50D5BFC-F5F3-43C8-AB3B-2ED9C6088CE8}"/>
              </a:ext>
            </a:extLst>
          </p:cNvPr>
          <p:cNvSpPr txBox="1"/>
          <p:nvPr/>
        </p:nvSpPr>
        <p:spPr>
          <a:xfrm>
            <a:off x="444017" y="1200736"/>
            <a:ext cx="565198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Замечания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spcAft>
                <a:spcPts val="180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Объявление подпрограмм обязательно должно быть </a:t>
            </a:r>
            <a:r>
              <a:rPr lang="ru-RU" sz="2000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 функцией </a:t>
            </a:r>
            <a:r>
              <a:rPr lang="en-US" sz="2000" i="1" u="sng" dirty="0">
                <a:solidFill>
                  <a:srgbClr val="9279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тело подпрограммы может находиться </a:t>
            </a:r>
            <a:r>
              <a:rPr lang="ru-RU" sz="2000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до, так и после функции </a:t>
            </a:r>
            <a:r>
              <a:rPr lang="en-US" sz="2000" i="1" u="sng" dirty="0">
                <a:solidFill>
                  <a:srgbClr val="9279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предпочтительно после).</a:t>
            </a:r>
          </a:p>
          <a:p>
            <a:pPr lvl="1">
              <a:spcAft>
                <a:spcPts val="180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объявлении подпрограммы </a:t>
            </a:r>
            <a:r>
              <a:rPr lang="ru-RU" sz="2000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необязательно давать имена параметрам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44D7B4-4705-4DCE-9BA8-05615E4A843D}"/>
              </a:ext>
            </a:extLst>
          </p:cNvPr>
          <p:cNvSpPr txBox="1"/>
          <p:nvPr/>
        </p:nvSpPr>
        <p:spPr>
          <a:xfrm>
            <a:off x="221284" y="1624012"/>
            <a:ext cx="68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7950"/>
                </a:solidFill>
              </a:rPr>
              <a:t>0</a:t>
            </a:r>
            <a:r>
              <a:rPr lang="ru-RU" sz="3200" dirty="0">
                <a:solidFill>
                  <a:srgbClr val="92795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8DCF-0A6C-45CA-88B9-EB626B66EA2E}"/>
              </a:ext>
            </a:extLst>
          </p:cNvPr>
          <p:cNvSpPr txBox="1"/>
          <p:nvPr/>
        </p:nvSpPr>
        <p:spPr>
          <a:xfrm>
            <a:off x="198728" y="2455009"/>
            <a:ext cx="68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7950"/>
                </a:solidFill>
              </a:rPr>
              <a:t>0</a:t>
            </a:r>
            <a:r>
              <a:rPr lang="ru-RU" sz="3200" dirty="0">
                <a:solidFill>
                  <a:srgbClr val="92795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66538-4671-4615-8F25-6150D1CC71B2}"/>
              </a:ext>
            </a:extLst>
          </p:cNvPr>
          <p:cNvSpPr txBox="1"/>
          <p:nvPr/>
        </p:nvSpPr>
        <p:spPr>
          <a:xfrm>
            <a:off x="198727" y="3614928"/>
            <a:ext cx="68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7950"/>
                </a:solidFill>
              </a:rPr>
              <a:t>0</a:t>
            </a:r>
            <a:r>
              <a:rPr lang="ru-RU" sz="3200" dirty="0">
                <a:solidFill>
                  <a:srgbClr val="927950"/>
                </a:solidFill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685DE-732E-4187-AE3A-0B086FD8B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482" y="5286757"/>
            <a:ext cx="1589054" cy="1224160"/>
          </a:xfrm>
          <a:prstGeom prst="round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0E60A1-9007-4A3E-8B34-ABC841C11C30}"/>
              </a:ext>
            </a:extLst>
          </p:cNvPr>
          <p:cNvSpPr txBox="1"/>
          <p:nvPr/>
        </p:nvSpPr>
        <p:spPr>
          <a:xfrm>
            <a:off x="2561797" y="4817110"/>
            <a:ext cx="1416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Вывод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Области видимости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854" y="3555554"/>
            <a:ext cx="6743065" cy="2473767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Принцип ограничения области видимости в программировании называют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инкапсуляцией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т.е. </a:t>
            </a:r>
            <a:r>
              <a:rPr lang="ru-RU" i="1" u="sng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защита объекта от внешнего вмешательства и неправильного использования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(предполагает объединение данных функций в единое целое – класс).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2802C-9B4C-4988-B136-91937B9B1F58}"/>
              </a:ext>
            </a:extLst>
          </p:cNvPr>
          <p:cNvSpPr txBox="1"/>
          <p:nvPr/>
        </p:nvSpPr>
        <p:spPr>
          <a:xfrm>
            <a:off x="911506" y="1943187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Локальные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D34AB-8C78-402D-8F51-72A1C56D6D05}"/>
              </a:ext>
            </a:extLst>
          </p:cNvPr>
          <p:cNvSpPr txBox="1"/>
          <p:nvPr/>
        </p:nvSpPr>
        <p:spPr>
          <a:xfrm>
            <a:off x="5265090" y="1951372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Глобальные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21C99E40-EC3B-4F29-B843-05AB4648C3A4}"/>
              </a:ext>
            </a:extLst>
          </p:cNvPr>
          <p:cNvSpPr txBox="1">
            <a:spLocks/>
          </p:cNvSpPr>
          <p:nvPr/>
        </p:nvSpPr>
        <p:spPr>
          <a:xfrm>
            <a:off x="657224" y="1238250"/>
            <a:ext cx="6743065" cy="2154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Переменные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Область видимости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блок, ограниченный фигурными скобками.</a:t>
            </a:r>
          </a:p>
          <a:p>
            <a:pPr indent="4500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BFBBB30-0FA8-428F-8875-CCDB956C4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77" y="3730246"/>
            <a:ext cx="3780045" cy="2124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D217DD37-A4B2-4BD1-90FD-A995384112E0}"/>
              </a:ext>
            </a:extLst>
          </p:cNvPr>
          <p:cNvCxnSpPr>
            <a:cxnSpLocks/>
          </p:cNvCxnSpPr>
          <p:nvPr/>
        </p:nvCxnSpPr>
        <p:spPr>
          <a:xfrm flipH="1">
            <a:off x="1752602" y="1687831"/>
            <a:ext cx="2270758" cy="3409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B3A2279-54B5-441E-BD11-D1E9E8298FAE}"/>
              </a:ext>
            </a:extLst>
          </p:cNvPr>
          <p:cNvCxnSpPr>
            <a:cxnSpLocks/>
          </p:cNvCxnSpPr>
          <p:nvPr/>
        </p:nvCxnSpPr>
        <p:spPr>
          <a:xfrm>
            <a:off x="4198620" y="1687831"/>
            <a:ext cx="2118360" cy="3409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F028CD4-052C-4C15-B2B8-D3BBF519685A}"/>
              </a:ext>
            </a:extLst>
          </p:cNvPr>
          <p:cNvSpPr txBox="1"/>
          <p:nvPr/>
        </p:nvSpPr>
        <p:spPr>
          <a:xfrm>
            <a:off x="7985721" y="1166541"/>
            <a:ext cx="29489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Глобальная</a:t>
            </a:r>
            <a:endParaRPr lang="ru-RU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b = 10;</a:t>
            </a:r>
          </a:p>
          <a:p>
            <a:endParaRPr lang="ru-RU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927950"/>
                </a:solidFill>
                <a:latin typeface="Cascadia Mono" panose="020B0609020000020004" pitchFamily="49" charset="0"/>
              </a:rPr>
              <a:t>foo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() {</a:t>
            </a:r>
          </a:p>
          <a:p>
            <a:r>
              <a:rPr lang="ru-RU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  // Локальная</a:t>
            </a:r>
            <a:endParaRPr lang="ru-RU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Cascadia Mono" panose="020B06090200000200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a = 2;</a:t>
            </a:r>
          </a:p>
          <a:p>
            <a:r>
              <a:rPr lang="ru-RU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E9EA03CB-0D66-4722-80DB-E37D8D41809B}"/>
              </a:ext>
            </a:extLst>
          </p:cNvPr>
          <p:cNvSpPr/>
          <p:nvPr/>
        </p:nvSpPr>
        <p:spPr>
          <a:xfrm>
            <a:off x="10266434" y="2028825"/>
            <a:ext cx="345928" cy="1046524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0E767C-B3F1-4CC7-8B16-D7C6E1987386}"/>
              </a:ext>
            </a:extLst>
          </p:cNvPr>
          <p:cNvSpPr txBox="1"/>
          <p:nvPr/>
        </p:nvSpPr>
        <p:spPr>
          <a:xfrm>
            <a:off x="10668826" y="2182203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Область</a:t>
            </a:r>
          </a:p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810514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779</Words>
  <Application>Microsoft Office PowerPoint</Application>
  <PresentationFormat>Широкоэкранный</PresentationFormat>
  <Paragraphs>145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Cascadia Mono</vt:lpstr>
      <vt:lpstr>Fira Code</vt:lpstr>
      <vt:lpstr>Roboto</vt:lpstr>
      <vt:lpstr>Тема Office</vt:lpstr>
      <vt:lpstr>Document</vt:lpstr>
      <vt:lpstr>Основы программирования</vt:lpstr>
      <vt:lpstr>Подпрограммы;</vt:lpstr>
      <vt:lpstr>Определение {</vt:lpstr>
      <vt:lpstr>Функции и процедуры {</vt:lpstr>
      <vt:lpstr>Виды подпрограмм {</vt:lpstr>
      <vt:lpstr>Синтаксис {</vt:lpstr>
      <vt:lpstr>Презентация PowerPoint</vt:lpstr>
      <vt:lpstr>Презентация PowerPoint</vt:lpstr>
      <vt:lpstr>Области видимости {</vt:lpstr>
      <vt:lpstr>Презентация PowerPoint</vt:lpstr>
      <vt:lpstr>Презентация PowerPoint</vt:lpstr>
      <vt:lpstr>Преимущества {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38</cp:revision>
  <dcterms:created xsi:type="dcterms:W3CDTF">2022-07-08T00:38:35Z</dcterms:created>
  <dcterms:modified xsi:type="dcterms:W3CDTF">2022-11-21T17:24:23Z</dcterms:modified>
</cp:coreProperties>
</file>