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D"/>
    <a:srgbClr val="74531F"/>
    <a:srgbClr val="3396D6"/>
    <a:srgbClr val="3A90FF"/>
    <a:srgbClr val="7FAB3A"/>
    <a:srgbClr val="808086"/>
    <a:srgbClr val="262626"/>
    <a:srgbClr val="E8E8E8"/>
    <a:srgbClr val="3389C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6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Вводное </a:t>
            </a:r>
            <a:r>
              <a:rPr lang="ru-RU" dirty="0"/>
              <a:t>занятие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Появление и развитие языков программирования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7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5942C-B8E8-4368-972A-A6F1EC8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C6841-5D0D-4C33-836C-F1A46F435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Язык программирования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формальный язык (это множество конечных слов над дискретным алфавитом), предназначенный для записи компьютерных программ.</a:t>
            </a:r>
          </a:p>
        </p:txBody>
      </p:sp>
      <p:pic>
        <p:nvPicPr>
          <p:cNvPr id="1026" name="Picture 2" descr="Forty Years of Computer Languages: the old FORTRAN">
            <a:extLst>
              <a:ext uri="{FF2B5EF4-FFF2-40B4-BE49-F238E27FC236}">
                <a16:creationId xmlns:a16="http://schemas.microsoft.com/office/drawing/2014/main" id="{C07288DF-CF33-4627-897E-2310E1796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136" y="2637916"/>
            <a:ext cx="4697639" cy="2981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7ADB45-DC2E-45E1-9EBD-12C72F61C311}"/>
              </a:ext>
            </a:extLst>
          </p:cNvPr>
          <p:cNvSpPr txBox="1"/>
          <p:nvPr/>
        </p:nvSpPr>
        <p:spPr>
          <a:xfrm>
            <a:off x="1084631" y="3228945"/>
            <a:ext cx="5141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1950-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 начало зарождения языка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Fortran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43E7C0C-97B6-4F7E-A9F9-0A95990891E7}"/>
              </a:ext>
            </a:extLst>
          </p:cNvPr>
          <p:cNvCxnSpPr>
            <a:cxnSpLocks/>
            <a:stCxn id="4" idx="3"/>
            <a:endCxn id="1026" idx="1"/>
          </p:cNvCxnSpPr>
          <p:nvPr/>
        </p:nvCxnSpPr>
        <p:spPr>
          <a:xfrm>
            <a:off x="6225782" y="3429000"/>
            <a:ext cx="611354" cy="69983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09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24A80-B71D-4299-8981-9CACD12F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Ассемблер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1E457-2350-467B-A46E-EDC64B0022FE}"/>
              </a:ext>
            </a:extLst>
          </p:cNvPr>
          <p:cNvSpPr txBox="1"/>
          <p:nvPr/>
        </p:nvSpPr>
        <p:spPr>
          <a:xfrm>
            <a:off x="765068" y="1317096"/>
            <a:ext cx="1121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Основной задачей ассемблера является </a:t>
            </a: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перевод (трансляция) команд в машинный код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A3B85E-925E-4456-8197-863EDCC8B727}"/>
              </a:ext>
            </a:extLst>
          </p:cNvPr>
          <p:cNvSpPr txBox="1"/>
          <p:nvPr/>
        </p:nvSpPr>
        <p:spPr>
          <a:xfrm>
            <a:off x="5655476" y="3429000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Минусы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58A453-0B34-4B67-824C-6B30ADC9D2E4}"/>
              </a:ext>
            </a:extLst>
          </p:cNvPr>
          <p:cNvSpPr txBox="1"/>
          <p:nvPr/>
        </p:nvSpPr>
        <p:spPr>
          <a:xfrm>
            <a:off x="765068" y="4090737"/>
            <a:ext cx="63626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Высокий уровень квалификации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Отсутствие какой-либо кроссплатформенности.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5D47207-59A5-4432-B64C-1F4146533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371" y="2505151"/>
            <a:ext cx="10530012" cy="110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5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24A80-B71D-4299-8981-9CACD12F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Высокоуровневые ЯП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B6CBE5E2-8BE6-44A1-8B36-65E2E0648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Высокоуровневые ЯП позволяют достичь 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платформенной независимости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алгоритмов.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ctr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ctr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ctr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ctr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Способы перевода в машинный код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F49DF5F9-151C-4EAF-A93D-9D989DA37F58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2780046" y="4656569"/>
            <a:ext cx="3510518" cy="59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D820677E-C5B8-4070-A962-D36B16BA816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6290561" y="4656569"/>
            <a:ext cx="3380732" cy="59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63F5B72-F8A4-44F5-AFF9-3E3F513697FC}"/>
              </a:ext>
            </a:extLst>
          </p:cNvPr>
          <p:cNvSpPr txBox="1"/>
          <p:nvPr/>
        </p:nvSpPr>
        <p:spPr>
          <a:xfrm>
            <a:off x="1998422" y="5250419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Компиляция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8D0D1E-0E70-479A-AB3B-727531AD5F0B}"/>
              </a:ext>
            </a:extLst>
          </p:cNvPr>
          <p:cNvSpPr txBox="1"/>
          <p:nvPr/>
        </p:nvSpPr>
        <p:spPr>
          <a:xfrm>
            <a:off x="8740589" y="5250419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Интерпретация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DECB8E0-0CE7-4A35-9379-824AC5D26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06" y="2703510"/>
            <a:ext cx="10265297" cy="108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6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24A80-B71D-4299-8981-9CACD12F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Компиляция и интерпретация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B6CBE5E2-8BE6-44A1-8B36-65E2E0648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Компиляция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— трансляция программы, составленной на исходном языке высокого уровня, в эквивалентную программу на низкоуровневом языке, близком машинному коду.</a:t>
            </a: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Интерпретация —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пооператорный (покомандный, построчный) анализ, обработка и тут же выполнение исходной программы или запроса.</a:t>
            </a: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B0A798A4-BFE4-4CD4-BCB2-ED9AC8BD6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079" y="2483687"/>
            <a:ext cx="9499636" cy="614978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5474A45-5F1B-4458-AADC-A7F483BB9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079" y="3219636"/>
            <a:ext cx="9600696" cy="608572"/>
          </a:xfrm>
          <a:prstGeom prst="rect">
            <a:avLst/>
          </a:prstGeom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E2A30547-6CB3-426A-8EA8-13A0DEB007E5}"/>
              </a:ext>
            </a:extLst>
          </p:cNvPr>
          <p:cNvSpPr/>
          <p:nvPr/>
        </p:nvSpPr>
        <p:spPr>
          <a:xfrm>
            <a:off x="1127255" y="2483687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BD420418-5937-4748-9CA0-AD0574590968}"/>
              </a:ext>
            </a:extLst>
          </p:cNvPr>
          <p:cNvSpPr/>
          <p:nvPr/>
        </p:nvSpPr>
        <p:spPr>
          <a:xfrm>
            <a:off x="1127255" y="3219636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B03D1D5C-75A4-4D00-A070-78BB8A1B5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15" y="5080215"/>
            <a:ext cx="11065080" cy="53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8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98489-332E-4E31-B0CB-428BE7E8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Абстракция ЯП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B4E3A2-162D-492C-A1E6-5F2A082EE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349" y="2587685"/>
            <a:ext cx="9257302" cy="3333675"/>
          </a:xfrm>
          <a:prstGeom prst="rect">
            <a:avLst/>
          </a:prstGeom>
        </p:spPr>
      </p:pic>
      <p:sp>
        <p:nvSpPr>
          <p:cNvPr id="9" name="Объект 9">
            <a:extLst>
              <a:ext uri="{FF2B5EF4-FFF2-40B4-BE49-F238E27FC236}">
                <a16:creationId xmlns:a16="http://schemas.microsoft.com/office/drawing/2014/main" id="{078129D1-3B80-4CEE-921E-42E6A56E6651}"/>
              </a:ext>
            </a:extLst>
          </p:cNvPr>
          <p:cNvSpPr txBox="1">
            <a:spLocks/>
          </p:cNvSpPr>
          <p:nvPr/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just">
              <a:buFont typeface="Arial" panose="020B0604020202020204" pitchFamily="34" charset="0"/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Принцип абстракции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подразумевает исключения из рассмотрения тех элементов, которые в данном случае несущественны для понимания работы этой системы.</a:t>
            </a:r>
          </a:p>
          <a:p>
            <a:pPr marL="0" indent="450000" algn="just">
              <a:buFont typeface="Arial" panose="020B0604020202020204" pitchFamily="34" charset="0"/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32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160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Fira Code</vt:lpstr>
      <vt:lpstr>Roboto</vt:lpstr>
      <vt:lpstr>Тема Office</vt:lpstr>
      <vt:lpstr>Вводное занятие</vt:lpstr>
      <vt:lpstr>Появление и развитие языков программирования</vt:lpstr>
      <vt:lpstr>Определение {</vt:lpstr>
      <vt:lpstr>Ассемблер {</vt:lpstr>
      <vt:lpstr>Высокоуровневые ЯП</vt:lpstr>
      <vt:lpstr>Компиляция и интерпретация</vt:lpstr>
      <vt:lpstr>Абстракция ЯП: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14</cp:revision>
  <dcterms:created xsi:type="dcterms:W3CDTF">2022-07-08T00:38:35Z</dcterms:created>
  <dcterms:modified xsi:type="dcterms:W3CDTF">2022-11-07T21:03:29Z</dcterms:modified>
</cp:coreProperties>
</file>