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30" r:id="rId3"/>
    <p:sldId id="350" r:id="rId4"/>
    <p:sldId id="363" r:id="rId5"/>
    <p:sldId id="364" r:id="rId6"/>
    <p:sldId id="365" r:id="rId7"/>
    <p:sldId id="366" r:id="rId8"/>
    <p:sldId id="352" r:id="rId9"/>
    <p:sldId id="35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50"/>
            <p14:sldId id="363"/>
            <p14:sldId id="364"/>
            <p14:sldId id="365"/>
            <p14:sldId id="366"/>
            <p14:sldId id="352"/>
            <p14:sldId id="3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4044" userDrawn="1">
          <p15:clr>
            <a:srgbClr val="A4A3A4"/>
          </p15:clr>
        </p15:guide>
        <p15:guide id="3" pos="5858" userDrawn="1">
          <p15:clr>
            <a:srgbClr val="A4A3A4"/>
          </p15:clr>
        </p15:guide>
        <p15:guide id="4" pos="2162" userDrawn="1">
          <p15:clr>
            <a:srgbClr val="A4A3A4"/>
          </p15:clr>
        </p15:guide>
        <p15:guide id="5" pos="483" userDrawn="1">
          <p15:clr>
            <a:srgbClr val="A4A3A4"/>
          </p15:clr>
        </p15:guide>
        <p15:guide id="6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77F"/>
    <a:srgbClr val="A52AFF"/>
    <a:srgbClr val="0000FF"/>
    <a:srgbClr val="FF7C80"/>
    <a:srgbClr val="00CC00"/>
    <a:srgbClr val="5B9BD5"/>
    <a:srgbClr val="927950"/>
    <a:srgbClr val="DCDCAA"/>
    <a:srgbClr val="4472C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220" y="108"/>
      </p:cViewPr>
      <p:guideLst>
        <p:guide orient="horz" pos="2137"/>
        <p:guide pos="4044"/>
        <p:guide pos="5858"/>
        <p:guide pos="2162"/>
        <p:guide pos="483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27 февраля 2023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27 февраля 2023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27 февраля 2023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27 февраля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27 февраля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27 февраля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27 февраля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27 февраля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27 февраля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27 февраля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27 февраля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27 февраля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27 февраля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27 февраля 2023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2%D0%B8%D1%85%D1%80%D1%8C_%D0%9C%D0%B5%D1%80%D1%81%D0%B5%D0%BD%D0%BD%D0%B0" TargetMode="Externa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itychain.io/blog/random-number-generation-and-their-use-cases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earncpp.com/cpp-tutorial/introduction-to-random-number-generation/" TargetMode="External"/><Relationship Id="rId3" Type="http://schemas.openxmlformats.org/officeDocument/2006/relationships/oleObject" Target="../embeddings/oleObject1.bin"/><Relationship Id="rId7" Type="http://schemas.openxmlformats.org/officeDocument/2006/relationships/hyperlink" Target="https://habr.com/ru/post/499490/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hyperlink" Target="https://medium.com/nuances-of-programming/%D0%B3%D0%B5%D0%BD%D0%B5%D1%80%D0%B8%D1%80%D0%BE%D0%B2%D0%B0%D1%82%D1%8C-%D1%81%D0%BB%D1%83%D1%87%D0%B0%D0%B9%D0%BD%D1%8B%D0%B5-%D1%87%D0%B8%D1%81%D0%BB%D0%B0-%D0%B3%D0%BE%D1%80%D0%B0%D0%B7%D0%B4%D0%BE-%D1%81%D0%BB%D0%BE%D0%B6%D0%BD%D0%B5%D0%B5-%D1%87%D0%B5%D0%BC-%D0%B2%D1%8B-%D0%B4%D1%83%D0%BC%D0%B0%D0%B5%D1%82%D0%B5-c576abc4a577#:~:text=%D0%9F%D1%80%D0%BE%D1%81%D1%82%D0%BE%D0%B9%20%D0%BE%D1%82%D0%B2%D0%B5%D1%82%20%D0%BD%D0%B0%20%D1%8D%D1%82%D0%BE%D1%82%20%D0%B2%D0%BE%D0%BF%D1%80%D0%BE%D1%81,%D0%A1%D0%BB%D1%83%D1%87%D0%B0%D0%B9%D0%BD%D0%BE%D1%81%D1%82%D1%8C%20%D0%BD%D0%B5%20%D0%B2%20%D0%B8%D1%85%20%D0%BF%D1%80%D0%B8%D1%80%D0%BE%D0%B4%D0%B5.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Основы </a:t>
            </a:r>
            <a:r>
              <a:rPr lang="ru-RU" dirty="0">
                <a:solidFill>
                  <a:srgbClr val="0000FF"/>
                </a:solidFill>
              </a:rPr>
              <a:t>программирования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Генерация случайных </a:t>
            </a:r>
            <a:r>
              <a:rPr lang="ru-RU" dirty="0">
                <a:solidFill>
                  <a:srgbClr val="0000FF"/>
                </a:solidFill>
              </a:rPr>
              <a:t>чисел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;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Введение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Чаще всего, мы хотим получить  от компьютера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один и тот же результат при одних и тех же входных данных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Часто, но навсегда.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каких же ситуациях мы хотим получать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СЛУЧАЙНЫЕ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значения в результате исполнения одинаковых инструкций?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F2A9116-2219-418A-BE87-94E51464F495}"/>
              </a:ext>
            </a:extLst>
          </p:cNvPr>
          <p:cNvGrpSpPr/>
          <p:nvPr/>
        </p:nvGrpSpPr>
        <p:grpSpPr>
          <a:xfrm>
            <a:off x="1040130" y="3377905"/>
            <a:ext cx="826248" cy="818314"/>
            <a:chOff x="1755904" y="2701598"/>
            <a:chExt cx="885200" cy="885200"/>
          </a:xfrm>
        </p:grpSpPr>
        <p:sp>
          <p:nvSpPr>
            <p:cNvPr id="13" name="Google Shape;346;p37">
              <a:extLst>
                <a:ext uri="{FF2B5EF4-FFF2-40B4-BE49-F238E27FC236}">
                  <a16:creationId xmlns:a16="http://schemas.microsoft.com/office/drawing/2014/main" id="{5AE8BC11-D4A5-40D5-A53F-47E4195BB8BE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solidFill>
              <a:srgbClr val="0000FF">
                <a:alpha val="43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350;p37">
              <a:extLst>
                <a:ext uri="{FF2B5EF4-FFF2-40B4-BE49-F238E27FC236}">
                  <a16:creationId xmlns:a16="http://schemas.microsoft.com/office/drawing/2014/main" id="{BCFE57FC-0489-428B-9752-2B3093898900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01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AE5E3315-8306-4140-BFFC-2AF8E69617B8}"/>
              </a:ext>
            </a:extLst>
          </p:cNvPr>
          <p:cNvGrpSpPr/>
          <p:nvPr/>
        </p:nvGrpSpPr>
        <p:grpSpPr>
          <a:xfrm>
            <a:off x="1040130" y="4279951"/>
            <a:ext cx="826248" cy="818315"/>
            <a:chOff x="4379996" y="2701598"/>
            <a:chExt cx="885200" cy="885200"/>
          </a:xfrm>
        </p:grpSpPr>
        <p:sp>
          <p:nvSpPr>
            <p:cNvPr id="22" name="Google Shape;343;p37">
              <a:extLst>
                <a:ext uri="{FF2B5EF4-FFF2-40B4-BE49-F238E27FC236}">
                  <a16:creationId xmlns:a16="http://schemas.microsoft.com/office/drawing/2014/main" id="{CBBCA7CB-16CE-4912-BA5A-D211698C0954}"/>
                </a:ext>
              </a:extLst>
            </p:cNvPr>
            <p:cNvSpPr/>
            <p:nvPr/>
          </p:nvSpPr>
          <p:spPr>
            <a:xfrm>
              <a:off x="4379996" y="2701598"/>
              <a:ext cx="885200" cy="885200"/>
            </a:xfrm>
            <a:prstGeom prst="ellipse">
              <a:avLst/>
            </a:prstGeom>
            <a:solidFill>
              <a:srgbClr val="FF7C80">
                <a:alpha val="459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353;p37">
              <a:extLst>
                <a:ext uri="{FF2B5EF4-FFF2-40B4-BE49-F238E27FC236}">
                  <a16:creationId xmlns:a16="http://schemas.microsoft.com/office/drawing/2014/main" id="{87CA6AC2-731E-449F-85E7-F74D4709DC47}"/>
                </a:ext>
              </a:extLst>
            </p:cNvPr>
            <p:cNvSpPr txBox="1">
              <a:spLocks/>
            </p:cNvSpPr>
            <p:nvPr/>
          </p:nvSpPr>
          <p:spPr>
            <a:xfrm>
              <a:off x="4379996" y="2839598"/>
              <a:ext cx="885200" cy="6096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02</a:t>
              </a: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9630E6CE-02F4-47DB-B620-A4390D76C756}"/>
              </a:ext>
            </a:extLst>
          </p:cNvPr>
          <p:cNvGrpSpPr/>
          <p:nvPr/>
        </p:nvGrpSpPr>
        <p:grpSpPr>
          <a:xfrm>
            <a:off x="1040130" y="5178221"/>
            <a:ext cx="826248" cy="819610"/>
            <a:chOff x="7005219" y="2701598"/>
            <a:chExt cx="892370" cy="885200"/>
          </a:xfrm>
        </p:grpSpPr>
        <p:sp>
          <p:nvSpPr>
            <p:cNvPr id="25" name="Google Shape;345;p37">
              <a:extLst>
                <a:ext uri="{FF2B5EF4-FFF2-40B4-BE49-F238E27FC236}">
                  <a16:creationId xmlns:a16="http://schemas.microsoft.com/office/drawing/2014/main" id="{4FF6F41B-F386-47A0-B4FB-1D09B77B4711}"/>
                </a:ext>
              </a:extLst>
            </p:cNvPr>
            <p:cNvSpPr/>
            <p:nvPr/>
          </p:nvSpPr>
          <p:spPr>
            <a:xfrm>
              <a:off x="7005219" y="2701598"/>
              <a:ext cx="885200" cy="885200"/>
            </a:xfrm>
            <a:prstGeom prst="ellipse">
              <a:avLst/>
            </a:prstGeom>
            <a:solidFill>
              <a:srgbClr val="A52AFF">
                <a:alpha val="383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356;p37">
              <a:extLst>
                <a:ext uri="{FF2B5EF4-FFF2-40B4-BE49-F238E27FC236}">
                  <a16:creationId xmlns:a16="http://schemas.microsoft.com/office/drawing/2014/main" id="{8FF003BF-8B7E-4F2D-A971-5488A0B1B81C}"/>
                </a:ext>
              </a:extLst>
            </p:cNvPr>
            <p:cNvSpPr txBox="1">
              <a:spLocks/>
            </p:cNvSpPr>
            <p:nvPr/>
          </p:nvSpPr>
          <p:spPr>
            <a:xfrm>
              <a:off x="7012389" y="2839198"/>
              <a:ext cx="885200" cy="6100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03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210DCB9-96BD-4DE6-8EF2-6ADE6F611B70}"/>
              </a:ext>
            </a:extLst>
          </p:cNvPr>
          <p:cNvSpPr txBox="1"/>
          <p:nvPr/>
        </p:nvSpPr>
        <p:spPr>
          <a:xfrm>
            <a:off x="2029216" y="3556229"/>
            <a:ext cx="2273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Криптография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A139C9-8DCA-44FE-A049-4C15DB615B22}"/>
              </a:ext>
            </a:extLst>
          </p:cNvPr>
          <p:cNvSpPr txBox="1"/>
          <p:nvPr/>
        </p:nvSpPr>
        <p:spPr>
          <a:xfrm>
            <a:off x="2029216" y="4458275"/>
            <a:ext cx="946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Игры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860DD4-BDA1-4EFA-860F-5E148656F13C}"/>
              </a:ext>
            </a:extLst>
          </p:cNvPr>
          <p:cNvSpPr txBox="1"/>
          <p:nvPr/>
        </p:nvSpPr>
        <p:spPr>
          <a:xfrm>
            <a:off x="2029215" y="5388037"/>
            <a:ext cx="7707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Эмуляция реальности (транспортные потоки и т.д.)</a:t>
            </a:r>
          </a:p>
        </p:txBody>
      </p:sp>
    </p:spTree>
    <p:extLst>
      <p:ext uri="{BB962C8B-B14F-4D97-AF65-F5344CB8AC3E}">
        <p14:creationId xmlns:p14="http://schemas.microsoft.com/office/powerpoint/2010/main" val="1352697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Генератор псевдослучайных чисел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552" y="1233488"/>
            <a:ext cx="7384485" cy="2154239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Генератор псевдослучайных чисел (ГПСЧ)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это алгоритмы, которые могут автоматически создавать длинные ряды чисел с хорошими случайными свойствами, но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конечном итоге последовательность повторяется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AAFD76DD-7E3C-4F41-94BC-19A6C84F899C}"/>
              </a:ext>
            </a:extLst>
          </p:cNvPr>
          <p:cNvSpPr txBox="1">
            <a:spLocks/>
          </p:cNvSpPr>
          <p:nvPr/>
        </p:nvSpPr>
        <p:spPr>
          <a:xfrm>
            <a:off x="4593201" y="3587351"/>
            <a:ext cx="7384485" cy="24569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00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Когда генератор псевдослучайных чисел использует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математические операции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он гарантирует, что новое значение не будет похоже на начальное значение. Благодаря этому программа может генерировать числа, которые кажутся случайными.</a:t>
            </a:r>
          </a:p>
        </p:txBody>
      </p:sp>
      <p:pic>
        <p:nvPicPr>
          <p:cNvPr id="9224" name="Picture 8" descr="School What Sticker by Murphys Magic">
            <a:extLst>
              <a:ext uri="{FF2B5EF4-FFF2-40B4-BE49-F238E27FC236}">
                <a16:creationId xmlns:a16="http://schemas.microsoft.com/office/drawing/2014/main" id="{9768C7E9-596E-4316-BD59-BCAA8A32F5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122" y="3496729"/>
            <a:ext cx="3520138" cy="263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Casino Roulette Sticker by LW-Design">
            <a:extLst>
              <a:ext uri="{FF2B5EF4-FFF2-40B4-BE49-F238E27FC236}">
                <a16:creationId xmlns:a16="http://schemas.microsoft.com/office/drawing/2014/main" id="{D10BCD8A-CFFA-4583-B2EB-E55CCA6F5E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336" y="846239"/>
            <a:ext cx="2741112" cy="274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111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Пример алгоритма </a:t>
            </a:r>
            <a:r>
              <a:rPr lang="en-US" dirty="0"/>
              <a:t>{</a:t>
            </a:r>
            <a:endParaRPr lang="ru-RU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4D304C71-4A4A-42B7-9017-B37E397135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233488"/>
            <a:ext cx="6491640" cy="382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9136" y="1222272"/>
            <a:ext cx="5248550" cy="2170216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Первоначально в качестве алгоритмов ГПСЧ применялись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линейные конгруэнтные генераторы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Это рекурсивные алгоритмы, которые 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генерируют следующую величину на основе предыдущей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Формула для расчета «</a:t>
            </a:r>
            <a:r>
              <a:rPr lang="ru-RU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рандомного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 числа на картинке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смену им пришел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вихрь </a:t>
            </a:r>
            <a:r>
              <a:rPr lang="ru-RU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Мерсенна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который остается самым популярным алгоритмом ГПСЧ по сегодняшний день.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534019-89C1-4580-99D3-6F9FA08D6CB0}"/>
              </a:ext>
            </a:extLst>
          </p:cNvPr>
          <p:cNvSpPr txBox="1"/>
          <p:nvPr/>
        </p:nvSpPr>
        <p:spPr>
          <a:xfrm>
            <a:off x="7089731" y="4215979"/>
            <a:ext cx="4887955" cy="715089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</a:t>
            </a:r>
            <a:r>
              <a:rPr lang="en-US" dirty="0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seed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* </a:t>
            </a:r>
            <a:r>
              <a:rPr lang="en-US" dirty="0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multiplier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+ </a:t>
            </a:r>
            <a:r>
              <a:rPr lang="en-US" dirty="0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increment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) mod </a:t>
            </a:r>
            <a:r>
              <a:rPr lang="en-US" dirty="0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m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= output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8B4D92-94D5-4D85-B9D5-1BB9ACEAAEDC}"/>
              </a:ext>
            </a:extLst>
          </p:cNvPr>
          <p:cNvSpPr txBox="1"/>
          <p:nvPr/>
        </p:nvSpPr>
        <p:spPr>
          <a:xfrm>
            <a:off x="4495025" y="6406730"/>
            <a:ext cx="7482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Источник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https://www.unitychain.io/blog/random-number-generation-and-their-use-cases/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C50889FA-0DF7-4C9E-A0FE-ABB8F0315CF0}"/>
              </a:ext>
            </a:extLst>
          </p:cNvPr>
          <p:cNvSpPr/>
          <p:nvPr/>
        </p:nvSpPr>
        <p:spPr>
          <a:xfrm>
            <a:off x="1055370" y="5144799"/>
            <a:ext cx="5364480" cy="8208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Число, которое мы подаем на вход, называется </a:t>
            </a:r>
            <a:r>
              <a:rPr lang="ru-RU" sz="2000" b="1" u="sng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семенем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857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A52AFF"/>
                </a:solidFill>
              </a:rPr>
              <a:t>srand</a:t>
            </a:r>
            <a:r>
              <a:rPr lang="en-US" dirty="0"/>
              <a:t>() </a:t>
            </a:r>
            <a:r>
              <a:rPr lang="ru-RU" dirty="0"/>
              <a:t>и </a:t>
            </a:r>
            <a:r>
              <a:rPr lang="en-US" dirty="0">
                <a:solidFill>
                  <a:srgbClr val="A52AFF"/>
                </a:solidFill>
              </a:rPr>
              <a:t>rand</a:t>
            </a:r>
            <a:r>
              <a:rPr lang="en-US" dirty="0"/>
              <a:t>() </a:t>
            </a:r>
            <a:r>
              <a:rPr lang="ru-RU" dirty="0"/>
              <a:t>в С++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Функции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рандома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2913C5F-D5CA-47FB-9B9C-AD0B235F39EF}"/>
              </a:ext>
            </a:extLst>
          </p:cNvPr>
          <p:cNvSpPr/>
          <p:nvPr/>
        </p:nvSpPr>
        <p:spPr>
          <a:xfrm>
            <a:off x="1040130" y="2145188"/>
            <a:ext cx="5055870" cy="295290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Задача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запись 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seed’a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который будет использоваться для генерации.</a:t>
            </a: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объявления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algn="just"/>
            <a:r>
              <a:rPr lang="en-US" dirty="0">
                <a:solidFill>
                  <a:srgbClr val="808080"/>
                </a:solidFill>
                <a:latin typeface="Cascadia Mono" panose="020B0609020000020004" pitchFamily="49" charset="0"/>
              </a:rPr>
              <a:t>#include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&lt;</a:t>
            </a:r>
            <a:r>
              <a:rPr lang="en-US" dirty="0" err="1">
                <a:solidFill>
                  <a:srgbClr val="A31515"/>
                </a:solidFill>
                <a:latin typeface="Cascadia Mono" panose="020B0609020000020004" pitchFamily="49" charset="0"/>
              </a:rPr>
              <a:t>cstdlib</a:t>
            </a:r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&gt;</a:t>
            </a:r>
          </a:p>
          <a:p>
            <a:pPr algn="just"/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…</a:t>
            </a:r>
            <a:endParaRPr lang="ru-RU" dirty="0">
              <a:solidFill>
                <a:srgbClr val="A52AFF"/>
              </a:solidFill>
              <a:latin typeface="Cascadia Mono" panose="020B0609020000020004" pitchFamily="49" charset="0"/>
            </a:endParaRPr>
          </a:p>
          <a:p>
            <a:pPr algn="just"/>
            <a:r>
              <a:rPr lang="en-US" sz="1800" dirty="0" err="1">
                <a:solidFill>
                  <a:srgbClr val="A52AFF"/>
                </a:solidFill>
                <a:latin typeface="Cascadia Mono" panose="020B0609020000020004" pitchFamily="49" charset="0"/>
              </a:rPr>
              <a:t>srand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ru-RU" sz="1800" dirty="0">
                <a:solidFill>
                  <a:srgbClr val="1F377F"/>
                </a:solidFill>
                <a:latin typeface="Cascadia Mono" panose="020B0609020000020004" pitchFamily="49" charset="0"/>
              </a:rPr>
              <a:t>зерно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 indent="450000" algn="just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где </a:t>
            </a:r>
            <a:r>
              <a:rPr lang="ru-RU" dirty="0">
                <a:solidFill>
                  <a:srgbClr val="1F377F"/>
                </a:solidFill>
                <a:latin typeface="Cascadia Mono" panose="020B0609020000020004" pitchFamily="49" charset="0"/>
              </a:rPr>
              <a:t>зерно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является объектом типа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</a:rPr>
              <a:t>unsigned int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7FCDBD46-A944-48B9-9CC4-F72FC1303788}"/>
              </a:ext>
            </a:extLst>
          </p:cNvPr>
          <p:cNvSpPr/>
          <p:nvPr/>
        </p:nvSpPr>
        <p:spPr>
          <a:xfrm>
            <a:off x="2177415" y="1862054"/>
            <a:ext cx="2781300" cy="56626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A52AFF"/>
                </a:solidFill>
                <a:latin typeface="Cascadia Mono" panose="020B0609020000020004" pitchFamily="49" charset="0"/>
              </a:rPr>
              <a:t>srand</a:t>
            </a:r>
            <a:r>
              <a:rPr lang="en-US" sz="2200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()</a:t>
            </a:r>
            <a:endParaRPr lang="ru-RU" sz="2200" dirty="0">
              <a:solidFill>
                <a:schemeClr val="tx1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2390164-7E1C-4815-96AF-751285BC386F}"/>
              </a:ext>
            </a:extLst>
          </p:cNvPr>
          <p:cNvSpPr/>
          <p:nvPr/>
        </p:nvSpPr>
        <p:spPr>
          <a:xfrm>
            <a:off x="6759257" y="2145187"/>
            <a:ext cx="5055870" cy="295290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Задача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генерация псевдослучайного числа.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объявления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algn="just"/>
            <a:r>
              <a:rPr lang="en-US" dirty="0">
                <a:solidFill>
                  <a:srgbClr val="808080"/>
                </a:solidFill>
                <a:latin typeface="Cascadia Mono" panose="020B0609020000020004" pitchFamily="49" charset="0"/>
              </a:rPr>
              <a:t>#include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&lt;</a:t>
            </a:r>
            <a:r>
              <a:rPr lang="en-US" dirty="0" err="1">
                <a:solidFill>
                  <a:srgbClr val="A31515"/>
                </a:solidFill>
                <a:latin typeface="Cascadia Mono" panose="020B0609020000020004" pitchFamily="49" charset="0"/>
              </a:rPr>
              <a:t>cstdlib</a:t>
            </a:r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&gt;</a:t>
            </a:r>
          </a:p>
          <a:p>
            <a:pPr algn="just"/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…</a:t>
            </a:r>
            <a:endParaRPr lang="en-US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 algn="just"/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dirty="0" err="1">
                <a:solidFill>
                  <a:srgbClr val="1F377F"/>
                </a:solidFill>
                <a:latin typeface="Cascadia Mono" panose="020B0609020000020004" pitchFamily="49" charset="0"/>
              </a:rPr>
              <a:t>random_number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= rand();</a:t>
            </a:r>
          </a:p>
          <a:p>
            <a:pPr indent="450000" algn="just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где </a:t>
            </a:r>
            <a:r>
              <a:rPr lang="ru-RU" dirty="0">
                <a:solidFill>
                  <a:srgbClr val="1F377F"/>
                </a:solidFill>
                <a:latin typeface="Cascadia Mono" panose="020B0609020000020004" pitchFamily="49" charset="0"/>
                <a:ea typeface="Roboto" panose="02000000000000000000" pitchFamily="2" charset="0"/>
                <a:cs typeface="Roboto" panose="02000000000000000000" pitchFamily="2" charset="0"/>
              </a:rPr>
              <a:t>результат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число в диапазоне от 0 до </a:t>
            </a: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RAND_MAX(~32’767).</a:t>
            </a:r>
          </a:p>
          <a:p>
            <a:endParaRPr lang="ru-RU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942E7877-F022-40E2-A63A-6651BBB4A4CB}"/>
              </a:ext>
            </a:extLst>
          </p:cNvPr>
          <p:cNvSpPr/>
          <p:nvPr/>
        </p:nvSpPr>
        <p:spPr>
          <a:xfrm>
            <a:off x="7896542" y="1862054"/>
            <a:ext cx="2781300" cy="56626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A52AFF"/>
                </a:solidFill>
                <a:latin typeface="Cascadia Mono" panose="020B0609020000020004" pitchFamily="49" charset="0"/>
              </a:rPr>
              <a:t>rand</a:t>
            </a:r>
            <a:r>
              <a:rPr lang="en-US" sz="2400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()</a:t>
            </a:r>
            <a:endParaRPr lang="ru-RU" sz="2400" dirty="0">
              <a:solidFill>
                <a:schemeClr val="tx1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AE1C2D70-847B-421F-9E6D-8462F14BB3AB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3568065" y="1628775"/>
            <a:ext cx="2851785" cy="2332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4AFC5A9-017A-4B9A-B3F9-BFACEB9594B1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6419850" y="1628775"/>
            <a:ext cx="2867342" cy="2332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C34A6C24-D070-4673-92A8-D6BF57959F71}"/>
              </a:ext>
            </a:extLst>
          </p:cNvPr>
          <p:cNvSpPr/>
          <p:nvPr/>
        </p:nvSpPr>
        <p:spPr>
          <a:xfrm>
            <a:off x="1055369" y="5315358"/>
            <a:ext cx="10759757" cy="8208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Прим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Чаще всего в качестве зерна передается системное время. Т.е.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dirty="0" err="1">
                <a:solidFill>
                  <a:srgbClr val="0000FF"/>
                </a:solidFill>
                <a:latin typeface="Cascadia Mono" panose="020B0609020000020004" pitchFamily="49" charset="0"/>
              </a:rPr>
              <a:t>static_cast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</a:rPr>
              <a:t>unsigned int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&gt;(time(</a:t>
            </a:r>
            <a:r>
              <a:rPr lang="en-US" dirty="0">
                <a:solidFill>
                  <a:srgbClr val="1F377F"/>
                </a:solidFill>
                <a:latin typeface="Cascadia Mono" panose="020B0609020000020004" pitchFamily="49" charset="0"/>
              </a:rPr>
              <a:t>NULL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))</a:t>
            </a:r>
            <a:endParaRPr lang="ru-RU" dirty="0">
              <a:solidFill>
                <a:srgbClr val="000000"/>
              </a:solidFill>
              <a:latin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271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Вопросы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715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Генерация чисел, которые больше, чем константа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RAND_MAX? (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побитовые операции, использование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STL random)</a:t>
            </a:r>
          </a:p>
          <a:p>
            <a:pPr marL="5715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Как сгенерировать число в определенном диапазоне?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1028700" lvl="1" indent="-342900" algn="just">
              <a:lnSpc>
                <a:spcPct val="107000"/>
              </a:lnSpc>
              <a:spcBef>
                <a:spcPts val="600"/>
              </a:spcBef>
            </a:pPr>
            <a:r>
              <a:rPr lang="ru-RU" dirty="0">
                <a:solidFill>
                  <a:srgbClr val="1F377F"/>
                </a:solidFill>
                <a:latin typeface="Cascadia Mono" panose="020B0609020000020004" pitchFamily="49" charset="0"/>
              </a:rPr>
              <a:t>отступ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начальная позиция для диапазона случайных чисел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028700" lvl="1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000" dirty="0">
                <a:solidFill>
                  <a:srgbClr val="1F377F"/>
                </a:solidFill>
                <a:latin typeface="Cascadia Mono" panose="020B0609020000020004" pitchFamily="49" charset="0"/>
              </a:rPr>
              <a:t>диапазон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количество значений между первым и последним возможным случайным числом, включая пределы.</a:t>
            </a:r>
          </a:p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Что будет если не указать </a:t>
            </a:r>
            <a:r>
              <a:rPr lang="en-US" sz="2400" dirty="0" err="1">
                <a:solidFill>
                  <a:srgbClr val="A52AFF"/>
                </a:solidFill>
                <a:latin typeface="Cascadia Mono" panose="020B0609020000020004" pitchFamily="49" charset="0"/>
              </a:rPr>
              <a:t>srand</a:t>
            </a:r>
            <a:r>
              <a:rPr lang="en-US" sz="2400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()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или передать ему в качестве входных данных статичное число?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1956BA-7BBC-4A72-AA09-47DACEC77953}"/>
              </a:ext>
            </a:extLst>
          </p:cNvPr>
          <p:cNvSpPr txBox="1"/>
          <p:nvPr/>
        </p:nvSpPr>
        <p:spPr>
          <a:xfrm>
            <a:off x="3599403" y="2983865"/>
            <a:ext cx="5840060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1F377F"/>
                </a:solidFill>
                <a:latin typeface="Cascadia Mono" panose="020B0609020000020004" pitchFamily="49" charset="0"/>
              </a:rPr>
              <a:t>random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 </a:t>
            </a:r>
            <a:r>
              <a:rPr lang="ru-RU" dirty="0">
                <a:solidFill>
                  <a:srgbClr val="1F377F"/>
                </a:solidFill>
                <a:latin typeface="Cascadia Mono" panose="020B0609020000020004" pitchFamily="49" charset="0"/>
              </a:rPr>
              <a:t>отступ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+ (</a:t>
            </a:r>
            <a:r>
              <a:rPr lang="en-US" sz="1800" dirty="0">
                <a:solidFill>
                  <a:srgbClr val="A52AFF"/>
                </a:solidFill>
                <a:latin typeface="Cascadia Mono" panose="020B0609020000020004" pitchFamily="49" charset="0"/>
              </a:rPr>
              <a:t>rand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 % </a:t>
            </a:r>
            <a:r>
              <a:rPr lang="ru-RU" sz="1800" dirty="0">
                <a:solidFill>
                  <a:srgbClr val="1F377F"/>
                </a:solidFill>
                <a:latin typeface="Cascadia Mono" panose="020B0609020000020004" pitchFamily="49" charset="0"/>
              </a:rPr>
              <a:t>диапазон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en-US" sz="22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506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Преимущества и недостатки</a:t>
            </a:r>
            <a:r>
              <a:rPr lang="en-US" dirty="0"/>
              <a:t> </a:t>
            </a:r>
            <a:r>
              <a:rPr lang="ru-RU" dirty="0"/>
              <a:t>ГПСЧ </a:t>
            </a:r>
            <a:r>
              <a:rPr lang="en-US" dirty="0"/>
              <a:t>{</a:t>
            </a:r>
            <a:endParaRPr lang="ru-RU" dirty="0"/>
          </a:p>
        </p:txBody>
      </p:sp>
      <p:grpSp>
        <p:nvGrpSpPr>
          <p:cNvPr id="19" name="Google Shape;1585;p36">
            <a:extLst>
              <a:ext uri="{FF2B5EF4-FFF2-40B4-BE49-F238E27FC236}">
                <a16:creationId xmlns:a16="http://schemas.microsoft.com/office/drawing/2014/main" id="{76DAAA94-57C6-49C3-8F2D-1EF474DC4C92}"/>
              </a:ext>
            </a:extLst>
          </p:cNvPr>
          <p:cNvGrpSpPr/>
          <p:nvPr/>
        </p:nvGrpSpPr>
        <p:grpSpPr>
          <a:xfrm>
            <a:off x="3318066" y="1248380"/>
            <a:ext cx="572754" cy="572357"/>
            <a:chOff x="1977583" y="1273395"/>
            <a:chExt cx="572754" cy="572357"/>
          </a:xfrm>
        </p:grpSpPr>
        <p:sp>
          <p:nvSpPr>
            <p:cNvPr id="28" name="Google Shape;1586;p36">
              <a:extLst>
                <a:ext uri="{FF2B5EF4-FFF2-40B4-BE49-F238E27FC236}">
                  <a16:creationId xmlns:a16="http://schemas.microsoft.com/office/drawing/2014/main" id="{ED3717F0-005B-40A1-898E-7B6FCED84AC4}"/>
                </a:ext>
              </a:extLst>
            </p:cNvPr>
            <p:cNvSpPr/>
            <p:nvPr/>
          </p:nvSpPr>
          <p:spPr>
            <a:xfrm>
              <a:off x="1977583" y="1273395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3980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87;p36">
              <a:extLst>
                <a:ext uri="{FF2B5EF4-FFF2-40B4-BE49-F238E27FC236}">
                  <a16:creationId xmlns:a16="http://schemas.microsoft.com/office/drawing/2014/main" id="{95A7B92C-669C-4D2A-B456-2EE6A706E3A4}"/>
                </a:ext>
              </a:extLst>
            </p:cNvPr>
            <p:cNvSpPr/>
            <p:nvPr/>
          </p:nvSpPr>
          <p:spPr>
            <a:xfrm>
              <a:off x="2059891" y="1409883"/>
              <a:ext cx="408143" cy="297919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rgbClr val="398059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0" name="Google Shape;1588;p36">
            <a:extLst>
              <a:ext uri="{FF2B5EF4-FFF2-40B4-BE49-F238E27FC236}">
                <a16:creationId xmlns:a16="http://schemas.microsoft.com/office/drawing/2014/main" id="{40B55803-3D3E-48FF-8EA6-942F2C33C409}"/>
              </a:ext>
            </a:extLst>
          </p:cNvPr>
          <p:cNvGrpSpPr/>
          <p:nvPr/>
        </p:nvGrpSpPr>
        <p:grpSpPr>
          <a:xfrm>
            <a:off x="9070100" y="1249674"/>
            <a:ext cx="572754" cy="572357"/>
            <a:chOff x="6593674" y="1273402"/>
            <a:chExt cx="572754" cy="572357"/>
          </a:xfrm>
        </p:grpSpPr>
        <p:sp>
          <p:nvSpPr>
            <p:cNvPr id="31" name="Google Shape;1589;p36">
              <a:extLst>
                <a:ext uri="{FF2B5EF4-FFF2-40B4-BE49-F238E27FC236}">
                  <a16:creationId xmlns:a16="http://schemas.microsoft.com/office/drawing/2014/main" id="{A0E28AB2-9DE6-45A2-A832-8E255C9AA69D}"/>
                </a:ext>
              </a:extLst>
            </p:cNvPr>
            <p:cNvSpPr/>
            <p:nvPr/>
          </p:nvSpPr>
          <p:spPr>
            <a:xfrm>
              <a:off x="6593674" y="1273402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FF5C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90;p36">
              <a:extLst>
                <a:ext uri="{FF2B5EF4-FFF2-40B4-BE49-F238E27FC236}">
                  <a16:creationId xmlns:a16="http://schemas.microsoft.com/office/drawing/2014/main" id="{D7B5CD2C-F816-4284-96DD-AC2604219A06}"/>
                </a:ext>
              </a:extLst>
            </p:cNvPr>
            <p:cNvSpPr/>
            <p:nvPr/>
          </p:nvSpPr>
          <p:spPr>
            <a:xfrm>
              <a:off x="6694503" y="1379957"/>
              <a:ext cx="371054" cy="357633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solidFill>
              <a:srgbClr val="FF5C5C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C06B22C3-A315-41B5-A269-FF282C79F272}"/>
              </a:ext>
            </a:extLst>
          </p:cNvPr>
          <p:cNvGrpSpPr/>
          <p:nvPr/>
        </p:nvGrpSpPr>
        <p:grpSpPr>
          <a:xfrm>
            <a:off x="887585" y="1912356"/>
            <a:ext cx="5433717" cy="868422"/>
            <a:chOff x="219075" y="2171562"/>
            <a:chExt cx="5724525" cy="521400"/>
          </a:xfrm>
        </p:grpSpPr>
        <p:sp>
          <p:nvSpPr>
            <p:cNvPr id="35" name="Google Shape;1517;p36">
              <a:extLst>
                <a:ext uri="{FF2B5EF4-FFF2-40B4-BE49-F238E27FC236}">
                  <a16:creationId xmlns:a16="http://schemas.microsoft.com/office/drawing/2014/main" id="{D4ED49A6-F7A7-4B79-AF43-C22A11E6F871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18;p36">
              <a:extLst>
                <a:ext uri="{FF2B5EF4-FFF2-40B4-BE49-F238E27FC236}">
                  <a16:creationId xmlns:a16="http://schemas.microsoft.com/office/drawing/2014/main" id="{B0C5849B-9F77-4922-8593-CCD3519379E5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42;p36">
              <a:extLst>
                <a:ext uri="{FF2B5EF4-FFF2-40B4-BE49-F238E27FC236}">
                  <a16:creationId xmlns:a16="http://schemas.microsoft.com/office/drawing/2014/main" id="{32F27A2F-AD2E-4300-8F40-6C7B862C903E}"/>
                </a:ext>
              </a:extLst>
            </p:cNvPr>
            <p:cNvSpPr txBox="1"/>
            <p:nvPr/>
          </p:nvSpPr>
          <p:spPr>
            <a:xfrm flipH="1">
              <a:off x="312720" y="2315862"/>
              <a:ext cx="5423673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i="1" u="sng" dirty="0">
                  <a:solidFill>
                    <a:srgbClr val="00CC00"/>
                  </a:solidFill>
                  <a:latin typeface="Roboto"/>
                  <a:ea typeface="Roboto"/>
                  <a:cs typeface="Roboto"/>
                  <a:sym typeface="Roboto"/>
                </a:rPr>
                <a:t>Быстрота исполнения 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и невысокая стоимость использования.</a:t>
              </a: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1E02BD7F-F1A8-41DB-A705-15DFB761D2AD}"/>
              </a:ext>
            </a:extLst>
          </p:cNvPr>
          <p:cNvGrpSpPr/>
          <p:nvPr/>
        </p:nvGrpSpPr>
        <p:grpSpPr>
          <a:xfrm>
            <a:off x="6527121" y="1912356"/>
            <a:ext cx="5544908" cy="1516644"/>
            <a:chOff x="6365834" y="2785363"/>
            <a:chExt cx="5724525" cy="521401"/>
          </a:xfrm>
        </p:grpSpPr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903CFC9D-27B2-4CEF-B07E-4EF214172924}"/>
                </a:ext>
              </a:extLst>
            </p:cNvPr>
            <p:cNvGrpSpPr/>
            <p:nvPr/>
          </p:nvGrpSpPr>
          <p:grpSpPr>
            <a:xfrm rot="10800000">
              <a:off x="6365834" y="2785363"/>
              <a:ext cx="5724525" cy="521401"/>
              <a:chOff x="219075" y="2171561"/>
              <a:chExt cx="5724525" cy="521401"/>
            </a:xfrm>
          </p:grpSpPr>
          <p:sp>
            <p:nvSpPr>
              <p:cNvPr id="43" name="Google Shape;1517;p36">
                <a:extLst>
                  <a:ext uri="{FF2B5EF4-FFF2-40B4-BE49-F238E27FC236}">
                    <a16:creationId xmlns:a16="http://schemas.microsoft.com/office/drawing/2014/main" id="{47B48698-89AC-4234-8098-B81A2D63C2F2}"/>
                  </a:ext>
                </a:extLst>
              </p:cNvPr>
              <p:cNvSpPr/>
              <p:nvPr/>
            </p:nvSpPr>
            <p:spPr>
              <a:xfrm>
                <a:off x="219075" y="2171561"/>
                <a:ext cx="5724525" cy="5214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518;p36">
                <a:extLst>
                  <a:ext uri="{FF2B5EF4-FFF2-40B4-BE49-F238E27FC236}">
                    <a16:creationId xmlns:a16="http://schemas.microsoft.com/office/drawing/2014/main" id="{EDD049F5-51B7-4DA4-84C7-B8EC26D4D0F1}"/>
                  </a:ext>
                </a:extLst>
              </p:cNvPr>
              <p:cNvSpPr/>
              <p:nvPr/>
            </p:nvSpPr>
            <p:spPr>
              <a:xfrm>
                <a:off x="219094" y="2171562"/>
                <a:ext cx="93627" cy="521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09ABADD-5369-4354-932C-53DD05DD55A3}"/>
                </a:ext>
              </a:extLst>
            </p:cNvPr>
            <p:cNvSpPr txBox="1"/>
            <p:nvPr/>
          </p:nvSpPr>
          <p:spPr>
            <a:xfrm>
              <a:off x="6576989" y="2824523"/>
              <a:ext cx="5419705" cy="4549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Если узнать начальное значение для определенной последовательности ГПСЧ, то </a:t>
              </a:r>
              <a:r>
                <a:rPr lang="ru-RU" sz="2000" i="1" u="sng" dirty="0">
                  <a:solidFill>
                    <a:srgbClr val="FF7C80"/>
                  </a:solidFill>
                  <a:latin typeface="Roboto"/>
                  <a:ea typeface="Roboto"/>
                  <a:cs typeface="Roboto"/>
                  <a:sym typeface="Roboto"/>
                </a:rPr>
                <a:t>можно будет предсказать, какие числа будут следующими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.</a:t>
              </a: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1BDD80A3-A3C1-4615-9D7F-E5B1D739AC84}"/>
              </a:ext>
            </a:extLst>
          </p:cNvPr>
          <p:cNvGrpSpPr/>
          <p:nvPr/>
        </p:nvGrpSpPr>
        <p:grpSpPr>
          <a:xfrm>
            <a:off x="887585" y="2964015"/>
            <a:ext cx="5433718" cy="868422"/>
            <a:chOff x="219075" y="2171562"/>
            <a:chExt cx="5724525" cy="521400"/>
          </a:xfrm>
        </p:grpSpPr>
        <p:sp>
          <p:nvSpPr>
            <p:cNvPr id="64" name="Google Shape;1517;p36">
              <a:extLst>
                <a:ext uri="{FF2B5EF4-FFF2-40B4-BE49-F238E27FC236}">
                  <a16:creationId xmlns:a16="http://schemas.microsoft.com/office/drawing/2014/main" id="{6512CFC8-C7FF-4816-8861-B1A28E1C63B1}"/>
                </a:ext>
              </a:extLst>
            </p:cNvPr>
            <p:cNvSpPr/>
            <p:nvPr/>
          </p:nvSpPr>
          <p:spPr>
            <a:xfrm>
              <a:off x="219075" y="2171562"/>
              <a:ext cx="5724525" cy="5214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518;p36">
              <a:extLst>
                <a:ext uri="{FF2B5EF4-FFF2-40B4-BE49-F238E27FC236}">
                  <a16:creationId xmlns:a16="http://schemas.microsoft.com/office/drawing/2014/main" id="{8D7824D1-D4DF-451E-9150-810B6965174B}"/>
                </a:ext>
              </a:extLst>
            </p:cNvPr>
            <p:cNvSpPr/>
            <p:nvPr/>
          </p:nvSpPr>
          <p:spPr>
            <a:xfrm>
              <a:off x="219094" y="2171562"/>
              <a:ext cx="93627" cy="52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542;p36">
              <a:extLst>
                <a:ext uri="{FF2B5EF4-FFF2-40B4-BE49-F238E27FC236}">
                  <a16:creationId xmlns:a16="http://schemas.microsoft.com/office/drawing/2014/main" id="{2C1637D8-E561-4E92-9A46-9C11AC6FEBEF}"/>
                </a:ext>
              </a:extLst>
            </p:cNvPr>
            <p:cNvSpPr txBox="1"/>
            <p:nvPr/>
          </p:nvSpPr>
          <p:spPr>
            <a:xfrm flipH="1">
              <a:off x="312720" y="2315862"/>
              <a:ext cx="5423673" cy="2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Присутствует </a:t>
              </a:r>
              <a:r>
                <a:rPr lang="ru-RU" sz="2000" i="1" u="sng" dirty="0">
                  <a:solidFill>
                    <a:srgbClr val="00CC00"/>
                  </a:solidFill>
                  <a:latin typeface="Roboto"/>
                  <a:ea typeface="Roboto"/>
                  <a:cs typeface="Roboto"/>
                  <a:sym typeface="Roboto"/>
                </a:rPr>
                <a:t>возможность проведения тестирования </a:t>
              </a:r>
              <a:r>
                <a:rPr lang="ru-RU" sz="2000" dirty="0">
                  <a:latin typeface="Roboto"/>
                  <a:ea typeface="Roboto"/>
                  <a:cs typeface="Roboto"/>
                  <a:sym typeface="Roboto"/>
                </a:rPr>
                <a:t>корректности работы.</a:t>
              </a:r>
            </a:p>
          </p:txBody>
        </p:sp>
      </p:grpSp>
      <p:pic>
        <p:nvPicPr>
          <p:cNvPr id="10250" name="Picture 10" descr="Choose Decision Making Sticker by Curious Piyuesh">
            <a:extLst>
              <a:ext uri="{FF2B5EF4-FFF2-40B4-BE49-F238E27FC236}">
                <a16:creationId xmlns:a16="http://schemas.microsoft.com/office/drawing/2014/main" id="{D93B40FD-81D5-403B-A5DA-FC3348A634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5302" y="3204355"/>
            <a:ext cx="45720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369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Заполнить вектор из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элементов псевдослучайными числами в диапазоне от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до 100.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EE25963D-9053-45C8-9CBE-605ED656A4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451385"/>
              </p:ext>
            </p:extLst>
          </p:nvPr>
        </p:nvGraphicFramePr>
        <p:xfrm>
          <a:off x="402335" y="1921081"/>
          <a:ext cx="6062663" cy="539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Document" r:id="rId3" imgW="6152400" imgH="5479920" progId="Word.OpenDocumentText.12">
                  <p:embed/>
                </p:oleObj>
              </mc:Choice>
              <mc:Fallback>
                <p:oleObj name="Document" r:id="rId3" imgW="6152400" imgH="547992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2335" y="1921081"/>
                        <a:ext cx="6062663" cy="539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CBFA93C-5295-4E5A-8A9D-91D52770EAEA}"/>
              </a:ext>
            </a:extLst>
          </p:cNvPr>
          <p:cNvSpPr txBox="1"/>
          <p:nvPr/>
        </p:nvSpPr>
        <p:spPr>
          <a:xfrm>
            <a:off x="8770711" y="1434136"/>
            <a:ext cx="124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81E168-5D23-4915-9C41-2B51F9AC8B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6420" y="1972614"/>
            <a:ext cx="4149242" cy="1125218"/>
          </a:xfrm>
          <a:prstGeom prst="round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8A285D-2B21-4178-B443-3D5C8F2B57B2}"/>
              </a:ext>
            </a:extLst>
          </p:cNvPr>
          <p:cNvSpPr txBox="1"/>
          <p:nvPr/>
        </p:nvSpPr>
        <p:spPr>
          <a:xfrm>
            <a:off x="6682625" y="4019620"/>
            <a:ext cx="5436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hlinkClick r:id="rId6"/>
              </a:rPr>
              <a:t>Общая информация о генерации </a:t>
            </a:r>
            <a:r>
              <a:rPr lang="ru-RU" dirty="0" err="1">
                <a:hlinkClick r:id="rId6"/>
              </a:rPr>
              <a:t>случ</a:t>
            </a:r>
            <a:r>
              <a:rPr lang="ru-RU" dirty="0">
                <a:hlinkClick r:id="rId6"/>
              </a:rPr>
              <a:t>. чисел</a:t>
            </a:r>
            <a:r>
              <a:rPr lang="ru-RU" dirty="0"/>
              <a:t>.</a:t>
            </a:r>
            <a:endParaRPr lang="en-US" dirty="0"/>
          </a:p>
          <a:p>
            <a:pPr marL="342900" indent="-342900">
              <a:buAutoNum type="arabicPeriod"/>
            </a:pPr>
            <a:r>
              <a:rPr lang="ru-RU" dirty="0">
                <a:hlinkClick r:id="rId7"/>
              </a:rPr>
              <a:t>Алгоритмы генерации </a:t>
            </a:r>
            <a:r>
              <a:rPr lang="ru-RU" dirty="0" err="1">
                <a:hlinkClick r:id="rId7"/>
              </a:rPr>
              <a:t>случ</a:t>
            </a:r>
            <a:r>
              <a:rPr lang="ru-RU" dirty="0">
                <a:hlinkClick r:id="rId7"/>
              </a:rPr>
              <a:t>. значений в С++</a:t>
            </a:r>
            <a:r>
              <a:rPr lang="en-US" dirty="0"/>
              <a:t>.</a:t>
            </a:r>
          </a:p>
          <a:p>
            <a:pPr marL="342900" indent="-342900">
              <a:buAutoNum type="arabicPeriod"/>
            </a:pPr>
            <a:r>
              <a:rPr lang="ru-RU" dirty="0">
                <a:hlinkClick r:id="rId8"/>
              </a:rPr>
              <a:t>Доп. информация о сравнении алгоритмов генерации из </a:t>
            </a:r>
            <a:r>
              <a:rPr lang="en-US" dirty="0">
                <a:hlinkClick r:id="rId8"/>
              </a:rPr>
              <a:t>STL random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5CB2D6-2800-4596-AAD3-9928EBACA1FA}"/>
              </a:ext>
            </a:extLst>
          </p:cNvPr>
          <p:cNvSpPr txBox="1"/>
          <p:nvPr/>
        </p:nvSpPr>
        <p:spPr>
          <a:xfrm>
            <a:off x="7441200" y="3515855"/>
            <a:ext cx="3906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доп. ознакомления</a:t>
            </a:r>
          </a:p>
        </p:txBody>
      </p:sp>
    </p:spTree>
    <p:extLst>
      <p:ext uri="{BB962C8B-B14F-4D97-AF65-F5344CB8AC3E}">
        <p14:creationId xmlns:p14="http://schemas.microsoft.com/office/powerpoint/2010/main" val="35127163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3332</TotalTime>
  <Words>510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Cascadia Mono</vt:lpstr>
      <vt:lpstr>Fira Code</vt:lpstr>
      <vt:lpstr>Open Sans</vt:lpstr>
      <vt:lpstr>Roboto</vt:lpstr>
      <vt:lpstr>Wingdings</vt:lpstr>
      <vt:lpstr>Тема Office</vt:lpstr>
      <vt:lpstr>Document</vt:lpstr>
      <vt:lpstr>Основы программирования</vt:lpstr>
      <vt:lpstr>Генерация случайных чисел;</vt:lpstr>
      <vt:lpstr>Введение {</vt:lpstr>
      <vt:lpstr>Генератор псевдослучайных чисел {</vt:lpstr>
      <vt:lpstr>Пример алгоритма {</vt:lpstr>
      <vt:lpstr>srand() и rand() в С++ {</vt:lpstr>
      <vt:lpstr>Вопросы {</vt:lpstr>
      <vt:lpstr>Преимущества и недостатки ГПСЧ {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50</cp:revision>
  <dcterms:created xsi:type="dcterms:W3CDTF">2022-07-08T00:38:35Z</dcterms:created>
  <dcterms:modified xsi:type="dcterms:W3CDTF">2023-02-26T21:28:01Z</dcterms:modified>
</cp:coreProperties>
</file>