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30" r:id="rId3"/>
    <p:sldId id="367" r:id="rId4"/>
    <p:sldId id="369" r:id="rId5"/>
    <p:sldId id="368" r:id="rId6"/>
    <p:sldId id="370" r:id="rId7"/>
    <p:sldId id="371" r:id="rId8"/>
    <p:sldId id="372" r:id="rId9"/>
    <p:sldId id="359" r:id="rId10"/>
    <p:sldId id="374" r:id="rId11"/>
    <p:sldId id="376" r:id="rId12"/>
    <p:sldId id="377" r:id="rId13"/>
    <p:sldId id="375" r:id="rId14"/>
    <p:sldId id="3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30"/>
            <p14:sldId id="367"/>
            <p14:sldId id="369"/>
            <p14:sldId id="368"/>
            <p14:sldId id="370"/>
            <p14:sldId id="371"/>
            <p14:sldId id="372"/>
            <p14:sldId id="359"/>
            <p14:sldId id="374"/>
            <p14:sldId id="376"/>
            <p14:sldId id="377"/>
            <p14:sldId id="375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A31515"/>
    <a:srgbClr val="FF7C80"/>
    <a:srgbClr val="DAE3F3"/>
    <a:srgbClr val="0000FF"/>
    <a:srgbClr val="647DAB"/>
    <a:srgbClr val="5B9BD5"/>
    <a:srgbClr val="A3A9B1"/>
    <a:srgbClr val="CC9900"/>
    <a:srgbClr val="A93A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50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302" y="78"/>
      </p:cViewPr>
      <p:guideLst>
        <p:guide orient="horz" pos="2296"/>
        <p:guide pos="3840"/>
        <p:guide orient="horz" pos="7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4 апреля 2023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4 апреля 2023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hyperlink" Target="https://learnmoderncpp.com/files-and-formatting/" TargetMode="External"/><Relationship Id="rId4" Type="http://schemas.openxmlformats.org/officeDocument/2006/relationships/image" Target="../media/image18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Управление </a:t>
            </a:r>
            <a:r>
              <a:rPr lang="ru-RU" dirty="0">
                <a:solidFill>
                  <a:srgbClr val="0000FF"/>
                </a:solidFill>
              </a:rPr>
              <a:t>памятью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Режимы открытия файла </a:t>
            </a:r>
            <a:r>
              <a:rPr lang="en-US" dirty="0"/>
              <a:t>{</a:t>
            </a:r>
            <a:endParaRPr lang="ru-RU" dirty="0"/>
          </a:p>
        </p:txBody>
      </p:sp>
      <p:graphicFrame>
        <p:nvGraphicFramePr>
          <p:cNvPr id="63" name="Таблица 8">
            <a:extLst>
              <a:ext uri="{FF2B5EF4-FFF2-40B4-BE49-F238E27FC236}">
                <a16:creationId xmlns:a16="http://schemas.microsoft.com/office/drawing/2014/main" id="{62BC7D51-183D-4573-A482-C8684A000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449114"/>
              </p:ext>
            </p:extLst>
          </p:nvPr>
        </p:nvGraphicFramePr>
        <p:xfrm>
          <a:off x="994410" y="1233488"/>
          <a:ext cx="10983276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443734">
                  <a:extLst>
                    <a:ext uri="{9D8B030D-6E8A-4147-A177-3AD203B41FA5}">
                      <a16:colId xmlns:a16="http://schemas.microsoft.com/office/drawing/2014/main" val="881916925"/>
                    </a:ext>
                  </a:extLst>
                </a:gridCol>
                <a:gridCol w="8539542">
                  <a:extLst>
                    <a:ext uri="{9D8B030D-6E8A-4147-A177-3AD203B41FA5}">
                      <a16:colId xmlns:a16="http://schemas.microsoft.com/office/drawing/2014/main" val="11272070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Режим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Описание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298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6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600" i="1" dirty="0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in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Открыть файл для чтения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758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6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600" i="1" dirty="0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out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Открыть файл для записи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742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6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600" i="1" dirty="0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ate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При открытии переместить указатель в конец файла</a:t>
                      </a:r>
                      <a:endParaRPr lang="en-US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7699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6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600" i="1" dirty="0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app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Открыть файл для записи в конец файла</a:t>
                      </a:r>
                      <a:endParaRPr lang="en-US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0864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6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600" i="1" dirty="0" err="1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trunc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Arial" panose="020B0604020202020204" pitchFamily="34" charset="0"/>
                        <a:buNone/>
                        <a:tabLst/>
                      </a:pPr>
                      <a:r>
                        <a:rPr lang="ru-RU" dirty="0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Удалить содержимое файла, если он существует</a:t>
                      </a:r>
                      <a:endParaRPr lang="en-US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183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6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600" i="1" dirty="0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binary</a:t>
                      </a:r>
                      <a:endParaRPr lang="ru-RU" sz="1600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Открытие файла в двоичном режиме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66935"/>
                  </a:ext>
                </a:extLst>
              </a:tr>
            </a:tbl>
          </a:graphicData>
        </a:graphic>
      </p:graphicFrame>
      <p:sp>
        <p:nvSpPr>
          <p:cNvPr id="66" name="TextBox 65">
            <a:extLst>
              <a:ext uri="{FF2B5EF4-FFF2-40B4-BE49-F238E27FC236}">
                <a16:creationId xmlns:a16="http://schemas.microsoft.com/office/drawing/2014/main" id="{F9F2B60E-F410-42E2-9A9A-A1BFE72C83C1}"/>
              </a:ext>
            </a:extLst>
          </p:cNvPr>
          <p:cNvSpPr txBox="1"/>
          <p:nvPr/>
        </p:nvSpPr>
        <p:spPr>
          <a:xfrm>
            <a:off x="994410" y="3945578"/>
            <a:ext cx="10983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000"/>
            <a:r>
              <a:rPr lang="ru-RU" sz="2000" b="0" i="0" u="none" strike="noStrike" dirty="0">
                <a:solidFill>
                  <a:srgbClr val="333333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Режимы открытия файлов можно устанавливать непосредственно при создании объекта или при вызове функции </a:t>
            </a:r>
            <a:r>
              <a:rPr lang="en-US" b="0" i="0" u="none" strike="noStrike" dirty="0">
                <a:solidFill>
                  <a:srgbClr val="333333"/>
                </a:solidFill>
                <a:effectLst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.</a:t>
            </a:r>
            <a:r>
              <a:rPr lang="ru-RU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open</a:t>
            </a:r>
            <a:r>
              <a:rPr lang="ru-RU" dirty="0">
                <a:latin typeface="Cascadia Mono" panose="020B0609020000020004" pitchFamily="49" charset="0"/>
              </a:rPr>
              <a:t>()</a:t>
            </a:r>
            <a:r>
              <a:rPr lang="ru-RU" sz="2000" b="1" i="0" u="none" strike="noStrike" dirty="0"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4FFD3360-2DA5-4C66-9ED0-A28D2A2782B0}"/>
              </a:ext>
            </a:extLst>
          </p:cNvPr>
          <p:cNvGrpSpPr/>
          <p:nvPr/>
        </p:nvGrpSpPr>
        <p:grpSpPr>
          <a:xfrm>
            <a:off x="994410" y="5239383"/>
            <a:ext cx="5101590" cy="646331"/>
            <a:chOff x="994410" y="4792902"/>
            <a:chExt cx="5491638" cy="6463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8DC12B5-7927-4F35-9B0D-DBFB38E6C03F}"/>
                </a:ext>
              </a:extLst>
            </p:cNvPr>
            <p:cNvSpPr txBox="1"/>
            <p:nvPr/>
          </p:nvSpPr>
          <p:spPr>
            <a:xfrm>
              <a:off x="1155858" y="4792902"/>
              <a:ext cx="53301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.</a:t>
              </a:r>
              <a:r>
                <a:rPr lang="en-US" sz="1800" i="1" dirty="0">
                  <a:solidFill>
                    <a:srgbClr val="880000"/>
                  </a:solidFill>
                  <a:latin typeface="Cascadia Mono" panose="020B0609020000020004" pitchFamily="49" charset="0"/>
                </a:rPr>
                <a:t>open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(</a:t>
              </a:r>
              <a:r>
                <a:rPr lang="en-US" sz="1800" i="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"out.txt"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, </a:t>
              </a:r>
              <a:r>
                <a:rPr lang="en-US" sz="1800" i="1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std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::</a:t>
              </a:r>
              <a:r>
                <a:rPr lang="en-US" sz="1800" i="1" dirty="0" err="1">
                  <a:solidFill>
                    <a:srgbClr val="0000FF"/>
                  </a:solidFill>
                  <a:latin typeface="Cascadia Mono" panose="020B0609020000020004" pitchFamily="49" charset="0"/>
                </a:rPr>
                <a:t>ios_base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::</a:t>
              </a:r>
              <a:r>
                <a:rPr lang="en-US" sz="1800" i="1" dirty="0">
                  <a:solidFill>
                    <a:srgbClr val="000080"/>
                  </a:solidFill>
                  <a:latin typeface="Cascadia Mono" panose="020B0609020000020004" pitchFamily="49" charset="0"/>
                </a:rPr>
                <a:t>out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| </a:t>
              </a:r>
              <a:r>
                <a:rPr lang="en-US" sz="1800" i="1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std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::</a:t>
              </a:r>
              <a:r>
                <a:rPr lang="en-US" sz="1800" i="1" dirty="0" err="1">
                  <a:solidFill>
                    <a:srgbClr val="0000FF"/>
                  </a:solidFill>
                  <a:latin typeface="Cascadia Mono" panose="020B0609020000020004" pitchFamily="49" charset="0"/>
                </a:rPr>
                <a:t>ios_base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::</a:t>
              </a:r>
              <a:r>
                <a:rPr lang="en-US" sz="1800" i="1" dirty="0" err="1">
                  <a:solidFill>
                    <a:srgbClr val="000080"/>
                  </a:solidFill>
                  <a:latin typeface="Cascadia Mono" panose="020B0609020000020004" pitchFamily="49" charset="0"/>
                </a:rPr>
                <a:t>trunc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);</a:t>
              </a:r>
              <a:endParaRPr lang="ru-RU" dirty="0"/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id="{45CD5FE3-4C49-4A86-8ED4-45A77DA5D96C}"/>
                </a:ext>
              </a:extLst>
            </p:cNvPr>
            <p:cNvSpPr/>
            <p:nvPr/>
          </p:nvSpPr>
          <p:spPr>
            <a:xfrm>
              <a:off x="994410" y="4792902"/>
              <a:ext cx="5491638" cy="646331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11346BA-BF4F-472F-A9EC-38373E400121}"/>
              </a:ext>
            </a:extLst>
          </p:cNvPr>
          <p:cNvSpPr txBox="1"/>
          <p:nvPr/>
        </p:nvSpPr>
        <p:spPr>
          <a:xfrm>
            <a:off x="2836517" y="4769674"/>
            <a:ext cx="1417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Например</a:t>
            </a:r>
          </a:p>
        </p:txBody>
      </p:sp>
      <p:graphicFrame>
        <p:nvGraphicFramePr>
          <p:cNvPr id="68" name="Таблица 8">
            <a:extLst>
              <a:ext uri="{FF2B5EF4-FFF2-40B4-BE49-F238E27FC236}">
                <a16:creationId xmlns:a16="http://schemas.microsoft.com/office/drawing/2014/main" id="{EA32DCF8-4AF1-44DC-A59A-B4B5F201A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105567"/>
              </p:ext>
            </p:extLst>
          </p:nvPr>
        </p:nvGraphicFramePr>
        <p:xfrm>
          <a:off x="6245982" y="4791977"/>
          <a:ext cx="5731704" cy="1097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75281">
                  <a:extLst>
                    <a:ext uri="{9D8B030D-6E8A-4147-A177-3AD203B41FA5}">
                      <a16:colId xmlns:a16="http://schemas.microsoft.com/office/drawing/2014/main" val="881916925"/>
                    </a:ext>
                  </a:extLst>
                </a:gridCol>
                <a:gridCol w="4456423">
                  <a:extLst>
                    <a:ext uri="{9D8B030D-6E8A-4147-A177-3AD203B41FA5}">
                      <a16:colId xmlns:a16="http://schemas.microsoft.com/office/drawing/2014/main" val="1127207057"/>
                    </a:ext>
                  </a:extLst>
                </a:gridCol>
              </a:tblGrid>
              <a:tr h="278507"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Класс</a:t>
                      </a:r>
                      <a:endParaRPr lang="ru-RU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Значения по умолчанию</a:t>
                      </a:r>
                      <a:endParaRPr lang="ru-RU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3298155"/>
                  </a:ext>
                </a:extLst>
              </a:tr>
              <a:tr h="278507">
                <a:tc>
                  <a:txBody>
                    <a:bodyPr/>
                    <a:lstStyle/>
                    <a:p>
                      <a:r>
                        <a:rPr lang="en-US" sz="1800" b="0" i="1" dirty="0" err="1">
                          <a:solidFill>
                            <a:srgbClr val="0000FF"/>
                          </a:solidFill>
                          <a:effectLst/>
                          <a:latin typeface="Cascadia Mono" panose="020B0609020000020004" pitchFamily="49" charset="0"/>
                          <a:ea typeface="Calibri" panose="020F0502020204030204" pitchFamily="34" charset="0"/>
                        </a:rPr>
                        <a:t>ifstream</a:t>
                      </a: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Cascadia Mono" panose="020B0609020000020004" pitchFamily="49" charset="0"/>
                          <a:ea typeface="Calibri" panose="020F0502020204030204" pitchFamily="34" charset="0"/>
                        </a:rPr>
                        <a:t> </a:t>
                      </a:r>
                      <a:endParaRPr lang="ru-RU" sz="1600" b="1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8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800" i="1" dirty="0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out</a:t>
                      </a:r>
                      <a:r>
                        <a:rPr lang="en-US" sz="18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 | </a:t>
                      </a:r>
                      <a:r>
                        <a:rPr lang="en-US" sz="18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8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800" i="1" dirty="0" err="1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trunc</a:t>
                      </a:r>
                      <a:endParaRPr lang="ru-RU" sz="1800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758964"/>
                  </a:ext>
                </a:extLst>
              </a:tr>
              <a:tr h="278507">
                <a:tc>
                  <a:txBody>
                    <a:bodyPr/>
                    <a:lstStyle/>
                    <a:p>
                      <a:r>
                        <a:rPr lang="en-US" sz="1800" i="1" dirty="0" err="1">
                          <a:solidFill>
                            <a:srgbClr val="0000FF"/>
                          </a:solidFill>
                          <a:effectLst/>
                          <a:latin typeface="Cascadia Mono" panose="020B0609020000020004" pitchFamily="49" charset="0"/>
                          <a:ea typeface="Calibri" panose="020F0502020204030204" pitchFamily="34" charset="0"/>
                        </a:rPr>
                        <a:t>ofstream</a:t>
                      </a:r>
                      <a:endParaRPr lang="ru-RU" sz="1600" b="1" dirty="0">
                        <a:latin typeface="Cascadia Mono" panose="020B0609020000020004" pitchFamily="49" charset="0"/>
                        <a:ea typeface="Cascadia Mono" panose="020B0609020000020004" pitchFamily="49" charset="0"/>
                        <a:cs typeface="Cascadia Mono" panose="020B06090200000200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800" i="1" dirty="0" err="1">
                          <a:solidFill>
                            <a:srgbClr val="0000FF"/>
                          </a:solidFill>
                          <a:latin typeface="Cascadia Mono" panose="020B0609020000020004" pitchFamily="49" charset="0"/>
                        </a:rPr>
                        <a:t>ios_base</a:t>
                      </a:r>
                      <a:r>
                        <a:rPr lang="en-US" sz="18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::</a:t>
                      </a:r>
                      <a:r>
                        <a:rPr lang="en-US" sz="1800" i="1" dirty="0">
                          <a:solidFill>
                            <a:srgbClr val="000080"/>
                          </a:solidFill>
                          <a:latin typeface="Cascadia Mono" panose="020B0609020000020004" pitchFamily="49" charset="0"/>
                        </a:rPr>
                        <a:t>in</a:t>
                      </a:r>
                      <a:r>
                        <a:rPr lang="en-US" sz="1800" i="0" dirty="0">
                          <a:solidFill>
                            <a:srgbClr val="000000"/>
                          </a:solidFill>
                          <a:latin typeface="Cascadia Mono" panose="020B0609020000020004" pitchFamily="49" charset="0"/>
                        </a:rPr>
                        <a:t> </a:t>
                      </a:r>
                      <a:endParaRPr lang="ru-RU" b="1" dirty="0"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3742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947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Методы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BD8C5A-36AF-42ED-897B-91BA71251BC7}"/>
              </a:ext>
            </a:extLst>
          </p:cNvPr>
          <p:cNvSpPr txBox="1"/>
          <p:nvPr/>
        </p:nvSpPr>
        <p:spPr>
          <a:xfrm>
            <a:off x="800016" y="1341208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DE65EA-63DD-4975-8853-0237572728AE}"/>
              </a:ext>
            </a:extLst>
          </p:cNvPr>
          <p:cNvSpPr txBox="1"/>
          <p:nvPr/>
        </p:nvSpPr>
        <p:spPr>
          <a:xfrm>
            <a:off x="1480100" y="1471220"/>
            <a:ext cx="51796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Проверка на наличие файла </a:t>
            </a:r>
            <a:r>
              <a:rPr lang="en-US" i="1" dirty="0">
                <a:latin typeface="Cascadia Mono" panose="020B0609020000020004" pitchFamily="49" charset="0"/>
              </a:rPr>
              <a:t>.</a:t>
            </a:r>
            <a:r>
              <a:rPr lang="en-US" i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is_open</a:t>
            </a:r>
            <a:r>
              <a:rPr lang="en-US" dirty="0">
                <a:latin typeface="Cascadia Mono" panose="020B0609020000020004" pitchFamily="49" charset="0"/>
              </a:rPr>
              <a:t>()</a:t>
            </a:r>
            <a:endParaRPr lang="ru-RU" sz="2000" dirty="0">
              <a:latin typeface="Cascadia Mono" panose="020B06090200000200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22EBAA-7FFE-431B-A6FA-78CF842DD135}"/>
              </a:ext>
            </a:extLst>
          </p:cNvPr>
          <p:cNvSpPr txBox="1"/>
          <p:nvPr/>
        </p:nvSpPr>
        <p:spPr>
          <a:xfrm>
            <a:off x="1574156" y="1922642"/>
            <a:ext cx="4799194" cy="919401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ifstream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600" i="0" dirty="0">
                <a:solidFill>
                  <a:srgbClr val="A31515"/>
                </a:solidFill>
                <a:latin typeface="Cascadia Mono" panose="020B0609020000020004" pitchFamily="49" charset="0"/>
              </a:rPr>
              <a:t>"test1.txt"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en-US" sz="1600" i="0" dirty="0">
                <a:solidFill>
                  <a:srgbClr val="0000FF"/>
                </a:solidFill>
                <a:latin typeface="Cascadia Mono" panose="020B0609020000020004" pitchFamily="49" charset="0"/>
              </a:rPr>
              <a:t>if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(!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is_open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())</a:t>
            </a:r>
          </a:p>
          <a:p>
            <a:r>
              <a:rPr lang="en-US" sz="1600" i="1" dirty="0">
                <a:solidFill>
                  <a:srgbClr val="0000FF"/>
                </a:solidFill>
                <a:latin typeface="Cascadia Mono" panose="020B0609020000020004" pitchFamily="49" charset="0"/>
              </a:rPr>
              <a:t>  std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 err="1">
                <a:solidFill>
                  <a:srgbClr val="000080"/>
                </a:solidFill>
                <a:latin typeface="Cascadia Mono" panose="020B0609020000020004" pitchFamily="49" charset="0"/>
              </a:rPr>
              <a:t>cout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A31515"/>
                </a:solidFill>
                <a:latin typeface="Cascadia Mono" panose="020B0609020000020004" pitchFamily="49" charset="0"/>
              </a:rPr>
              <a:t>"File is not open!"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4AA41F-5611-4664-9DBF-B7BC8D38656C}"/>
              </a:ext>
            </a:extLst>
          </p:cNvPr>
          <p:cNvSpPr txBox="1"/>
          <p:nvPr/>
        </p:nvSpPr>
        <p:spPr>
          <a:xfrm>
            <a:off x="800016" y="2842043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02</a:t>
            </a:r>
            <a:endParaRPr lang="ru-RU" sz="3600" dirty="0">
              <a:solidFill>
                <a:srgbClr val="9279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751CF4-87EB-4F8A-BEA4-FC1302784234}"/>
              </a:ext>
            </a:extLst>
          </p:cNvPr>
          <p:cNvSpPr txBox="1"/>
          <p:nvPr/>
        </p:nvSpPr>
        <p:spPr>
          <a:xfrm>
            <a:off x="1480100" y="2965153"/>
            <a:ext cx="47612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Проверка на окончание файла </a:t>
            </a:r>
            <a:r>
              <a:rPr lang="en-US" i="1" dirty="0">
                <a:latin typeface="Cascadia Mono" panose="020B0609020000020004" pitchFamily="49" charset="0"/>
              </a:rPr>
              <a:t>.</a:t>
            </a:r>
            <a:r>
              <a:rPr lang="en-US" i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eof</a:t>
            </a:r>
            <a:r>
              <a:rPr lang="en-US" i="1" dirty="0">
                <a:latin typeface="Cascadia Mono" panose="020B0609020000020004" pitchFamily="49" charset="0"/>
              </a:rPr>
              <a:t>()</a:t>
            </a:r>
            <a:endParaRPr lang="ru-RU" dirty="0">
              <a:latin typeface="Cascadia Mono" panose="020B0609020000020004" pitchFamily="49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1613F5-2F18-4E05-AEC3-225E962D9407}"/>
              </a:ext>
            </a:extLst>
          </p:cNvPr>
          <p:cNvSpPr txBox="1"/>
          <p:nvPr/>
        </p:nvSpPr>
        <p:spPr>
          <a:xfrm>
            <a:off x="1574156" y="5018870"/>
            <a:ext cx="3828090" cy="64698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while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(!</a:t>
            </a:r>
            <a:r>
              <a:rPr lang="en-US" sz="16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eof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())</a:t>
            </a:r>
          </a:p>
          <a:p>
            <a:r>
              <a:rPr lang="en-US" sz="1600" i="1" dirty="0">
                <a:solidFill>
                  <a:srgbClr val="880000"/>
                </a:solidFill>
                <a:latin typeface="Cascadia Mono" panose="020B0609020000020004" pitchFamily="49" charset="0"/>
              </a:rPr>
              <a:t>  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getline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600" i="0" dirty="0">
                <a:solidFill>
                  <a:srgbClr val="000080"/>
                </a:solidFill>
                <a:latin typeface="Cascadia Mono" panose="020B0609020000020004" pitchFamily="49" charset="0"/>
              </a:rPr>
              <a:t>buffer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E09772-063F-4F3F-ADB1-2810F75819CC}"/>
              </a:ext>
            </a:extLst>
          </p:cNvPr>
          <p:cNvSpPr txBox="1"/>
          <p:nvPr/>
        </p:nvSpPr>
        <p:spPr>
          <a:xfrm>
            <a:off x="1480100" y="3396040"/>
            <a:ext cx="104975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/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Это уведомление для читателя файла, которое говорит о том, что больше нельзя получать информацию из файла, т.к. он закончился.</a:t>
            </a:r>
            <a:endParaRPr lang="en-US" sz="18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indent="360000" algn="just"/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Когда вы пытаетесь прочитать файл и это не удается, во флагах ошибок устанавливаются биты </a:t>
            </a:r>
            <a:r>
              <a:rPr lang="ru-RU" sz="1800" i="1" u="sng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failed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и </a:t>
            </a:r>
            <a:r>
              <a:rPr lang="ru-RU" sz="1800" i="1" u="sng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eof</a:t>
            </a:r>
            <a:r>
              <a:rPr lang="ru-RU" sz="18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Таким образом,  можно совершать считывание информации, пока ОС сообщит, что больше нет данных для чтения.</a:t>
            </a:r>
            <a:endParaRPr lang="ru-RU" sz="1600" dirty="0">
              <a:solidFill>
                <a:schemeClr val="tx1"/>
              </a:solidFill>
              <a:latin typeface="Cascadia Mono" panose="020B0609020000020004" pitchFamily="49" charset="0"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1D6BA859-C13A-4DD6-948B-01AF5A7EC4D1}"/>
              </a:ext>
            </a:extLst>
          </p:cNvPr>
          <p:cNvSpPr/>
          <p:nvPr/>
        </p:nvSpPr>
        <p:spPr>
          <a:xfrm>
            <a:off x="7491916" y="2058848"/>
            <a:ext cx="4119711" cy="6469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Возвращает значение типа </a:t>
            </a:r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bool</a:t>
            </a:r>
            <a:endParaRPr lang="ru-RU" sz="1600" dirty="0">
              <a:solidFill>
                <a:schemeClr val="tx1"/>
              </a:solidFill>
              <a:latin typeface="Cascadia Mono" panose="020B0609020000020004" pitchFamily="49" charset="0"/>
            </a:endParaRPr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0E942A0F-4126-4F19-8CC7-D4A4B2AF86F8}"/>
              </a:ext>
            </a:extLst>
          </p:cNvPr>
          <p:cNvSpPr/>
          <p:nvPr/>
        </p:nvSpPr>
        <p:spPr>
          <a:xfrm>
            <a:off x="6894936" y="2230473"/>
            <a:ext cx="400714" cy="247245"/>
          </a:xfrm>
          <a:prstGeom prst="rightArrow">
            <a:avLst/>
          </a:prstGeom>
          <a:solidFill>
            <a:srgbClr val="647DAB"/>
          </a:solidFill>
          <a:ln>
            <a:solidFill>
              <a:srgbClr val="647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6859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Методы</a:t>
            </a:r>
            <a:r>
              <a:rPr lang="en-US" dirty="0"/>
              <a:t> (</a:t>
            </a:r>
            <a:r>
              <a:rPr lang="ru-RU" dirty="0"/>
              <a:t>управление курсором)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BD8C5A-36AF-42ED-897B-91BA71251BC7}"/>
              </a:ext>
            </a:extLst>
          </p:cNvPr>
          <p:cNvSpPr txBox="1"/>
          <p:nvPr/>
        </p:nvSpPr>
        <p:spPr>
          <a:xfrm>
            <a:off x="800016" y="1341208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03</a:t>
            </a:r>
            <a:endParaRPr lang="ru-RU" sz="3600" dirty="0">
              <a:solidFill>
                <a:srgbClr val="9279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DE65EA-63DD-4975-8853-0237572728AE}"/>
              </a:ext>
            </a:extLst>
          </p:cNvPr>
          <p:cNvSpPr txBox="1"/>
          <p:nvPr/>
        </p:nvSpPr>
        <p:spPr>
          <a:xfrm>
            <a:off x="1480100" y="1471220"/>
            <a:ext cx="6973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Перемещение курсора на нужную позицию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.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A31515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seekg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(pos)</a:t>
            </a:r>
            <a:endParaRPr lang="ru-RU" sz="2000" dirty="0">
              <a:latin typeface="Cascadia Mono" panose="020B06090200000200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22EBAA-7FFE-431B-A6FA-78CF842DD135}"/>
              </a:ext>
            </a:extLst>
          </p:cNvPr>
          <p:cNvSpPr txBox="1"/>
          <p:nvPr/>
        </p:nvSpPr>
        <p:spPr>
          <a:xfrm>
            <a:off x="6715413" y="1987539"/>
            <a:ext cx="5262273" cy="1736646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008000"/>
                </a:solidFill>
                <a:latin typeface="Cascadia Mono" panose="020B0609020000020004" pitchFamily="49" charset="0"/>
              </a:rPr>
              <a:t>// Встать на 0 байт с конца</a:t>
            </a:r>
            <a:endParaRPr lang="ru-RU" sz="160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6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seekg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(0, </a:t>
            </a:r>
            <a:r>
              <a:rPr lang="en-US" sz="16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ios_base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>
                <a:solidFill>
                  <a:srgbClr val="000080"/>
                </a:solidFill>
                <a:latin typeface="Cascadia Mono" panose="020B0609020000020004" pitchFamily="49" charset="0"/>
              </a:rPr>
              <a:t>end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ru-RU" sz="1600" i="0" dirty="0">
                <a:solidFill>
                  <a:srgbClr val="008000"/>
                </a:solidFill>
                <a:latin typeface="Cascadia Mono" panose="020B0609020000020004" pitchFamily="49" charset="0"/>
              </a:rPr>
              <a:t>// Встать на 10 байт с начала</a:t>
            </a:r>
            <a:endParaRPr lang="ru-RU" sz="1600" i="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seekg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(10, </a:t>
            </a:r>
            <a:r>
              <a:rPr lang="en-US" sz="16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ios_base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>
                <a:solidFill>
                  <a:srgbClr val="000080"/>
                </a:solidFill>
                <a:latin typeface="Cascadia Mono" panose="020B0609020000020004" pitchFamily="49" charset="0"/>
              </a:rPr>
              <a:t>beg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r>
              <a:rPr lang="ru-RU" sz="1600" i="0" dirty="0">
                <a:solidFill>
                  <a:srgbClr val="008000"/>
                </a:solidFill>
                <a:latin typeface="Cascadia Mono" panose="020B0609020000020004" pitchFamily="49" charset="0"/>
              </a:rPr>
              <a:t>// Перепрыгнуть </a:t>
            </a:r>
            <a:r>
              <a:rPr lang="ru-RU" sz="1600" i="0" dirty="0" err="1">
                <a:solidFill>
                  <a:srgbClr val="008000"/>
                </a:solidFill>
                <a:latin typeface="Cascadia Mono" panose="020B0609020000020004" pitchFamily="49" charset="0"/>
              </a:rPr>
              <a:t>чере</a:t>
            </a:r>
            <a:r>
              <a:rPr lang="ru-RU" sz="1600" i="0" dirty="0">
                <a:solidFill>
                  <a:srgbClr val="008000"/>
                </a:solidFill>
                <a:latin typeface="Cascadia Mono" panose="020B0609020000020004" pitchFamily="49" charset="0"/>
              </a:rPr>
              <a:t> 3 байта</a:t>
            </a:r>
            <a:endParaRPr lang="ru-RU" sz="1600" i="0" dirty="0">
              <a:solidFill>
                <a:srgbClr val="000000"/>
              </a:solidFill>
              <a:latin typeface="Cascadia Mono" panose="020B0609020000020004" pitchFamily="49" charset="0"/>
            </a:endParaRPr>
          </a:p>
          <a:p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seekg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(3, </a:t>
            </a:r>
            <a:r>
              <a:rPr lang="en-US" sz="16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ios_base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>
                <a:solidFill>
                  <a:srgbClr val="000080"/>
                </a:solidFill>
                <a:latin typeface="Cascadia Mono" panose="020B0609020000020004" pitchFamily="49" charset="0"/>
              </a:rPr>
              <a:t>cur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en-US" sz="14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4AA41F-5611-4664-9DBF-B7BC8D38656C}"/>
              </a:ext>
            </a:extLst>
          </p:cNvPr>
          <p:cNvSpPr txBox="1"/>
          <p:nvPr/>
        </p:nvSpPr>
        <p:spPr>
          <a:xfrm>
            <a:off x="800016" y="3840393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04</a:t>
            </a:r>
            <a:endParaRPr lang="ru-RU" sz="3600" dirty="0">
              <a:solidFill>
                <a:srgbClr val="92795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751CF4-87EB-4F8A-BEA4-FC1302784234}"/>
              </a:ext>
            </a:extLst>
          </p:cNvPr>
          <p:cNvSpPr txBox="1"/>
          <p:nvPr/>
        </p:nvSpPr>
        <p:spPr>
          <a:xfrm>
            <a:off x="1480100" y="3963503"/>
            <a:ext cx="70278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Проверка сколько информации уже прочитано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i="1" dirty="0">
                <a:latin typeface="Cascadia Mono" panose="020B0609020000020004" pitchFamily="49" charset="0"/>
              </a:rPr>
              <a:t>.</a:t>
            </a:r>
            <a:r>
              <a:rPr lang="en-US" i="1" dirty="0" err="1">
                <a:solidFill>
                  <a:srgbClr val="A31515"/>
                </a:solidFill>
                <a:latin typeface="Cascadia Mono" panose="020B0609020000020004" pitchFamily="49" charset="0"/>
              </a:rPr>
              <a:t>tellg</a:t>
            </a:r>
            <a:r>
              <a:rPr lang="en-US" i="1" dirty="0">
                <a:latin typeface="Cascadia Mono" panose="020B0609020000020004" pitchFamily="49" charset="0"/>
              </a:rPr>
              <a:t>()</a:t>
            </a:r>
            <a:endParaRPr lang="ru-RU" dirty="0">
              <a:latin typeface="Cascadia Mono" panose="020B0609020000020004" pitchFamily="49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1613F5-2F18-4E05-AEC3-225E962D9407}"/>
              </a:ext>
            </a:extLst>
          </p:cNvPr>
          <p:cNvSpPr txBox="1"/>
          <p:nvPr/>
        </p:nvSpPr>
        <p:spPr>
          <a:xfrm>
            <a:off x="1039766" y="4486723"/>
            <a:ext cx="9533324" cy="1464231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Cascadia Mono" panose="020B0609020000020004" pitchFamily="49" charset="0"/>
              </a:rPr>
              <a:t>while</a:t>
            </a:r>
            <a:r>
              <a:rPr lang="en-US" sz="160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getline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600" i="0" dirty="0">
                <a:solidFill>
                  <a:srgbClr val="000080"/>
                </a:solidFill>
                <a:latin typeface="Cascadia Mono" panose="020B0609020000020004" pitchFamily="49" charset="0"/>
              </a:rPr>
              <a:t>buffer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)) {</a:t>
            </a:r>
          </a:p>
          <a:p>
            <a:r>
              <a:rPr lang="en-US" sz="1600" i="1" dirty="0">
                <a:solidFill>
                  <a:srgbClr val="0000FF"/>
                </a:solidFill>
                <a:latin typeface="Cascadia Mono" panose="020B0609020000020004" pitchFamily="49" charset="0"/>
              </a:rPr>
              <a:t>  std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 err="1">
                <a:solidFill>
                  <a:srgbClr val="000080"/>
                </a:solidFill>
                <a:latin typeface="Cascadia Mono" panose="020B0609020000020004" pitchFamily="49" charset="0"/>
              </a:rPr>
              <a:t>cout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A31515"/>
                </a:solidFill>
                <a:latin typeface="Cascadia Mono" panose="020B0609020000020004" pitchFamily="49" charset="0"/>
              </a:rPr>
              <a:t>"Number of bytes read: "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6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tellg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() </a:t>
            </a:r>
            <a:r>
              <a:rPr lang="en-US" sz="1600" i="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endl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en-US" sz="1600" i="0" dirty="0">
                <a:solidFill>
                  <a:srgbClr val="000080"/>
                </a:solidFill>
                <a:latin typeface="Cascadia Mono" panose="020B0609020000020004" pitchFamily="49" charset="0"/>
              </a:rPr>
              <a:t>  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buffer</a:t>
            </a:r>
            <a:r>
              <a:rPr lang="en-US" sz="16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erase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6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>
                <a:solidFill>
                  <a:srgbClr val="880000"/>
                </a:solidFill>
                <a:latin typeface="Cascadia Mono" panose="020B0609020000020004" pitchFamily="49" charset="0"/>
              </a:rPr>
              <a:t>remove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buffer</a:t>
            </a:r>
            <a:r>
              <a:rPr lang="en-US" sz="16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begin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(), 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buffer</a:t>
            </a:r>
            <a:r>
              <a:rPr lang="en-US" sz="16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end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(), </a:t>
            </a:r>
            <a:r>
              <a:rPr lang="en-US" sz="1600" i="0" dirty="0">
                <a:solidFill>
                  <a:srgbClr val="A31515"/>
                </a:solidFill>
                <a:latin typeface="Cascadia Mono" panose="020B0609020000020004" pitchFamily="49" charset="0"/>
              </a:rPr>
              <a:t>' '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), </a:t>
            </a:r>
            <a:r>
              <a:rPr lang="en-US" sz="16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buffer</a:t>
            </a:r>
            <a:r>
              <a:rPr lang="en-US" sz="16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6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end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());</a:t>
            </a:r>
          </a:p>
          <a:p>
            <a:r>
              <a:rPr lang="en-US" sz="1600" i="0" dirty="0">
                <a:solidFill>
                  <a:srgbClr val="000080"/>
                </a:solidFill>
                <a:latin typeface="Cascadia Mono" panose="020B0609020000020004" pitchFamily="49" charset="0"/>
              </a:rPr>
              <a:t>  output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008080"/>
                </a:solidFill>
                <a:latin typeface="Cascadia Mono" panose="020B0609020000020004" pitchFamily="49" charset="0"/>
              </a:rPr>
              <a:t>+=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000080"/>
                </a:solidFill>
                <a:latin typeface="Cascadia Mono" panose="020B0609020000020004" pitchFamily="49" charset="0"/>
              </a:rPr>
              <a:t>buffer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008080"/>
                </a:solidFill>
                <a:latin typeface="Cascadia Mono" panose="020B0609020000020004" pitchFamily="49" charset="0"/>
              </a:rPr>
              <a:t>+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600" i="0" dirty="0">
                <a:solidFill>
                  <a:srgbClr val="A31515"/>
                </a:solidFill>
                <a:latin typeface="Cascadia Mono" panose="020B0609020000020004" pitchFamily="49" charset="0"/>
              </a:rPr>
              <a:t>'\n’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r>
              <a:rPr lang="ru-RU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  <a:endParaRPr lang="en-US" sz="14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9AFD9E-894D-4942-AA49-59AC8C9D00DA}"/>
              </a:ext>
            </a:extLst>
          </p:cNvPr>
          <p:cNvSpPr txBox="1"/>
          <p:nvPr/>
        </p:nvSpPr>
        <p:spPr>
          <a:xfrm>
            <a:off x="800016" y="2178753"/>
            <a:ext cx="585016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1600" i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ios_base</a:t>
            </a:r>
            <a:r>
              <a:rPr lang="en-US" sz="16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600" i="1" dirty="0">
                <a:solidFill>
                  <a:srgbClr val="000080"/>
                </a:solidFill>
                <a:latin typeface="Cascadia Mono" panose="020B0609020000020004" pitchFamily="49" charset="0"/>
              </a:rPr>
              <a:t>end </a:t>
            </a:r>
            <a:r>
              <a:rPr lang="en-US" sz="1800" b="0" i="0" u="none" strike="noStrike" dirty="0">
                <a:solidFill>
                  <a:srgbClr val="14141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</a:t>
            </a:r>
            <a:r>
              <a:rPr lang="ru-RU" sz="1800" b="0" i="0" u="none" strike="noStrike" dirty="0">
                <a:solidFill>
                  <a:srgbClr val="14141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отсчет позиции с конца файла</a:t>
            </a:r>
          </a:p>
          <a:p>
            <a:pPr marL="285750" indent="-285750">
              <a:spcAft>
                <a:spcPts val="6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ios_base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::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beg </a:t>
            </a:r>
            <a:r>
              <a:rPr lang="ru-RU" dirty="0">
                <a:solidFill>
                  <a:srgbClr val="14141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отсчет позиции с начала файла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kumimoji="0" lang="en-US" sz="1600" b="0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ios_base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::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uLnTx/>
                <a:uFillTx/>
                <a:latin typeface="Cascadia Mono" panose="020B0609020000020004" pitchFamily="49" charset="0"/>
                <a:ea typeface="+mn-ea"/>
                <a:cs typeface="+mn-cs"/>
              </a:rPr>
              <a:t>cur</a:t>
            </a:r>
            <a:r>
              <a:rPr lang="en-US" dirty="0">
                <a:solidFill>
                  <a:srgbClr val="14141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</a:t>
            </a:r>
            <a:r>
              <a:rPr lang="ru-RU" sz="1800" b="0" i="0" u="none" strike="noStrike" dirty="0">
                <a:solidFill>
                  <a:srgbClr val="141412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Перескочить на n байт начиная от текущей позиции в файле</a:t>
            </a:r>
            <a:endParaRPr lang="ru-RU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1EAD3D-0CFD-4B0D-A86C-53E034C62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9687" y="4008714"/>
            <a:ext cx="2937999" cy="956016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94900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файле input.txt записаны числа в строку через пробел. Количество чисел не известно. Написать программу, которая все четные числа из файла input.txt запишет в файл result.txt в столбик. Также программа должна записать сумму найденных четных чисел в последней строке в формате “</a:t>
            </a:r>
            <a:r>
              <a:rPr lang="ru-RU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sum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= ...”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05D6936-B2DA-44B1-8085-A5A0C321D6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540954"/>
              </p:ext>
            </p:extLst>
          </p:nvPr>
        </p:nvGraphicFramePr>
        <p:xfrm>
          <a:off x="6058865" y="2030469"/>
          <a:ext cx="5988050" cy="574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3" imgW="6152400" imgH="5904000" progId="Word.OpenDocumentText.12">
                  <p:embed/>
                </p:oleObj>
              </mc:Choice>
              <mc:Fallback>
                <p:oleObj name="Document" r:id="rId3" imgW="6152400" imgH="5904000" progId="Word.OpenDocumentText.12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705D6936-B2DA-44B1-8085-A5A0C321D6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58865" y="2030469"/>
                        <a:ext cx="5988050" cy="5743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E37AE5-E609-4E30-B95E-475D44535A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7276"/>
          <a:stretch/>
        </p:blipFill>
        <p:spPr>
          <a:xfrm>
            <a:off x="1211282" y="2187418"/>
            <a:ext cx="3318287" cy="1535349"/>
          </a:xfrm>
          <a:prstGeom prst="roundRect">
            <a:avLst>
              <a:gd name="adj" fmla="val 9186"/>
            </a:avLst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472FFCF-66E6-47B2-A3C2-AB7160A364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1282" y="4120696"/>
            <a:ext cx="3318287" cy="2318094"/>
          </a:xfrm>
          <a:prstGeom prst="roundRect">
            <a:avLst>
              <a:gd name="adj" fmla="val 8470"/>
            </a:avLst>
          </a:prstGeom>
        </p:spPr>
      </p:pic>
    </p:spTree>
    <p:extLst>
      <p:ext uri="{BB962C8B-B14F-4D97-AF65-F5344CB8AC3E}">
        <p14:creationId xmlns:p14="http://schemas.microsoft.com/office/powerpoint/2010/main" val="3758515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Эффективно считать и записать файл </a:t>
            </a:r>
            <a:r>
              <a:rPr lang="en-US" dirty="0"/>
              <a:t>{</a:t>
            </a:r>
            <a:endParaRPr lang="ru-RU" dirty="0"/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49808408-7B52-4AC9-B374-A5E4A8B223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159865"/>
              </p:ext>
            </p:extLst>
          </p:nvPr>
        </p:nvGraphicFramePr>
        <p:xfrm>
          <a:off x="1246642" y="1439863"/>
          <a:ext cx="8131175" cy="541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Document" r:id="rId3" imgW="8130600" imgH="5418000" progId="Word.OpenDocumentText.12">
                  <p:embed/>
                </p:oleObj>
              </mc:Choice>
              <mc:Fallback>
                <p:oleObj name="Document" r:id="rId3" imgW="8130600" imgH="5418000" progId="Word.OpenDocumentTex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46642" y="1439863"/>
                        <a:ext cx="8131175" cy="5418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38E94A6-36BC-434E-B346-9B6A0F64AFB6}"/>
              </a:ext>
            </a:extLst>
          </p:cNvPr>
          <p:cNvSpPr/>
          <p:nvPr/>
        </p:nvSpPr>
        <p:spPr>
          <a:xfrm>
            <a:off x="7317961" y="1346955"/>
            <a:ext cx="4119711" cy="6469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Задача с удалением пробелов</a:t>
            </a:r>
            <a:endParaRPr lang="ru-RU" sz="1600" dirty="0">
              <a:solidFill>
                <a:schemeClr val="tx1"/>
              </a:solidFill>
              <a:latin typeface="Cascadia Mono" panose="020B0609020000020004" pitchFamily="49" charset="0"/>
            </a:endParaRPr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6783ED3E-2520-4265-80B4-A405F3ECE06B}"/>
              </a:ext>
            </a:extLst>
          </p:cNvPr>
          <p:cNvSpPr/>
          <p:nvPr/>
        </p:nvSpPr>
        <p:spPr>
          <a:xfrm rot="7690637">
            <a:off x="7730835" y="2204558"/>
            <a:ext cx="681094" cy="298971"/>
          </a:xfrm>
          <a:prstGeom prst="rightArrow">
            <a:avLst/>
          </a:prstGeom>
          <a:solidFill>
            <a:srgbClr val="647DAB"/>
          </a:solidFill>
          <a:ln>
            <a:solidFill>
              <a:srgbClr val="647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6807C0-78D8-4B0D-825B-7609D989B2C2}"/>
              </a:ext>
            </a:extLst>
          </p:cNvPr>
          <p:cNvSpPr txBox="1"/>
          <p:nvPr/>
        </p:nvSpPr>
        <p:spPr>
          <a:xfrm>
            <a:off x="994410" y="6373182"/>
            <a:ext cx="10983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Работа с файлами в современном С++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hlinkClick r:id="rId5"/>
              </a:rPr>
              <a:t>https://learnmoderncpp.com/files-and-formatting/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589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Работа </a:t>
            </a:r>
            <a:r>
              <a:rPr lang="ru-RU" dirty="0">
                <a:solidFill>
                  <a:srgbClr val="0000FF"/>
                </a:solidFill>
              </a:rPr>
              <a:t>с файлами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657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89328B2C-8A89-4F57-8876-F01B44D4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файлом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понимается некоторая последовательность байтов, которая имеет свое, уникальное имя.  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Существует такое понятие, как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полное имя файлов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 это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полный адрес к директории файла с указанием имени файла</a:t>
            </a:r>
            <a:r>
              <a:rPr lang="en-US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5B3F0B45-331D-4020-8390-21CE05A69A54}"/>
              </a:ext>
            </a:extLst>
          </p:cNvPr>
          <p:cNvGrpSpPr/>
          <p:nvPr/>
        </p:nvGrpSpPr>
        <p:grpSpPr>
          <a:xfrm>
            <a:off x="5179867" y="2221511"/>
            <a:ext cx="1832263" cy="522514"/>
            <a:chOff x="4263737" y="2608316"/>
            <a:chExt cx="1832263" cy="522514"/>
          </a:xfrm>
        </p:grpSpPr>
        <p:sp>
          <p:nvSpPr>
            <p:cNvPr id="3" name="Прямоугольник: скругленные углы 2">
              <a:extLst>
                <a:ext uri="{FF2B5EF4-FFF2-40B4-BE49-F238E27FC236}">
                  <a16:creationId xmlns:a16="http://schemas.microsoft.com/office/drawing/2014/main" id="{98300D86-FB5F-4EE9-87A5-86A6F2575C65}"/>
                </a:ext>
              </a:extLst>
            </p:cNvPr>
            <p:cNvSpPr/>
            <p:nvPr/>
          </p:nvSpPr>
          <p:spPr>
            <a:xfrm>
              <a:off x="4263737" y="2608316"/>
              <a:ext cx="1832263" cy="522514"/>
            </a:xfrm>
            <a:prstGeom prst="roundRect">
              <a:avLst/>
            </a:prstGeom>
            <a:solidFill>
              <a:srgbClr val="DAE3F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i="1" dirty="0">
                  <a:solidFill>
                    <a:schemeClr val="tx1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file</a:t>
              </a:r>
              <a:r>
                <a:rPr lang="ru-RU" i="1" dirty="0">
                  <a:solidFill>
                    <a:schemeClr val="tx1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.</a:t>
              </a:r>
              <a:r>
                <a:rPr lang="ru-RU" i="1" dirty="0" err="1">
                  <a:solidFill>
                    <a:schemeClr val="tx1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txt</a:t>
              </a:r>
              <a:endParaRPr lang="ru-RU" i="1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496C1DD7-6098-4C1C-B3FB-365CD9817A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2317" y="2692581"/>
              <a:ext cx="353983" cy="353983"/>
            </a:xfrm>
            <a:prstGeom prst="rect">
              <a:avLst/>
            </a:prstGeom>
          </p:spPr>
        </p:pic>
      </p:grp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F7AFB5DE-23C3-4022-AA48-57FEACCB91C9}"/>
              </a:ext>
            </a:extLst>
          </p:cNvPr>
          <p:cNvSpPr/>
          <p:nvPr/>
        </p:nvSpPr>
        <p:spPr>
          <a:xfrm>
            <a:off x="945355" y="5305250"/>
            <a:ext cx="10744200" cy="62900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Прим.!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одной директории  не могут находиться файлы с одинаковыми именами. 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B72F8EE9-F687-4846-815B-C555C5F2BAEC}"/>
              </a:ext>
            </a:extLst>
          </p:cNvPr>
          <p:cNvGrpSpPr/>
          <p:nvPr/>
        </p:nvGrpSpPr>
        <p:grpSpPr>
          <a:xfrm>
            <a:off x="4672732" y="3852719"/>
            <a:ext cx="2846532" cy="522514"/>
            <a:chOff x="4263737" y="2608316"/>
            <a:chExt cx="2846532" cy="522514"/>
          </a:xfrm>
        </p:grpSpPr>
        <p:sp>
          <p:nvSpPr>
            <p:cNvPr id="29" name="Прямоугольник: скругленные углы 28">
              <a:extLst>
                <a:ext uri="{FF2B5EF4-FFF2-40B4-BE49-F238E27FC236}">
                  <a16:creationId xmlns:a16="http://schemas.microsoft.com/office/drawing/2014/main" id="{0F0BF543-A985-4756-8445-4F9BA7B0E762}"/>
                </a:ext>
              </a:extLst>
            </p:cNvPr>
            <p:cNvSpPr/>
            <p:nvPr/>
          </p:nvSpPr>
          <p:spPr>
            <a:xfrm>
              <a:off x="4263737" y="2608316"/>
              <a:ext cx="2846532" cy="522514"/>
            </a:xfrm>
            <a:prstGeom prst="roundRect">
              <a:avLst/>
            </a:prstGeom>
            <a:solidFill>
              <a:srgbClr val="DAE3F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i="1" dirty="0">
                  <a:solidFill>
                    <a:schemeClr val="tx1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D:\docs\file</a:t>
              </a:r>
              <a:r>
                <a:rPr lang="ru-RU" i="1" dirty="0">
                  <a:solidFill>
                    <a:schemeClr val="tx1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.</a:t>
              </a:r>
              <a:r>
                <a:rPr lang="ru-RU" i="1" dirty="0" err="1">
                  <a:solidFill>
                    <a:schemeClr val="tx1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txt</a:t>
              </a:r>
              <a:endParaRPr lang="ru-RU" i="1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2CF96435-5E7E-4E09-B7DD-7A2C454DC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332317" y="2692581"/>
              <a:ext cx="353983" cy="3539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5789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Зачем использовать файлы?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4A7195D-D9C9-47F5-8AEB-3DFCAD3670C3}"/>
              </a:ext>
            </a:extLst>
          </p:cNvPr>
          <p:cNvSpPr txBox="1"/>
          <p:nvPr/>
        </p:nvSpPr>
        <p:spPr>
          <a:xfrm>
            <a:off x="800016" y="1211917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4498A6-65EA-499D-9574-15C6D840E034}"/>
              </a:ext>
            </a:extLst>
          </p:cNvPr>
          <p:cNvSpPr txBox="1"/>
          <p:nvPr/>
        </p:nvSpPr>
        <p:spPr>
          <a:xfrm>
            <a:off x="1480100" y="1304249"/>
            <a:ext cx="843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Удобный способ работы с большими объемами данных.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7597D96-442C-4FA4-8BE3-EED94C35E5B4}"/>
              </a:ext>
            </a:extLst>
          </p:cNvPr>
          <p:cNvSpPr txBox="1"/>
          <p:nvPr/>
        </p:nvSpPr>
        <p:spPr>
          <a:xfrm>
            <a:off x="800016" y="1906922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2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CBF8B7B-4757-4E24-B5DD-0E87A11FC0BF}"/>
              </a:ext>
            </a:extLst>
          </p:cNvPr>
          <p:cNvSpPr txBox="1"/>
          <p:nvPr/>
        </p:nvSpPr>
        <p:spPr>
          <a:xfrm>
            <a:off x="1480100" y="1999254"/>
            <a:ext cx="88216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Постоянное хранение данных (пока файл не будет удален).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29ECF8E-53FC-428B-A868-15D615A091CC}"/>
              </a:ext>
            </a:extLst>
          </p:cNvPr>
          <p:cNvSpPr txBox="1"/>
          <p:nvPr/>
        </p:nvSpPr>
        <p:spPr>
          <a:xfrm>
            <a:off x="800016" y="2557089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8E6B4FE-5708-47B3-8285-102CE47E4EE8}"/>
              </a:ext>
            </a:extLst>
          </p:cNvPr>
          <p:cNvSpPr txBox="1"/>
          <p:nvPr/>
        </p:nvSpPr>
        <p:spPr>
          <a:xfrm>
            <a:off x="1480100" y="2649421"/>
            <a:ext cx="8105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Избегайте многократного ввода данных в программу.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1E4C3F1-9080-4D63-8800-4C78DC34B0CA}"/>
              </a:ext>
            </a:extLst>
          </p:cNvPr>
          <p:cNvSpPr txBox="1"/>
          <p:nvPr/>
        </p:nvSpPr>
        <p:spPr>
          <a:xfrm>
            <a:off x="800016" y="3203418"/>
            <a:ext cx="774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927950"/>
                </a:solidFill>
              </a:rPr>
              <a:t>0</a:t>
            </a:r>
            <a:r>
              <a:rPr lang="ru-RU" sz="3600" dirty="0">
                <a:solidFill>
                  <a:srgbClr val="927950"/>
                </a:solidFill>
              </a:rPr>
              <a:t>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528E79D-CACF-43D2-99E6-E5068B5B1898}"/>
              </a:ext>
            </a:extLst>
          </p:cNvPr>
          <p:cNvSpPr txBox="1"/>
          <p:nvPr/>
        </p:nvSpPr>
        <p:spPr>
          <a:xfrm>
            <a:off x="1480100" y="3295750"/>
            <a:ext cx="58609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Обмен данными между программами.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074EAAD-E0AE-4176-ACBD-498A1173B8A0}"/>
              </a:ext>
            </a:extLst>
          </p:cNvPr>
          <p:cNvSpPr txBox="1"/>
          <p:nvPr/>
        </p:nvSpPr>
        <p:spPr>
          <a:xfrm>
            <a:off x="4972049" y="3778043"/>
            <a:ext cx="28632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Что нужно уметь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</a:t>
            </a:r>
            <a:endParaRPr lang="ru-RU" sz="24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FEA7E702-D25E-4DD3-AC4A-ECC708EEAE6C}"/>
              </a:ext>
            </a:extLst>
          </p:cNvPr>
          <p:cNvGrpSpPr/>
          <p:nvPr/>
        </p:nvGrpSpPr>
        <p:grpSpPr>
          <a:xfrm>
            <a:off x="6515924" y="5473381"/>
            <a:ext cx="2409156" cy="646332"/>
            <a:chOff x="933731" y="2348754"/>
            <a:chExt cx="3476904" cy="1512762"/>
          </a:xfrm>
        </p:grpSpPr>
        <p:sp>
          <p:nvSpPr>
            <p:cNvPr id="68" name="Прямоугольник: скругленные углы 67">
              <a:extLst>
                <a:ext uri="{FF2B5EF4-FFF2-40B4-BE49-F238E27FC236}">
                  <a16:creationId xmlns:a16="http://schemas.microsoft.com/office/drawing/2014/main" id="{6FAC4D37-CE4D-4094-A07D-E22F582310B3}"/>
                </a:ext>
              </a:extLst>
            </p:cNvPr>
            <p:cNvSpPr/>
            <p:nvPr/>
          </p:nvSpPr>
          <p:spPr>
            <a:xfrm>
              <a:off x="933731" y="2348754"/>
              <a:ext cx="3476904" cy="1512762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7B68C14-7469-415A-823E-FC37EA05E530}"/>
                </a:ext>
              </a:extLst>
            </p:cNvPr>
            <p:cNvSpPr txBox="1"/>
            <p:nvPr/>
          </p:nvSpPr>
          <p:spPr>
            <a:xfrm>
              <a:off x="933731" y="2348754"/>
              <a:ext cx="3476904" cy="606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Как "подключить" файл к программе</a:t>
              </a:r>
            </a:p>
          </p:txBody>
        </p:sp>
      </p:grp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F032CBF4-C8A7-470D-80A2-535C86532304}"/>
              </a:ext>
            </a:extLst>
          </p:cNvPr>
          <p:cNvGrpSpPr/>
          <p:nvPr/>
        </p:nvGrpSpPr>
        <p:grpSpPr>
          <a:xfrm>
            <a:off x="1480100" y="4685247"/>
            <a:ext cx="3583906" cy="646332"/>
            <a:chOff x="933731" y="2348754"/>
            <a:chExt cx="3476904" cy="1512762"/>
          </a:xfrm>
        </p:grpSpPr>
        <p:sp>
          <p:nvSpPr>
            <p:cNvPr id="73" name="Прямоугольник: скругленные углы 72">
              <a:extLst>
                <a:ext uri="{FF2B5EF4-FFF2-40B4-BE49-F238E27FC236}">
                  <a16:creationId xmlns:a16="http://schemas.microsoft.com/office/drawing/2014/main" id="{AA5F481D-8F2A-4407-83C1-4146A91A1EE3}"/>
                </a:ext>
              </a:extLst>
            </p:cNvPr>
            <p:cNvSpPr/>
            <p:nvPr/>
          </p:nvSpPr>
          <p:spPr>
            <a:xfrm>
              <a:off x="933731" y="2348754"/>
              <a:ext cx="3476904" cy="1512762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7496B48-6CCF-43DA-A8C0-181D40D9E428}"/>
                </a:ext>
              </a:extLst>
            </p:cNvPr>
            <p:cNvSpPr txBox="1"/>
            <p:nvPr/>
          </p:nvSpPr>
          <p:spPr>
            <a:xfrm>
              <a:off x="933731" y="2348754"/>
              <a:ext cx="3476904" cy="1512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Как сообщить программе о необходимости чтения данных</a:t>
              </a:r>
            </a:p>
          </p:txBody>
        </p:sp>
      </p:grp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id="{8FA535B1-1DD2-40C2-9129-CBCF1757D957}"/>
              </a:ext>
            </a:extLst>
          </p:cNvPr>
          <p:cNvGrpSpPr/>
          <p:nvPr/>
        </p:nvGrpSpPr>
        <p:grpSpPr>
          <a:xfrm>
            <a:off x="7634014" y="4679276"/>
            <a:ext cx="3583906" cy="646332"/>
            <a:chOff x="933731" y="2348754"/>
            <a:chExt cx="3476904" cy="1512762"/>
          </a:xfrm>
        </p:grpSpPr>
        <p:sp>
          <p:nvSpPr>
            <p:cNvPr id="76" name="Прямоугольник: скругленные углы 75">
              <a:extLst>
                <a:ext uri="{FF2B5EF4-FFF2-40B4-BE49-F238E27FC236}">
                  <a16:creationId xmlns:a16="http://schemas.microsoft.com/office/drawing/2014/main" id="{AB262EEF-D1A3-427D-88B1-1D9C1242C0BC}"/>
                </a:ext>
              </a:extLst>
            </p:cNvPr>
            <p:cNvSpPr/>
            <p:nvPr/>
          </p:nvSpPr>
          <p:spPr>
            <a:xfrm>
              <a:off x="933731" y="2348754"/>
              <a:ext cx="3476904" cy="1512762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09FCFF2D-2C27-412C-9F58-38E7B4C5EF5F}"/>
                </a:ext>
              </a:extLst>
            </p:cNvPr>
            <p:cNvSpPr txBox="1"/>
            <p:nvPr/>
          </p:nvSpPr>
          <p:spPr>
            <a:xfrm>
              <a:off x="933731" y="2348754"/>
              <a:ext cx="3476904" cy="1512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Как сообщить программе о необходимости записи данных</a:t>
              </a:r>
            </a:p>
          </p:txBody>
        </p:sp>
      </p:grpSp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DBB7A71F-5CE8-4C1D-A287-DE6D53E28924}"/>
              </a:ext>
            </a:extLst>
          </p:cNvPr>
          <p:cNvGrpSpPr/>
          <p:nvPr/>
        </p:nvGrpSpPr>
        <p:grpSpPr>
          <a:xfrm>
            <a:off x="3859428" y="5473381"/>
            <a:ext cx="2409156" cy="646332"/>
            <a:chOff x="933731" y="2348754"/>
            <a:chExt cx="3476904" cy="1512762"/>
          </a:xfrm>
        </p:grpSpPr>
        <p:sp>
          <p:nvSpPr>
            <p:cNvPr id="82" name="Прямоугольник: скругленные углы 81">
              <a:extLst>
                <a:ext uri="{FF2B5EF4-FFF2-40B4-BE49-F238E27FC236}">
                  <a16:creationId xmlns:a16="http://schemas.microsoft.com/office/drawing/2014/main" id="{91EE98BC-BEFB-43DE-BFA0-52C8D22ED0A2}"/>
                </a:ext>
              </a:extLst>
            </p:cNvPr>
            <p:cNvSpPr/>
            <p:nvPr/>
          </p:nvSpPr>
          <p:spPr>
            <a:xfrm>
              <a:off x="933731" y="2348754"/>
              <a:ext cx="3476904" cy="1512762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F890C28-AF7B-4D20-8D53-72F5F4BD9BB1}"/>
                </a:ext>
              </a:extLst>
            </p:cNvPr>
            <p:cNvSpPr txBox="1"/>
            <p:nvPr/>
          </p:nvSpPr>
          <p:spPr>
            <a:xfrm>
              <a:off x="933731" y="2348754"/>
              <a:ext cx="3476904" cy="1512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Проверка ошибок и обработка EOF</a:t>
              </a:r>
            </a:p>
          </p:txBody>
        </p:sp>
      </p:grp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45345A74-4697-4375-991F-F73118A95F0E}"/>
              </a:ext>
            </a:extLst>
          </p:cNvPr>
          <p:cNvCxnSpPr>
            <a:stCxn id="66" idx="2"/>
            <a:endCxn id="74" idx="0"/>
          </p:cNvCxnSpPr>
          <p:nvPr/>
        </p:nvCxnSpPr>
        <p:spPr>
          <a:xfrm flipH="1">
            <a:off x="3272053" y="4239708"/>
            <a:ext cx="3131638" cy="4455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CD8B93C-73B4-400F-93C2-08D5FC504DE6}"/>
              </a:ext>
            </a:extLst>
          </p:cNvPr>
          <p:cNvCxnSpPr>
            <a:cxnSpLocks/>
            <a:stCxn id="66" idx="2"/>
            <a:endCxn id="83" idx="0"/>
          </p:cNvCxnSpPr>
          <p:nvPr/>
        </p:nvCxnSpPr>
        <p:spPr>
          <a:xfrm flipH="1">
            <a:off x="5064006" y="4239708"/>
            <a:ext cx="1339685" cy="1233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E964DD15-D6F4-4975-80A0-3395ABA0B2D9}"/>
              </a:ext>
            </a:extLst>
          </p:cNvPr>
          <p:cNvCxnSpPr>
            <a:cxnSpLocks/>
            <a:stCxn id="66" idx="2"/>
            <a:endCxn id="71" idx="0"/>
          </p:cNvCxnSpPr>
          <p:nvPr/>
        </p:nvCxnSpPr>
        <p:spPr>
          <a:xfrm>
            <a:off x="6403691" y="4239708"/>
            <a:ext cx="1316811" cy="1233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7A12CDCA-8F7A-479D-AEA3-BFAA3E069AA5}"/>
              </a:ext>
            </a:extLst>
          </p:cNvPr>
          <p:cNvCxnSpPr>
            <a:stCxn id="66" idx="2"/>
            <a:endCxn id="77" idx="0"/>
          </p:cNvCxnSpPr>
          <p:nvPr/>
        </p:nvCxnSpPr>
        <p:spPr>
          <a:xfrm>
            <a:off x="6403691" y="4239708"/>
            <a:ext cx="3022276" cy="439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317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Определение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89328B2C-8A89-4F57-8876-F01B44D4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Поток</a:t>
            </a:r>
            <a:r>
              <a:rPr lang="ru-RU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 это абстрактная конструкция, которая позволяет отправлять или получать неизвестное количество байт. Поток подразумевает, что символы </a:t>
            </a:r>
            <a:r>
              <a:rPr lang="ru-RU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поступают и передаются последовательно на протяжении определенного времени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2C114BDB-ECA7-40E3-BC81-F1B696D32903}"/>
              </a:ext>
            </a:extLst>
          </p:cNvPr>
          <p:cNvSpPr/>
          <p:nvPr/>
        </p:nvSpPr>
        <p:spPr>
          <a:xfrm>
            <a:off x="945355" y="5355197"/>
            <a:ext cx="10744200" cy="82885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Прим.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Поток обеспечивает абстракцию между программистом и физическим устройством.</a:t>
            </a:r>
          </a:p>
        </p:txBody>
      </p:sp>
      <p:sp>
        <p:nvSpPr>
          <p:cNvPr id="30" name="Блок-схема: магнитный диск 29">
            <a:extLst>
              <a:ext uri="{FF2B5EF4-FFF2-40B4-BE49-F238E27FC236}">
                <a16:creationId xmlns:a16="http://schemas.microsoft.com/office/drawing/2014/main" id="{2834668E-5BFB-4184-88B8-9FBE461E41E6}"/>
              </a:ext>
            </a:extLst>
          </p:cNvPr>
          <p:cNvSpPr/>
          <p:nvPr/>
        </p:nvSpPr>
        <p:spPr>
          <a:xfrm>
            <a:off x="1917700" y="3010623"/>
            <a:ext cx="2362200" cy="2128624"/>
          </a:xfrm>
          <a:prstGeom prst="flowChartMagneticDisk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C++ </a:t>
            </a:r>
            <a:r>
              <a:rPr lang="ru-RU" sz="2000" b="1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</a:t>
            </a:r>
          </a:p>
        </p:txBody>
      </p:sp>
      <p:sp>
        <p:nvSpPr>
          <p:cNvPr id="36" name="Цилиндр 35">
            <a:extLst>
              <a:ext uri="{FF2B5EF4-FFF2-40B4-BE49-F238E27FC236}">
                <a16:creationId xmlns:a16="http://schemas.microsoft.com/office/drawing/2014/main" id="{3E465EB3-FA20-430A-BD90-A50A591A6FDB}"/>
              </a:ext>
            </a:extLst>
          </p:cNvPr>
          <p:cNvSpPr/>
          <p:nvPr/>
        </p:nvSpPr>
        <p:spPr>
          <a:xfrm rot="5400000">
            <a:off x="5668754" y="2008349"/>
            <a:ext cx="411515" cy="2830576"/>
          </a:xfrm>
          <a:prstGeom prst="can">
            <a:avLst/>
          </a:prstGeom>
          <a:solidFill>
            <a:srgbClr val="FF9999"/>
          </a:solidFill>
          <a:ln>
            <a:solidFill>
              <a:srgbClr val="A3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Цилиндр 64">
            <a:extLst>
              <a:ext uri="{FF2B5EF4-FFF2-40B4-BE49-F238E27FC236}">
                <a16:creationId xmlns:a16="http://schemas.microsoft.com/office/drawing/2014/main" id="{A30F0D0C-3243-4D8B-A518-F8912F44419D}"/>
              </a:ext>
            </a:extLst>
          </p:cNvPr>
          <p:cNvSpPr/>
          <p:nvPr/>
        </p:nvSpPr>
        <p:spPr>
          <a:xfrm rot="5400000">
            <a:off x="5668754" y="3363788"/>
            <a:ext cx="411515" cy="2830576"/>
          </a:xfrm>
          <a:prstGeom prst="can">
            <a:avLst/>
          </a:prstGeom>
          <a:solidFill>
            <a:srgbClr val="FF9999"/>
          </a:solidFill>
          <a:ln>
            <a:solidFill>
              <a:srgbClr val="A3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Цилиндр 38">
            <a:extLst>
              <a:ext uri="{FF2B5EF4-FFF2-40B4-BE49-F238E27FC236}">
                <a16:creationId xmlns:a16="http://schemas.microsoft.com/office/drawing/2014/main" id="{C238A89E-FA4D-4564-953B-07D46E6A4A6E}"/>
              </a:ext>
            </a:extLst>
          </p:cNvPr>
          <p:cNvSpPr/>
          <p:nvPr/>
        </p:nvSpPr>
        <p:spPr>
          <a:xfrm>
            <a:off x="7421935" y="2960157"/>
            <a:ext cx="2877765" cy="1047471"/>
          </a:xfrm>
          <a:prstGeom prst="can">
            <a:avLst>
              <a:gd name="adj" fmla="val 15391"/>
            </a:avLst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Источник данных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Клавиатура, файлы, другая программа и т.д.</a:t>
            </a:r>
          </a:p>
        </p:txBody>
      </p:sp>
      <p:sp>
        <p:nvSpPr>
          <p:cNvPr id="68" name="Цилиндр 67">
            <a:extLst>
              <a:ext uri="{FF2B5EF4-FFF2-40B4-BE49-F238E27FC236}">
                <a16:creationId xmlns:a16="http://schemas.microsoft.com/office/drawing/2014/main" id="{7031AB69-70B1-4466-BFAB-2F7693932259}"/>
              </a:ext>
            </a:extLst>
          </p:cNvPr>
          <p:cNvSpPr/>
          <p:nvPr/>
        </p:nvSpPr>
        <p:spPr>
          <a:xfrm>
            <a:off x="7469123" y="4152741"/>
            <a:ext cx="2830577" cy="1045913"/>
          </a:xfrm>
          <a:prstGeom prst="can">
            <a:avLst>
              <a:gd name="adj" fmla="val 14948"/>
            </a:avLst>
          </a:prstGeom>
          <a:solidFill>
            <a:srgbClr val="DAE3F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Потребитель данных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Консоль, файл, другая программа и т.д.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8F7C950-E0E9-4D52-97DF-B93AC73C4C8B}"/>
              </a:ext>
            </a:extLst>
          </p:cNvPr>
          <p:cNvSpPr txBox="1"/>
          <p:nvPr/>
        </p:nvSpPr>
        <p:spPr>
          <a:xfrm>
            <a:off x="4955374" y="4203986"/>
            <a:ext cx="1970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Выходной поток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42E9AC9-DB08-4638-8474-B07C0519E90B}"/>
              </a:ext>
            </a:extLst>
          </p:cNvPr>
          <p:cNvSpPr txBox="1"/>
          <p:nvPr/>
        </p:nvSpPr>
        <p:spPr>
          <a:xfrm>
            <a:off x="4992699" y="3629395"/>
            <a:ext cx="1784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Входной поток</a:t>
            </a:r>
          </a:p>
        </p:txBody>
      </p:sp>
      <p:sp>
        <p:nvSpPr>
          <p:cNvPr id="41" name="Стрелка: влево 40">
            <a:extLst>
              <a:ext uri="{FF2B5EF4-FFF2-40B4-BE49-F238E27FC236}">
                <a16:creationId xmlns:a16="http://schemas.microsoft.com/office/drawing/2014/main" id="{9D47B54C-099C-4B23-9222-92CD5EBBC364}"/>
              </a:ext>
            </a:extLst>
          </p:cNvPr>
          <p:cNvSpPr/>
          <p:nvPr/>
        </p:nvSpPr>
        <p:spPr>
          <a:xfrm>
            <a:off x="5661100" y="3320758"/>
            <a:ext cx="558958" cy="205758"/>
          </a:xfrm>
          <a:prstGeom prst="leftArrow">
            <a:avLst/>
          </a:prstGeom>
          <a:solidFill>
            <a:srgbClr val="A31515"/>
          </a:solidFill>
          <a:ln>
            <a:solidFill>
              <a:srgbClr val="A3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трелка: влево 70">
            <a:extLst>
              <a:ext uri="{FF2B5EF4-FFF2-40B4-BE49-F238E27FC236}">
                <a16:creationId xmlns:a16="http://schemas.microsoft.com/office/drawing/2014/main" id="{C21A2174-4229-4B7F-9E63-0CF0C412D2BB}"/>
              </a:ext>
            </a:extLst>
          </p:cNvPr>
          <p:cNvSpPr/>
          <p:nvPr/>
        </p:nvSpPr>
        <p:spPr>
          <a:xfrm rot="10800000">
            <a:off x="5661100" y="4675698"/>
            <a:ext cx="558958" cy="205758"/>
          </a:xfrm>
          <a:prstGeom prst="leftArrow">
            <a:avLst/>
          </a:prstGeom>
          <a:solidFill>
            <a:srgbClr val="A31515"/>
          </a:solidFill>
          <a:ln>
            <a:solidFill>
              <a:srgbClr val="A31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396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Потоки ввода</a:t>
            </a:r>
            <a:r>
              <a:rPr lang="en-US" dirty="0"/>
              <a:t>/</a:t>
            </a:r>
            <a:r>
              <a:rPr lang="ru-RU" dirty="0"/>
              <a:t>вывода данных </a:t>
            </a:r>
            <a:r>
              <a:rPr lang="en-US" dirty="0"/>
              <a:t>{</a:t>
            </a:r>
            <a:endParaRPr lang="ru-RU" dirty="0"/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2A849509-1FAB-4A0C-98CA-C65333827827}"/>
              </a:ext>
            </a:extLst>
          </p:cNvPr>
          <p:cNvGrpSpPr/>
          <p:nvPr/>
        </p:nvGrpSpPr>
        <p:grpSpPr>
          <a:xfrm>
            <a:off x="6324600" y="1252650"/>
            <a:ext cx="5530067" cy="1356942"/>
            <a:chOff x="933731" y="2348755"/>
            <a:chExt cx="3476904" cy="1272581"/>
          </a:xfrm>
        </p:grpSpPr>
        <p:sp>
          <p:nvSpPr>
            <p:cNvPr id="66" name="Прямоугольник: скругленные углы 65">
              <a:extLst>
                <a:ext uri="{FF2B5EF4-FFF2-40B4-BE49-F238E27FC236}">
                  <a16:creationId xmlns:a16="http://schemas.microsoft.com/office/drawing/2014/main" id="{BFB49D0A-C635-48FA-8DEA-6A16CC495615}"/>
                </a:ext>
              </a:extLst>
            </p:cNvPr>
            <p:cNvSpPr/>
            <p:nvPr/>
          </p:nvSpPr>
          <p:spPr>
            <a:xfrm>
              <a:off x="933731" y="2348755"/>
              <a:ext cx="3476904" cy="1246222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67" name="Прямая соединительная линия 66">
              <a:extLst>
                <a:ext uri="{FF2B5EF4-FFF2-40B4-BE49-F238E27FC236}">
                  <a16:creationId xmlns:a16="http://schemas.microsoft.com/office/drawing/2014/main" id="{33068489-432D-4147-BEC9-6B807A979E7E}"/>
                </a:ext>
              </a:extLst>
            </p:cNvPr>
            <p:cNvCxnSpPr>
              <a:cxnSpLocks/>
            </p:cNvCxnSpPr>
            <p:nvPr/>
          </p:nvCxnSpPr>
          <p:spPr>
            <a:xfrm>
              <a:off x="933731" y="2938187"/>
              <a:ext cx="3476904" cy="0"/>
            </a:xfrm>
            <a:prstGeom prst="line">
              <a:avLst/>
            </a:prstGeom>
            <a:ln w="28575">
              <a:solidFill>
                <a:srgbClr val="647D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D901232-7704-4176-92F9-96683A4BC8B4}"/>
                </a:ext>
              </a:extLst>
            </p:cNvPr>
            <p:cNvSpPr txBox="1"/>
            <p:nvPr/>
          </p:nvSpPr>
          <p:spPr>
            <a:xfrm>
              <a:off x="933731" y="2444309"/>
              <a:ext cx="3476904" cy="375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Ввод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/</a:t>
              </a:r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вывод данных в консоль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(</a:t>
              </a:r>
              <a:r>
                <a:rPr lang="en-US" sz="1800" dirty="0">
                  <a:solidFill>
                    <a:srgbClr val="A31515"/>
                  </a:solidFill>
                  <a:latin typeface="Cascadia Mono" panose="020B0609020000020004" pitchFamily="49" charset="0"/>
                </a:rPr>
                <a:t>iostream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)</a:t>
              </a:r>
              <a:endParaRPr lang="ru-RU" sz="20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25AB77D7-0664-469D-94C4-4B370572158F}"/>
                </a:ext>
              </a:extLst>
            </p:cNvPr>
            <p:cNvSpPr txBox="1"/>
            <p:nvPr/>
          </p:nvSpPr>
          <p:spPr>
            <a:xfrm>
              <a:off x="933731" y="2957459"/>
              <a:ext cx="3476904" cy="663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std::</a:t>
              </a:r>
              <a:r>
                <a:rPr lang="en-US" dirty="0" err="1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cin</a:t>
              </a:r>
              <a:r>
                <a:rPr lang="en-US" dirty="0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 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–</a:t>
              </a:r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ввод данных в консоль</a:t>
              </a:r>
              <a:endPara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r>
                <a:rPr lang="en-US" dirty="0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std::</a:t>
              </a:r>
              <a:r>
                <a:rPr lang="en-US" dirty="0" err="1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cout</a:t>
              </a:r>
              <a:r>
                <a:rPr lang="en-US" dirty="0">
                  <a:solidFill>
                    <a:srgbClr val="0000FF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– </a:t>
              </a:r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вывод данных в консоль</a:t>
              </a:r>
              <a:endPara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3D14D425-2B01-4CC7-9E53-D7375B7F66FB}"/>
              </a:ext>
            </a:extLst>
          </p:cNvPr>
          <p:cNvGrpSpPr/>
          <p:nvPr/>
        </p:nvGrpSpPr>
        <p:grpSpPr>
          <a:xfrm>
            <a:off x="6324601" y="2781541"/>
            <a:ext cx="5534024" cy="2146377"/>
            <a:chOff x="933731" y="2348755"/>
            <a:chExt cx="3476904" cy="2012937"/>
          </a:xfrm>
        </p:grpSpPr>
        <p:sp>
          <p:nvSpPr>
            <p:cNvPr id="71" name="Прямоугольник: скругленные углы 70">
              <a:extLst>
                <a:ext uri="{FF2B5EF4-FFF2-40B4-BE49-F238E27FC236}">
                  <a16:creationId xmlns:a16="http://schemas.microsoft.com/office/drawing/2014/main" id="{D0BA6EB6-F04F-425D-AE69-7430EB656F21}"/>
                </a:ext>
              </a:extLst>
            </p:cNvPr>
            <p:cNvSpPr/>
            <p:nvPr/>
          </p:nvSpPr>
          <p:spPr>
            <a:xfrm>
              <a:off x="933731" y="2348755"/>
              <a:ext cx="3476904" cy="2012937"/>
            </a:xfrm>
            <a:prstGeom prst="roundRect">
              <a:avLst>
                <a:gd name="adj" fmla="val 8674"/>
              </a:avLst>
            </a:prstGeom>
            <a:noFill/>
            <a:ln w="28575">
              <a:solidFill>
                <a:srgbClr val="647DA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72" name="Прямая соединительная линия 71">
              <a:extLst>
                <a:ext uri="{FF2B5EF4-FFF2-40B4-BE49-F238E27FC236}">
                  <a16:creationId xmlns:a16="http://schemas.microsoft.com/office/drawing/2014/main" id="{F03817A6-422A-4392-8F68-59706A01A4C1}"/>
                </a:ext>
              </a:extLst>
            </p:cNvPr>
            <p:cNvCxnSpPr>
              <a:cxnSpLocks/>
            </p:cNvCxnSpPr>
            <p:nvPr/>
          </p:nvCxnSpPr>
          <p:spPr>
            <a:xfrm>
              <a:off x="933731" y="2938187"/>
              <a:ext cx="3476904" cy="0"/>
            </a:xfrm>
            <a:prstGeom prst="line">
              <a:avLst/>
            </a:prstGeom>
            <a:ln w="28575">
              <a:solidFill>
                <a:srgbClr val="647DA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C29026F-ECE2-4D3C-8EB9-842BF651F3F0}"/>
                </a:ext>
              </a:extLst>
            </p:cNvPr>
            <p:cNvSpPr txBox="1"/>
            <p:nvPr/>
          </p:nvSpPr>
          <p:spPr>
            <a:xfrm>
              <a:off x="933731" y="2444309"/>
              <a:ext cx="3476904" cy="375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Ввод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/</a:t>
              </a:r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вывод данных в файл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(</a:t>
              </a:r>
              <a:r>
                <a:rPr lang="en-US" sz="1800" dirty="0" err="1">
                  <a:solidFill>
                    <a:srgbClr val="A31515"/>
                  </a:solidFill>
                  <a:latin typeface="Cascadia Mono" panose="020B0609020000020004" pitchFamily="49" charset="0"/>
                </a:rPr>
                <a:t>fstream</a:t>
              </a:r>
              <a:r>
                <a:rPr lang="en-US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)</a:t>
              </a:r>
              <a:endParaRPr lang="ru-RU" sz="2000" dirty="0">
                <a:solidFill>
                  <a:srgbClr val="0000F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E49AEB1F-DE57-459A-93BE-9D311C96AFB5}"/>
                </a:ext>
              </a:extLst>
            </p:cNvPr>
            <p:cNvSpPr txBox="1"/>
            <p:nvPr/>
          </p:nvSpPr>
          <p:spPr>
            <a:xfrm>
              <a:off x="933731" y="2957459"/>
              <a:ext cx="3476904" cy="13566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latin typeface="Arial" panose="020B0604020202020204" pitchFamily="34" charset="0"/>
                </a:rPr>
                <a:t>Объект класса </a:t>
              </a:r>
              <a:r>
                <a:rPr lang="ru-RU" i="0" u="none" strike="noStrike" dirty="0" err="1">
                  <a:solidFill>
                    <a:srgbClr val="0000FF"/>
                  </a:solidFill>
                  <a:effectLst/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ofstream</a:t>
              </a:r>
              <a:r>
                <a:rPr lang="ru-RU" sz="2000" i="0" u="none" strike="noStrike" dirty="0">
                  <a:effectLst/>
                  <a:latin typeface="Arial" panose="020B0604020202020204" pitchFamily="34" charset="0"/>
                </a:rPr>
                <a:t> - запись в файл;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1800" i="1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std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::</a:t>
              </a:r>
              <a:r>
                <a:rPr lang="en-US" sz="1800" i="1" dirty="0" err="1">
                  <a:solidFill>
                    <a:srgbClr val="0000FF"/>
                  </a:solidFill>
                  <a:latin typeface="Cascadia Mono" panose="020B0609020000020004" pitchFamily="49" charset="0"/>
                </a:rPr>
                <a:t>ifstream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</a:t>
              </a:r>
              <a:r>
                <a:rPr lang="en-US" sz="1800" i="0" dirty="0" err="1">
                  <a:solidFill>
                    <a:srgbClr val="000080"/>
                  </a:solidFill>
                  <a:latin typeface="Cascadia Mono" panose="020B0609020000020004" pitchFamily="49" charset="0"/>
                </a:rPr>
                <a:t>input_file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;</a:t>
              </a:r>
              <a:endParaRPr lang="ru-RU" sz="2000" i="0" u="none" strike="noStrike" dirty="0">
                <a:effectLst/>
                <a:latin typeface="Arial" panose="020B0604020202020204" pitchFamily="34" charset="0"/>
              </a:endParaRPr>
            </a:p>
            <a:p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Объект класса </a:t>
              </a:r>
              <a:r>
                <a:rPr lang="ru-RU" dirty="0" err="1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ifstream</a:t>
              </a:r>
              <a:r>
                <a:rPr lang="ru-RU" sz="2000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 - чтение файл;</a:t>
              </a:r>
              <a:endPara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algn="ctr"/>
              <a:r>
                <a:rPr lang="en-US" sz="1800" i="1" dirty="0">
                  <a:solidFill>
                    <a:srgbClr val="0000FF"/>
                  </a:solidFill>
                  <a:latin typeface="Cascadia Mono" panose="020B0609020000020004" pitchFamily="49" charset="0"/>
                </a:rPr>
                <a:t>std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::</a:t>
              </a:r>
              <a:r>
                <a:rPr lang="en-US" sz="1800" i="1" dirty="0" err="1">
                  <a:solidFill>
                    <a:srgbClr val="0000FF"/>
                  </a:solidFill>
                  <a:latin typeface="Cascadia Mono" panose="020B0609020000020004" pitchFamily="49" charset="0"/>
                </a:rPr>
                <a:t>ofstream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 </a:t>
              </a:r>
              <a:r>
                <a:rPr lang="en-US" sz="1800" i="0" dirty="0" err="1">
                  <a:solidFill>
                    <a:srgbClr val="000080"/>
                  </a:solidFill>
                  <a:latin typeface="Cascadia Mono" panose="020B0609020000020004" pitchFamily="49" charset="0"/>
                </a:rPr>
                <a:t>output_file</a:t>
              </a:r>
              <a:r>
                <a:rPr lang="en-US" sz="1800" i="0" dirty="0">
                  <a:solidFill>
                    <a:srgbClr val="000000"/>
                  </a:solidFill>
                  <a:latin typeface="Cascadia Mono" panose="020B0609020000020004" pitchFamily="49" charset="0"/>
                </a:rPr>
                <a:t>;</a:t>
              </a:r>
              <a:endPara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75" name="Прямоугольник: скругленные углы 74">
            <a:extLst>
              <a:ext uri="{FF2B5EF4-FFF2-40B4-BE49-F238E27FC236}">
                <a16:creationId xmlns:a16="http://schemas.microsoft.com/office/drawing/2014/main" id="{862D18EF-9D16-4CAE-A455-A1CB0EA24A4F}"/>
              </a:ext>
            </a:extLst>
          </p:cNvPr>
          <p:cNvSpPr/>
          <p:nvPr/>
        </p:nvSpPr>
        <p:spPr>
          <a:xfrm>
            <a:off x="6320643" y="5138448"/>
            <a:ext cx="5534024" cy="75480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 algn="ctr">
              <a:lnSpc>
                <a:spcPct val="107000"/>
              </a:lnSpc>
              <a:spcAft>
                <a:spcPts val="20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&lt;&lt;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оператор вывода</a:t>
            </a:r>
          </a:p>
          <a:p>
            <a:pPr indent="450000" algn="ctr">
              <a:lnSpc>
                <a:spcPct val="107000"/>
              </a:lnSpc>
              <a:spcAft>
                <a:spcPts val="400"/>
              </a:spcAft>
              <a:buNone/>
            </a:pPr>
            <a:r>
              <a:rPr lang="en-US" b="1" dirty="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&gt;&gt;</a:t>
            </a:r>
            <a:r>
              <a:rPr lang="en-US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оператор ввода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99FE09-F49A-4779-8877-C066C71F3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245" y="1354538"/>
            <a:ext cx="5240755" cy="438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623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Запись в файл </a:t>
            </a:r>
            <a:r>
              <a:rPr lang="en-US" dirty="0"/>
              <a:t>{</a:t>
            </a:r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862D608A-2CD5-487F-A268-C3E853D00990}"/>
              </a:ext>
            </a:extLst>
          </p:cNvPr>
          <p:cNvGrpSpPr/>
          <p:nvPr/>
        </p:nvGrpSpPr>
        <p:grpSpPr>
          <a:xfrm>
            <a:off x="960756" y="1273439"/>
            <a:ext cx="717418" cy="710529"/>
            <a:chOff x="1755904" y="2701598"/>
            <a:chExt cx="885200" cy="885200"/>
          </a:xfrm>
        </p:grpSpPr>
        <p:sp>
          <p:nvSpPr>
            <p:cNvPr id="45" name="Google Shape;346;p37">
              <a:extLst>
                <a:ext uri="{FF2B5EF4-FFF2-40B4-BE49-F238E27FC236}">
                  <a16:creationId xmlns:a16="http://schemas.microsoft.com/office/drawing/2014/main" id="{C8FB9C74-8D82-42A4-A5A3-9B2F8DFBF0CA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solidFill>
              <a:srgbClr val="0000FF">
                <a:alpha val="4356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0" name="Google Shape;350;p37">
              <a:extLst>
                <a:ext uri="{FF2B5EF4-FFF2-40B4-BE49-F238E27FC236}">
                  <a16:creationId xmlns:a16="http://schemas.microsoft.com/office/drawing/2014/main" id="{597F72E8-5348-4156-B97C-ACEB76ADF7C5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01</a:t>
              </a: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9FA6B95E-6948-4877-887F-57A248EFE31E}"/>
              </a:ext>
            </a:extLst>
          </p:cNvPr>
          <p:cNvGrpSpPr/>
          <p:nvPr/>
        </p:nvGrpSpPr>
        <p:grpSpPr>
          <a:xfrm>
            <a:off x="948376" y="2458215"/>
            <a:ext cx="717418" cy="710529"/>
            <a:chOff x="1755904" y="2701598"/>
            <a:chExt cx="885200" cy="885200"/>
          </a:xfrm>
          <a:solidFill>
            <a:srgbClr val="647DAB"/>
          </a:solidFill>
        </p:grpSpPr>
        <p:sp>
          <p:nvSpPr>
            <p:cNvPr id="52" name="Google Shape;346;p37">
              <a:extLst>
                <a:ext uri="{FF2B5EF4-FFF2-40B4-BE49-F238E27FC236}">
                  <a16:creationId xmlns:a16="http://schemas.microsoft.com/office/drawing/2014/main" id="{948485A8-86E1-42D9-8644-6FB15AD4E4FA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3" name="Google Shape;350;p37">
              <a:extLst>
                <a:ext uri="{FF2B5EF4-FFF2-40B4-BE49-F238E27FC236}">
                  <a16:creationId xmlns:a16="http://schemas.microsoft.com/office/drawing/2014/main" id="{F80C807A-70E3-4C95-B567-A69CDFD00105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2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AD44CD3A-B481-4A4B-BF88-48B519C8A567}"/>
              </a:ext>
            </a:extLst>
          </p:cNvPr>
          <p:cNvGrpSpPr/>
          <p:nvPr/>
        </p:nvGrpSpPr>
        <p:grpSpPr>
          <a:xfrm>
            <a:off x="948376" y="3714861"/>
            <a:ext cx="717418" cy="710529"/>
            <a:chOff x="1755904" y="2701598"/>
            <a:chExt cx="885200" cy="885200"/>
          </a:xfrm>
          <a:solidFill>
            <a:srgbClr val="FF7C80"/>
          </a:solidFill>
        </p:grpSpPr>
        <p:sp>
          <p:nvSpPr>
            <p:cNvPr id="55" name="Google Shape;346;p37">
              <a:extLst>
                <a:ext uri="{FF2B5EF4-FFF2-40B4-BE49-F238E27FC236}">
                  <a16:creationId xmlns:a16="http://schemas.microsoft.com/office/drawing/2014/main" id="{C0B39B15-3A14-4DC5-A243-6E904A08EDC0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56" name="Google Shape;350;p37">
              <a:extLst>
                <a:ext uri="{FF2B5EF4-FFF2-40B4-BE49-F238E27FC236}">
                  <a16:creationId xmlns:a16="http://schemas.microsoft.com/office/drawing/2014/main" id="{C8632468-F2F9-4D09-9C16-32C1C9C2D3C9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3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ED188DD-8792-4C29-B12F-E12EDD948FC1}"/>
              </a:ext>
            </a:extLst>
          </p:cNvPr>
          <p:cNvSpPr txBox="1"/>
          <p:nvPr/>
        </p:nvSpPr>
        <p:spPr>
          <a:xfrm>
            <a:off x="1678175" y="1428648"/>
            <a:ext cx="1029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Создание объекта</a:t>
            </a: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класса </a:t>
            </a:r>
            <a:r>
              <a:rPr lang="en-US" dirty="0" err="1">
                <a:solidFill>
                  <a:srgbClr val="0000FF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ofstream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ru-RU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CDF6929-AC8E-4B76-99B1-CA5ACF89A682}"/>
              </a:ext>
            </a:extLst>
          </p:cNvPr>
          <p:cNvSpPr txBox="1"/>
          <p:nvPr/>
        </p:nvSpPr>
        <p:spPr>
          <a:xfrm>
            <a:off x="1665795" y="2613424"/>
            <a:ext cx="102995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Связываем файл</a:t>
            </a:r>
            <a:r>
              <a:rPr lang="ru-RU" sz="2000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 носителе с созданным объектом.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8D595DA-D95C-44DC-B3CD-09FB8D653EF9}"/>
              </a:ext>
            </a:extLst>
          </p:cNvPr>
          <p:cNvSpPr txBox="1"/>
          <p:nvPr/>
        </p:nvSpPr>
        <p:spPr>
          <a:xfrm>
            <a:off x="1665794" y="3871901"/>
            <a:ext cx="10287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Для записи </a:t>
            </a:r>
            <a:r>
              <a:rPr lang="ru-RU" sz="2000" i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передаем данные в выходной поток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BB73D8-8A84-493A-BCEF-9C456F369A43}"/>
              </a:ext>
            </a:extLst>
          </p:cNvPr>
          <p:cNvSpPr txBox="1"/>
          <p:nvPr/>
        </p:nvSpPr>
        <p:spPr>
          <a:xfrm>
            <a:off x="2554146" y="1983967"/>
            <a:ext cx="3859354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800" i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ofstream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output_file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8AA3CA3-1E91-4BB6-8EB7-DACF376A938D}"/>
              </a:ext>
            </a:extLst>
          </p:cNvPr>
          <p:cNvSpPr txBox="1"/>
          <p:nvPr/>
        </p:nvSpPr>
        <p:spPr>
          <a:xfrm>
            <a:off x="2554146" y="3164383"/>
            <a:ext cx="4132778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output_file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8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open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i="0" dirty="0">
                <a:solidFill>
                  <a:srgbClr val="A31515"/>
                </a:solidFill>
                <a:latin typeface="Cascadia Mono" panose="020B0609020000020004" pitchFamily="49" charset="0"/>
              </a:rPr>
              <a:t>"out.txt"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F0AD0DE-482E-454B-B083-0CBB24EB4AB1}"/>
              </a:ext>
            </a:extLst>
          </p:cNvPr>
          <p:cNvSpPr txBox="1"/>
          <p:nvPr/>
        </p:nvSpPr>
        <p:spPr>
          <a:xfrm>
            <a:off x="2554146" y="4425390"/>
            <a:ext cx="5230954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output_file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008080"/>
                </a:solidFill>
                <a:latin typeface="Cascadia Mono" panose="020B0609020000020004" pitchFamily="49" charset="0"/>
              </a:rPr>
              <a:t>&lt;&lt;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dirty="0">
                <a:solidFill>
                  <a:srgbClr val="A31515"/>
                </a:solidFill>
                <a:latin typeface="Cascadia Mono" panose="020B0609020000020004" pitchFamily="49" charset="0"/>
              </a:rPr>
              <a:t>"Some string info\n"</a:t>
            </a:r>
            <a:r>
              <a:rPr lang="en-US" sz="180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99A12720-4D94-415F-A5DB-D3D438F5E9EC}"/>
              </a:ext>
            </a:extLst>
          </p:cNvPr>
          <p:cNvSpPr/>
          <p:nvPr/>
        </p:nvSpPr>
        <p:spPr>
          <a:xfrm>
            <a:off x="7459908" y="3045199"/>
            <a:ext cx="4119711" cy="6469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Если объект уже существует, он будет заменен новым файлом.</a:t>
            </a:r>
            <a:endParaRPr lang="ru-RU" sz="1600" dirty="0">
              <a:solidFill>
                <a:schemeClr val="tx1"/>
              </a:solidFill>
              <a:latin typeface="Cascadia Mono" panose="020B0609020000020004" pitchFamily="49" charset="0"/>
            </a:endParaRPr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B55BD768-1084-4E4B-96C8-1AFB68F1B127}"/>
              </a:ext>
            </a:extLst>
          </p:cNvPr>
          <p:cNvSpPr/>
          <p:nvPr/>
        </p:nvSpPr>
        <p:spPr>
          <a:xfrm>
            <a:off x="6815550" y="3245071"/>
            <a:ext cx="400714" cy="247245"/>
          </a:xfrm>
          <a:prstGeom prst="rightArrow">
            <a:avLst/>
          </a:prstGeom>
          <a:solidFill>
            <a:srgbClr val="647DAB"/>
          </a:solidFill>
          <a:ln>
            <a:solidFill>
              <a:srgbClr val="647D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id="{A6E2CFCA-3BE6-4A14-9461-83967943BC75}"/>
              </a:ext>
            </a:extLst>
          </p:cNvPr>
          <p:cNvGrpSpPr/>
          <p:nvPr/>
        </p:nvGrpSpPr>
        <p:grpSpPr>
          <a:xfrm>
            <a:off x="948375" y="4881729"/>
            <a:ext cx="717418" cy="710529"/>
            <a:chOff x="1755904" y="2701598"/>
            <a:chExt cx="885200" cy="8852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6" name="Google Shape;346;p37">
              <a:extLst>
                <a:ext uri="{FF2B5EF4-FFF2-40B4-BE49-F238E27FC236}">
                  <a16:creationId xmlns:a16="http://schemas.microsoft.com/office/drawing/2014/main" id="{F086FED5-A966-4E1D-9B9E-F1686DE0501C}"/>
                </a:ext>
              </a:extLst>
            </p:cNvPr>
            <p:cNvSpPr/>
            <p:nvPr/>
          </p:nvSpPr>
          <p:spPr>
            <a:xfrm>
              <a:off x="1755904" y="2701598"/>
              <a:ext cx="885200" cy="8852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47" name="Google Shape;350;p37">
              <a:extLst>
                <a:ext uri="{FF2B5EF4-FFF2-40B4-BE49-F238E27FC236}">
                  <a16:creationId xmlns:a16="http://schemas.microsoft.com/office/drawing/2014/main" id="{FDF55BDE-D25C-4F81-9E9E-CBDD121519A4}"/>
                </a:ext>
              </a:extLst>
            </p:cNvPr>
            <p:cNvSpPr txBox="1">
              <a:spLocks/>
            </p:cNvSpPr>
            <p:nvPr/>
          </p:nvSpPr>
          <p:spPr>
            <a:xfrm>
              <a:off x="1755904" y="2839198"/>
              <a:ext cx="885200" cy="610000"/>
            </a:xfrm>
            <a:prstGeom prst="rect">
              <a:avLst/>
            </a:prstGeom>
            <a:noFill/>
          </p:spPr>
          <p:txBody>
            <a:bodyPr spcFirstLastPara="1" vert="horz" wrap="square" lIns="121900" tIns="121900" rIns="121900" bIns="121900" rtlCol="0" anchor="ctr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0</a:t>
              </a:r>
              <a:r>
                <a:rPr lang="ru-RU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4</a:t>
              </a:r>
              <a:endParaRPr lang="en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8FEB7D4-97EB-4844-8097-484726D7EDAB}"/>
              </a:ext>
            </a:extLst>
          </p:cNvPr>
          <p:cNvSpPr txBox="1"/>
          <p:nvPr/>
        </p:nvSpPr>
        <p:spPr>
          <a:xfrm>
            <a:off x="1665793" y="5037403"/>
            <a:ext cx="102871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Закрываем файл, отвязывая объект </a:t>
            </a:r>
            <a:r>
              <a:rPr lang="en-US" dirty="0" err="1">
                <a:solidFill>
                  <a:srgbClr val="000080"/>
                </a:solidFill>
                <a:latin typeface="Cascadia Mono" panose="020B0609020000020004" pitchFamily="49" charset="0"/>
              </a:rPr>
              <a:t>output_file</a:t>
            </a:r>
            <a:r>
              <a:rPr lang="en-US" dirty="0">
                <a:solidFill>
                  <a:srgbClr val="000080"/>
                </a:solidFill>
                <a:latin typeface="Cascadia Mono" panose="020B0609020000020004" pitchFamily="49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от физ. файла.</a:t>
            </a:r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CC363D6-8F9A-4730-AA8F-EF93F7EBFAAD}"/>
              </a:ext>
            </a:extLst>
          </p:cNvPr>
          <p:cNvSpPr txBox="1"/>
          <p:nvPr/>
        </p:nvSpPr>
        <p:spPr>
          <a:xfrm>
            <a:off x="2554146" y="5592258"/>
            <a:ext cx="5230954" cy="408623"/>
          </a:xfrm>
          <a:prstGeom prst="roundRect">
            <a:avLst/>
          </a:prstGeom>
          <a:noFill/>
          <a:ln w="19050">
            <a:solidFill>
              <a:srgbClr val="5B9BD5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output_file</a:t>
            </a:r>
            <a:r>
              <a:rPr lang="en-US" sz="180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8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close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  <a:endParaRPr lang="en-US" sz="1600" dirty="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71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Чтение из файла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id="{89328B2C-8A89-4F57-8876-F01B44D4E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49"/>
            <a:ext cx="11320461" cy="4386261"/>
          </a:xfrm>
        </p:spPr>
        <p:txBody>
          <a:bodyPr>
            <a:noAutofit/>
          </a:bodyPr>
          <a:lstStyle/>
          <a:p>
            <a:pPr indent="450000" algn="just">
              <a:lnSpc>
                <a:spcPct val="107000"/>
              </a:lnSpc>
              <a:spcAft>
                <a:spcPts val="12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чтения из файла необходимо выполнить похожий набор операций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</a:t>
            </a:r>
            <a:r>
              <a:rPr lang="en-U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  <a:p>
            <a:pPr marL="571500" indent="-342900" algn="just">
              <a:lnSpc>
                <a:spcPct val="107000"/>
              </a:lnSpc>
              <a:spcBef>
                <a:spcPts val="2400"/>
              </a:spcBef>
              <a:spcAft>
                <a:spcPts val="4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Создать объект класса </a:t>
            </a:r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800" i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ifstream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Связать созданный объект с файлом.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Прочитать информацию из файла.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ru-RU" sz="2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Закрыть файл.</a:t>
            </a:r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F4430BA-11AB-4739-A5C9-358633B552B3}"/>
              </a:ext>
            </a:extLst>
          </p:cNvPr>
          <p:cNvGrpSpPr/>
          <p:nvPr/>
        </p:nvGrpSpPr>
        <p:grpSpPr>
          <a:xfrm>
            <a:off x="2089419" y="3696658"/>
            <a:ext cx="8323357" cy="2048823"/>
            <a:chOff x="2092229" y="3429000"/>
            <a:chExt cx="8323357" cy="20488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A720D76-1520-400A-930C-1242E61F40BC}"/>
                </a:ext>
              </a:extLst>
            </p:cNvPr>
            <p:cNvSpPr txBox="1"/>
            <p:nvPr/>
          </p:nvSpPr>
          <p:spPr>
            <a:xfrm>
              <a:off x="3262043" y="3906874"/>
              <a:ext cx="14253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“aaabcde”</a:t>
              </a:r>
              <a:endParaRPr lang="ru-RU" i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BC91835-F53D-4E04-A836-AEB3E95CAFB5}"/>
                </a:ext>
              </a:extLst>
            </p:cNvPr>
            <p:cNvSpPr txBox="1"/>
            <p:nvPr/>
          </p:nvSpPr>
          <p:spPr>
            <a:xfrm>
              <a:off x="3262043" y="4479274"/>
              <a:ext cx="14253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“</a:t>
              </a:r>
              <a:r>
                <a:rPr lang="en-US" i="1" dirty="0" err="1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feeeecd</a:t>
              </a:r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”</a:t>
              </a:r>
              <a:endParaRPr lang="ru-RU" i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D38608C-597A-4589-AA97-17AEF3D88B48}"/>
                </a:ext>
              </a:extLst>
            </p:cNvPr>
            <p:cNvSpPr txBox="1"/>
            <p:nvPr/>
          </p:nvSpPr>
          <p:spPr>
            <a:xfrm>
              <a:off x="3262043" y="5041871"/>
              <a:ext cx="12875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“</a:t>
              </a:r>
              <a:r>
                <a:rPr lang="en-US" i="1" dirty="0" err="1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glkkkm</a:t>
              </a:r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”</a:t>
              </a:r>
              <a:endParaRPr lang="ru-RU" i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4A6A3158-0605-4545-A476-CB181AB18B86}"/>
                </a:ext>
              </a:extLst>
            </p:cNvPr>
            <p:cNvGrpSpPr/>
            <p:nvPr/>
          </p:nvGrpSpPr>
          <p:grpSpPr>
            <a:xfrm>
              <a:off x="2765636" y="3845720"/>
              <a:ext cx="496407" cy="491640"/>
              <a:chOff x="1755904" y="2701598"/>
              <a:chExt cx="885200" cy="885200"/>
            </a:xfrm>
          </p:grpSpPr>
          <p:sp>
            <p:nvSpPr>
              <p:cNvPr id="16" name="Google Shape;346;p37">
                <a:extLst>
                  <a:ext uri="{FF2B5EF4-FFF2-40B4-BE49-F238E27FC236}">
                    <a16:creationId xmlns:a16="http://schemas.microsoft.com/office/drawing/2014/main" id="{693668E4-B1DB-49DA-9D08-7516268D70D5}"/>
                  </a:ext>
                </a:extLst>
              </p:cNvPr>
              <p:cNvSpPr/>
              <p:nvPr/>
            </p:nvSpPr>
            <p:spPr>
              <a:xfrm>
                <a:off x="1755904" y="2701598"/>
                <a:ext cx="885200" cy="885200"/>
              </a:xfrm>
              <a:prstGeom prst="ellipse">
                <a:avLst/>
              </a:prstGeom>
              <a:solidFill>
                <a:srgbClr val="0000FF">
                  <a:alpha val="435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" name="Google Shape;350;p37">
                <a:extLst>
                  <a:ext uri="{FF2B5EF4-FFF2-40B4-BE49-F238E27FC236}">
                    <a16:creationId xmlns:a16="http://schemas.microsoft.com/office/drawing/2014/main" id="{52433AD2-57D1-45F6-8070-9D15E9AC6A2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5904" y="2839198"/>
                <a:ext cx="885200" cy="610000"/>
              </a:xfrm>
              <a:prstGeom prst="rect">
                <a:avLst/>
              </a:prstGeom>
            </p:spPr>
            <p:txBody>
              <a:bodyPr spcFirstLastPara="1" vert="horz" wrap="square" lIns="121900" tIns="121900" rIns="121900" bIns="12190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28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" dirty="0">
                    <a:solidFill>
                      <a:schemeClr val="bg1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1</a:t>
                </a:r>
              </a:p>
            </p:txBody>
          </p:sp>
        </p:grp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DC239F0D-31C9-4FDA-95EA-08AE61362389}"/>
                </a:ext>
              </a:extLst>
            </p:cNvPr>
            <p:cNvGrpSpPr/>
            <p:nvPr/>
          </p:nvGrpSpPr>
          <p:grpSpPr>
            <a:xfrm>
              <a:off x="2765636" y="4418120"/>
              <a:ext cx="496407" cy="491640"/>
              <a:chOff x="1755904" y="2701598"/>
              <a:chExt cx="885200" cy="885200"/>
            </a:xfrm>
            <a:solidFill>
              <a:srgbClr val="647DAB"/>
            </a:solidFill>
          </p:grpSpPr>
          <p:sp>
            <p:nvSpPr>
              <p:cNvPr id="19" name="Google Shape;346;p37">
                <a:extLst>
                  <a:ext uri="{FF2B5EF4-FFF2-40B4-BE49-F238E27FC236}">
                    <a16:creationId xmlns:a16="http://schemas.microsoft.com/office/drawing/2014/main" id="{CC96547B-8810-49AC-BDBB-0DBEDF3E5F5A}"/>
                  </a:ext>
                </a:extLst>
              </p:cNvPr>
              <p:cNvSpPr/>
              <p:nvPr/>
            </p:nvSpPr>
            <p:spPr>
              <a:xfrm>
                <a:off x="1755904" y="2701598"/>
                <a:ext cx="885200" cy="8852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" name="Google Shape;350;p37">
                <a:extLst>
                  <a:ext uri="{FF2B5EF4-FFF2-40B4-BE49-F238E27FC236}">
                    <a16:creationId xmlns:a16="http://schemas.microsoft.com/office/drawing/2014/main" id="{A002A6D8-95D0-43F2-8F49-3EAB45C3AE4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5904" y="2839198"/>
                <a:ext cx="885200" cy="610000"/>
              </a:xfrm>
              <a:prstGeom prst="rect">
                <a:avLst/>
              </a:prstGeom>
              <a:noFill/>
            </p:spPr>
            <p:txBody>
              <a:bodyPr spcFirstLastPara="1" vert="horz" wrap="square" lIns="121900" tIns="121900" rIns="121900" bIns="12190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28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ru-RU" dirty="0">
                    <a:solidFill>
                      <a:schemeClr val="bg1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3</a:t>
                </a:r>
                <a:endPara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id="{E060BB1B-D76E-4D6A-B561-47581826858A}"/>
                </a:ext>
              </a:extLst>
            </p:cNvPr>
            <p:cNvGrpSpPr/>
            <p:nvPr/>
          </p:nvGrpSpPr>
          <p:grpSpPr>
            <a:xfrm>
              <a:off x="2765636" y="4986183"/>
              <a:ext cx="496407" cy="491640"/>
              <a:chOff x="1755904" y="2701598"/>
              <a:chExt cx="885200" cy="885200"/>
            </a:xfrm>
            <a:solidFill>
              <a:srgbClr val="FF7C80"/>
            </a:solidFill>
          </p:grpSpPr>
          <p:sp>
            <p:nvSpPr>
              <p:cNvPr id="22" name="Google Shape;346;p37">
                <a:extLst>
                  <a:ext uri="{FF2B5EF4-FFF2-40B4-BE49-F238E27FC236}">
                    <a16:creationId xmlns:a16="http://schemas.microsoft.com/office/drawing/2014/main" id="{AF9FCCC3-6F04-4B0A-A966-860F2E3557BD}"/>
                  </a:ext>
                </a:extLst>
              </p:cNvPr>
              <p:cNvSpPr/>
              <p:nvPr/>
            </p:nvSpPr>
            <p:spPr>
              <a:xfrm>
                <a:off x="1755904" y="2701598"/>
                <a:ext cx="885200" cy="8852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" name="Google Shape;350;p37">
                <a:extLst>
                  <a:ext uri="{FF2B5EF4-FFF2-40B4-BE49-F238E27FC236}">
                    <a16:creationId xmlns:a16="http://schemas.microsoft.com/office/drawing/2014/main" id="{F4163778-2475-4186-84BB-1BF66DF30C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5904" y="2839198"/>
                <a:ext cx="885200" cy="610000"/>
              </a:xfrm>
              <a:prstGeom prst="rect">
                <a:avLst/>
              </a:prstGeom>
              <a:noFill/>
            </p:spPr>
            <p:txBody>
              <a:bodyPr spcFirstLastPara="1" vert="horz" wrap="square" lIns="121900" tIns="121900" rIns="121900" bIns="12190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28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ru-RU" dirty="0">
                    <a:solidFill>
                      <a:schemeClr val="bg1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5</a:t>
                </a:r>
                <a:endParaRPr lang="en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endParaRPr>
              </a:p>
            </p:txBody>
          </p:sp>
        </p:grp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B71A6124-5189-4277-A51B-1BD9A9E1901A}"/>
                </a:ext>
              </a:extLst>
            </p:cNvPr>
            <p:cNvCxnSpPr>
              <a:cxnSpLocks/>
            </p:cNvCxnSpPr>
            <p:nvPr/>
          </p:nvCxnSpPr>
          <p:spPr>
            <a:xfrm>
              <a:off x="5223518" y="3939852"/>
              <a:ext cx="0" cy="1471351"/>
            </a:xfrm>
            <a:prstGeom prst="line">
              <a:avLst/>
            </a:prstGeom>
            <a:ln w="38100" cap="rnd"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 стрелкой 23">
              <a:extLst>
                <a:ext uri="{FF2B5EF4-FFF2-40B4-BE49-F238E27FC236}">
                  <a16:creationId xmlns:a16="http://schemas.microsoft.com/office/drawing/2014/main" id="{9153C5F2-CE01-4528-9C12-42053CE19EDC}"/>
                </a:ext>
              </a:extLst>
            </p:cNvPr>
            <p:cNvCxnSpPr>
              <a:cxnSpLocks/>
            </p:cNvCxnSpPr>
            <p:nvPr/>
          </p:nvCxnSpPr>
          <p:spPr>
            <a:xfrm>
              <a:off x="4688024" y="4087345"/>
              <a:ext cx="535494" cy="4195"/>
            </a:xfrm>
            <a:prstGeom prst="straightConnector1">
              <a:avLst/>
            </a:prstGeom>
            <a:ln w="19050">
              <a:headEnd type="oval" w="sm" len="sm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>
              <a:extLst>
                <a:ext uri="{FF2B5EF4-FFF2-40B4-BE49-F238E27FC236}">
                  <a16:creationId xmlns:a16="http://schemas.microsoft.com/office/drawing/2014/main" id="{0C7E7BB6-99DB-4DCB-A151-60F281619086}"/>
                </a:ext>
              </a:extLst>
            </p:cNvPr>
            <p:cNvCxnSpPr>
              <a:cxnSpLocks/>
            </p:cNvCxnSpPr>
            <p:nvPr/>
          </p:nvCxnSpPr>
          <p:spPr>
            <a:xfrm>
              <a:off x="4688024" y="4661173"/>
              <a:ext cx="535494" cy="2767"/>
            </a:xfrm>
            <a:prstGeom prst="straightConnector1">
              <a:avLst/>
            </a:prstGeom>
            <a:ln w="19050">
              <a:headEnd type="oval" w="sm" len="sm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>
              <a:extLst>
                <a:ext uri="{FF2B5EF4-FFF2-40B4-BE49-F238E27FC236}">
                  <a16:creationId xmlns:a16="http://schemas.microsoft.com/office/drawing/2014/main" id="{D40FE416-5EDA-4A04-A179-B7FA30FAB4B2}"/>
                </a:ext>
              </a:extLst>
            </p:cNvPr>
            <p:cNvCxnSpPr>
              <a:cxnSpLocks/>
            </p:cNvCxnSpPr>
            <p:nvPr/>
          </p:nvCxnSpPr>
          <p:spPr>
            <a:xfrm>
              <a:off x="4688024" y="5226537"/>
              <a:ext cx="535494" cy="0"/>
            </a:xfrm>
            <a:prstGeom prst="straightConnector1">
              <a:avLst/>
            </a:prstGeom>
            <a:ln w="19050">
              <a:headEnd type="oval" w="sm" len="sm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10DB6C7-5EEE-4471-A6F8-59F42BBEEFE6}"/>
                </a:ext>
              </a:extLst>
            </p:cNvPr>
            <p:cNvSpPr txBox="1"/>
            <p:nvPr/>
          </p:nvSpPr>
          <p:spPr>
            <a:xfrm>
              <a:off x="5406306" y="4307230"/>
              <a:ext cx="172835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2000" b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Поток ввода</a:t>
              </a:r>
            </a:p>
            <a:p>
              <a:pPr algn="ctr"/>
              <a:r>
                <a:rPr lang="ru-RU" sz="2000" b="1" dirty="0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(</a:t>
              </a:r>
              <a:r>
                <a:rPr lang="en-US" sz="2000" b="1" dirty="0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stream</a:t>
              </a:r>
              <a:r>
                <a:rPr lang="ru-RU" sz="2000" b="1" dirty="0">
                  <a:solidFill>
                    <a:srgbClr val="0000FF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)</a:t>
              </a:r>
            </a:p>
          </p:txBody>
        </p:sp>
        <p:cxnSp>
          <p:nvCxnSpPr>
            <p:cNvPr id="46" name="Прямая соединительная линия 45">
              <a:extLst>
                <a:ext uri="{FF2B5EF4-FFF2-40B4-BE49-F238E27FC236}">
                  <a16:creationId xmlns:a16="http://schemas.microsoft.com/office/drawing/2014/main" id="{09F7D93D-F150-4AE9-BDCA-8B893277C42A}"/>
                </a:ext>
              </a:extLst>
            </p:cNvPr>
            <p:cNvCxnSpPr>
              <a:cxnSpLocks/>
            </p:cNvCxnSpPr>
            <p:nvPr/>
          </p:nvCxnSpPr>
          <p:spPr>
            <a:xfrm>
              <a:off x="7244773" y="3939852"/>
              <a:ext cx="0" cy="1471351"/>
            </a:xfrm>
            <a:prstGeom prst="line">
              <a:avLst/>
            </a:prstGeom>
            <a:ln w="38100" cap="rnd">
              <a:round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>
              <a:extLst>
                <a:ext uri="{FF2B5EF4-FFF2-40B4-BE49-F238E27FC236}">
                  <a16:creationId xmlns:a16="http://schemas.microsoft.com/office/drawing/2014/main" id="{896BFDE2-D782-4350-9779-BCDD1C402209}"/>
                </a:ext>
              </a:extLst>
            </p:cNvPr>
            <p:cNvCxnSpPr>
              <a:cxnSpLocks/>
            </p:cNvCxnSpPr>
            <p:nvPr/>
          </p:nvCxnSpPr>
          <p:spPr>
            <a:xfrm>
              <a:off x="7274499" y="5230805"/>
              <a:ext cx="518675" cy="0"/>
            </a:xfrm>
            <a:prstGeom prst="straightConnector1">
              <a:avLst/>
            </a:prstGeom>
            <a:ln w="19050">
              <a:headEnd type="oval" w="sm" len="sm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>
              <a:extLst>
                <a:ext uri="{FF2B5EF4-FFF2-40B4-BE49-F238E27FC236}">
                  <a16:creationId xmlns:a16="http://schemas.microsoft.com/office/drawing/2014/main" id="{238E2C8E-7577-4AE1-AFB0-4FA5EF12D99E}"/>
                </a:ext>
              </a:extLst>
            </p:cNvPr>
            <p:cNvCxnSpPr>
              <a:cxnSpLocks/>
            </p:cNvCxnSpPr>
            <p:nvPr/>
          </p:nvCxnSpPr>
          <p:spPr>
            <a:xfrm>
              <a:off x="7274499" y="4661173"/>
              <a:ext cx="518675" cy="0"/>
            </a:xfrm>
            <a:prstGeom prst="straightConnector1">
              <a:avLst/>
            </a:prstGeom>
            <a:ln w="19050">
              <a:headEnd type="oval" w="sm" len="sm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 стрелкой 50">
              <a:extLst>
                <a:ext uri="{FF2B5EF4-FFF2-40B4-BE49-F238E27FC236}">
                  <a16:creationId xmlns:a16="http://schemas.microsoft.com/office/drawing/2014/main" id="{B1CB0831-A919-44F5-AA15-F18A2F951918}"/>
                </a:ext>
              </a:extLst>
            </p:cNvPr>
            <p:cNvCxnSpPr>
              <a:cxnSpLocks/>
              <a:endCxn id="55" idx="1"/>
            </p:cNvCxnSpPr>
            <p:nvPr/>
          </p:nvCxnSpPr>
          <p:spPr>
            <a:xfrm flipV="1">
              <a:off x="7274499" y="4087829"/>
              <a:ext cx="518676" cy="3712"/>
            </a:xfrm>
            <a:prstGeom prst="straightConnector1">
              <a:avLst/>
            </a:prstGeom>
            <a:ln w="19050">
              <a:headEnd type="oval" w="sm" len="sm"/>
              <a:tailEnd type="stealth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3" name="Группа 52">
              <a:extLst>
                <a:ext uri="{FF2B5EF4-FFF2-40B4-BE49-F238E27FC236}">
                  <a16:creationId xmlns:a16="http://schemas.microsoft.com/office/drawing/2014/main" id="{BE2CAFAE-1554-4605-9D49-D0A07F2282F7}"/>
                </a:ext>
              </a:extLst>
            </p:cNvPr>
            <p:cNvGrpSpPr/>
            <p:nvPr/>
          </p:nvGrpSpPr>
          <p:grpSpPr>
            <a:xfrm>
              <a:off x="7793175" y="3842009"/>
              <a:ext cx="496407" cy="491640"/>
              <a:chOff x="1755904" y="2701598"/>
              <a:chExt cx="885200" cy="885200"/>
            </a:xfrm>
          </p:grpSpPr>
          <p:sp>
            <p:nvSpPr>
              <p:cNvPr id="54" name="Google Shape;346;p37">
                <a:extLst>
                  <a:ext uri="{FF2B5EF4-FFF2-40B4-BE49-F238E27FC236}">
                    <a16:creationId xmlns:a16="http://schemas.microsoft.com/office/drawing/2014/main" id="{F10B79BD-350C-40A8-97D9-0D8392EECFD7}"/>
                  </a:ext>
                </a:extLst>
              </p:cNvPr>
              <p:cNvSpPr/>
              <p:nvPr/>
            </p:nvSpPr>
            <p:spPr>
              <a:xfrm>
                <a:off x="1755904" y="2701598"/>
                <a:ext cx="885200" cy="885200"/>
              </a:xfrm>
              <a:prstGeom prst="ellipse">
                <a:avLst/>
              </a:prstGeom>
              <a:solidFill>
                <a:srgbClr val="0000FF">
                  <a:alpha val="4356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55" name="Google Shape;350;p37">
                <a:extLst>
                  <a:ext uri="{FF2B5EF4-FFF2-40B4-BE49-F238E27FC236}">
                    <a16:creationId xmlns:a16="http://schemas.microsoft.com/office/drawing/2014/main" id="{91230E63-C295-42CE-B28F-E5F9E6A27D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5904" y="2839198"/>
                <a:ext cx="885200" cy="610000"/>
              </a:xfrm>
              <a:prstGeom prst="rect">
                <a:avLst/>
              </a:prstGeom>
            </p:spPr>
            <p:txBody>
              <a:bodyPr spcFirstLastPara="1" vert="horz" wrap="square" lIns="121900" tIns="121900" rIns="121900" bIns="12190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28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" dirty="0">
                    <a:solidFill>
                      <a:schemeClr val="bg1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2</a:t>
                </a:r>
              </a:p>
            </p:txBody>
          </p:sp>
        </p:grpSp>
        <p:sp>
          <p:nvSpPr>
            <p:cNvPr id="56" name="Правая фигурная скобка 55">
              <a:extLst>
                <a:ext uri="{FF2B5EF4-FFF2-40B4-BE49-F238E27FC236}">
                  <a16:creationId xmlns:a16="http://schemas.microsoft.com/office/drawing/2014/main" id="{C0140066-0E92-4570-8104-8235EC55F7E8}"/>
                </a:ext>
              </a:extLst>
            </p:cNvPr>
            <p:cNvSpPr/>
            <p:nvPr/>
          </p:nvSpPr>
          <p:spPr>
            <a:xfrm rot="16200000">
              <a:off x="6154654" y="2901402"/>
              <a:ext cx="160568" cy="1954429"/>
            </a:xfrm>
            <a:prstGeom prst="rightBrace">
              <a:avLst>
                <a:gd name="adj1" fmla="val 8333"/>
                <a:gd name="adj2" fmla="val 50113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9535446-9D0E-419E-BA3D-9240ADFA35DB}"/>
                </a:ext>
              </a:extLst>
            </p:cNvPr>
            <p:cNvSpPr txBox="1"/>
            <p:nvPr/>
          </p:nvSpPr>
          <p:spPr>
            <a:xfrm>
              <a:off x="8288772" y="3922252"/>
              <a:ext cx="9925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“</a:t>
              </a:r>
              <a:r>
                <a:rPr lang="en-US" i="1" dirty="0" err="1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aaab</a:t>
              </a:r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”</a:t>
              </a:r>
              <a:endParaRPr lang="ru-RU" i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grpSp>
          <p:nvGrpSpPr>
            <p:cNvPr id="58" name="Группа 57">
              <a:extLst>
                <a:ext uri="{FF2B5EF4-FFF2-40B4-BE49-F238E27FC236}">
                  <a16:creationId xmlns:a16="http://schemas.microsoft.com/office/drawing/2014/main" id="{950417BF-0A3B-441C-A133-D433366A3392}"/>
                </a:ext>
              </a:extLst>
            </p:cNvPr>
            <p:cNvGrpSpPr/>
            <p:nvPr/>
          </p:nvGrpSpPr>
          <p:grpSpPr>
            <a:xfrm>
              <a:off x="7795735" y="4415837"/>
              <a:ext cx="496407" cy="491640"/>
              <a:chOff x="1755904" y="2701598"/>
              <a:chExt cx="885200" cy="885200"/>
            </a:xfrm>
            <a:solidFill>
              <a:srgbClr val="647DAB"/>
            </a:solidFill>
          </p:grpSpPr>
          <p:sp>
            <p:nvSpPr>
              <p:cNvPr id="59" name="Google Shape;346;p37">
                <a:extLst>
                  <a:ext uri="{FF2B5EF4-FFF2-40B4-BE49-F238E27FC236}">
                    <a16:creationId xmlns:a16="http://schemas.microsoft.com/office/drawing/2014/main" id="{E180C6F8-0E3A-48D7-B04A-96F4C77E3D2F}"/>
                  </a:ext>
                </a:extLst>
              </p:cNvPr>
              <p:cNvSpPr/>
              <p:nvPr/>
            </p:nvSpPr>
            <p:spPr>
              <a:xfrm>
                <a:off x="1755904" y="2701598"/>
                <a:ext cx="885200" cy="8852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60" name="Google Shape;350;p37">
                <a:extLst>
                  <a:ext uri="{FF2B5EF4-FFF2-40B4-BE49-F238E27FC236}">
                    <a16:creationId xmlns:a16="http://schemas.microsoft.com/office/drawing/2014/main" id="{7F53410A-A505-420B-ADA9-AF0401836FA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5904" y="2839198"/>
                <a:ext cx="885200" cy="610000"/>
              </a:xfrm>
              <a:prstGeom prst="rect">
                <a:avLst/>
              </a:prstGeom>
              <a:noFill/>
            </p:spPr>
            <p:txBody>
              <a:bodyPr spcFirstLastPara="1" vert="horz" wrap="square" lIns="121900" tIns="121900" rIns="121900" bIns="12190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28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" dirty="0">
                    <a:solidFill>
                      <a:schemeClr val="bg1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4</a:t>
                </a:r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0DE7746-C24F-4C6E-A4C6-ED7E86F6569F}"/>
                </a:ext>
              </a:extLst>
            </p:cNvPr>
            <p:cNvSpPr txBox="1"/>
            <p:nvPr/>
          </p:nvSpPr>
          <p:spPr>
            <a:xfrm>
              <a:off x="8288772" y="4476991"/>
              <a:ext cx="18004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“</a:t>
              </a:r>
              <a:r>
                <a:rPr lang="en-US" i="1" dirty="0" err="1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cdefeeeecd</a:t>
              </a:r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”</a:t>
              </a:r>
              <a:endParaRPr lang="ru-RU" i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grpSp>
          <p:nvGrpSpPr>
            <p:cNvPr id="79" name="Группа 78">
              <a:extLst>
                <a:ext uri="{FF2B5EF4-FFF2-40B4-BE49-F238E27FC236}">
                  <a16:creationId xmlns:a16="http://schemas.microsoft.com/office/drawing/2014/main" id="{311B927D-7DC0-4CAA-A48F-230DB3A33FC0}"/>
                </a:ext>
              </a:extLst>
            </p:cNvPr>
            <p:cNvGrpSpPr/>
            <p:nvPr/>
          </p:nvGrpSpPr>
          <p:grpSpPr>
            <a:xfrm>
              <a:off x="7793174" y="4985469"/>
              <a:ext cx="496407" cy="491640"/>
              <a:chOff x="1755904" y="2701598"/>
              <a:chExt cx="885200" cy="885200"/>
            </a:xfrm>
            <a:solidFill>
              <a:srgbClr val="FF7C80"/>
            </a:solidFill>
          </p:grpSpPr>
          <p:sp>
            <p:nvSpPr>
              <p:cNvPr id="80" name="Google Shape;346;p37">
                <a:extLst>
                  <a:ext uri="{FF2B5EF4-FFF2-40B4-BE49-F238E27FC236}">
                    <a16:creationId xmlns:a16="http://schemas.microsoft.com/office/drawing/2014/main" id="{EFFF9DCA-1A8B-4670-888C-A4422D69CC05}"/>
                  </a:ext>
                </a:extLst>
              </p:cNvPr>
              <p:cNvSpPr/>
              <p:nvPr/>
            </p:nvSpPr>
            <p:spPr>
              <a:xfrm>
                <a:off x="1755904" y="2701598"/>
                <a:ext cx="885200" cy="8852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81" name="Google Shape;350;p37">
                <a:extLst>
                  <a:ext uri="{FF2B5EF4-FFF2-40B4-BE49-F238E27FC236}">
                    <a16:creationId xmlns:a16="http://schemas.microsoft.com/office/drawing/2014/main" id="{8CE6B2C6-D6AB-401D-BF55-C8574B244CB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55904" y="2839198"/>
                <a:ext cx="885200" cy="610000"/>
              </a:xfrm>
              <a:prstGeom prst="rect">
                <a:avLst/>
              </a:prstGeom>
              <a:noFill/>
            </p:spPr>
            <p:txBody>
              <a:bodyPr spcFirstLastPara="1" vert="horz" wrap="square" lIns="121900" tIns="121900" rIns="121900" bIns="121900" rtlCol="0" anchor="ctr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28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" dirty="0">
                    <a:solidFill>
                      <a:schemeClr val="bg1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rPr>
                  <a:t>6</a:t>
                </a: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9C28BFE-34E6-4C35-8982-02027AE58B9D}"/>
                </a:ext>
              </a:extLst>
            </p:cNvPr>
            <p:cNvSpPr txBox="1"/>
            <p:nvPr/>
          </p:nvSpPr>
          <p:spPr>
            <a:xfrm>
              <a:off x="8288772" y="5047541"/>
              <a:ext cx="12618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“</a:t>
              </a:r>
              <a:r>
                <a:rPr lang="en-US" i="1" dirty="0" err="1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glkkkm</a:t>
              </a:r>
              <a:r>
                <a:rPr lang="en-US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”</a:t>
              </a:r>
              <a:endParaRPr lang="ru-RU" i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53DBD50-9580-4356-9027-39A4C53403F2}"/>
                </a:ext>
              </a:extLst>
            </p:cNvPr>
            <p:cNvSpPr txBox="1"/>
            <p:nvPr/>
          </p:nvSpPr>
          <p:spPr>
            <a:xfrm>
              <a:off x="5469344" y="3429000"/>
              <a:ext cx="15311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i="1" dirty="0"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Абстракция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1CF26C4-9967-4764-9982-6C941DF12489}"/>
                </a:ext>
              </a:extLst>
            </p:cNvPr>
            <p:cNvSpPr txBox="1"/>
            <p:nvPr/>
          </p:nvSpPr>
          <p:spPr>
            <a:xfrm rot="16200000">
              <a:off x="1663426" y="4291712"/>
              <a:ext cx="150393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i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Физический</a:t>
              </a:r>
              <a:endParaRPr lang="en-US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pPr algn="ctr"/>
              <a:r>
                <a:rPr lang="ru-RU" i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носитель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E26E1150-1B03-45B6-A796-8336B9D5F330}"/>
                </a:ext>
              </a:extLst>
            </p:cNvPr>
            <p:cNvSpPr txBox="1"/>
            <p:nvPr/>
          </p:nvSpPr>
          <p:spPr>
            <a:xfrm rot="5400000">
              <a:off x="9515820" y="4430695"/>
              <a:ext cx="14302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i="1" dirty="0"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Программа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ABE16CD4-53DF-44D3-9370-46CE7B81F1C0}"/>
              </a:ext>
            </a:extLst>
          </p:cNvPr>
          <p:cNvSpPr txBox="1"/>
          <p:nvPr/>
        </p:nvSpPr>
        <p:spPr>
          <a:xfrm>
            <a:off x="6499846" y="2134684"/>
            <a:ext cx="6096000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en-US" sz="1800" i="1" dirty="0">
                <a:solidFill>
                  <a:srgbClr val="0000FF"/>
                </a:solidFill>
                <a:latin typeface="Cascadia Mono" panose="020B0609020000020004" pitchFamily="49" charset="0"/>
              </a:rPr>
              <a:t>std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::</a:t>
            </a:r>
            <a:r>
              <a:rPr lang="en-US" sz="1800" i="1" dirty="0" err="1">
                <a:solidFill>
                  <a:srgbClr val="0000FF"/>
                </a:solidFill>
                <a:latin typeface="Cascadia Mono" panose="020B0609020000020004" pitchFamily="49" charset="0"/>
              </a:rPr>
              <a:t>ifstream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en-US" sz="18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;</a:t>
            </a:r>
          </a:p>
          <a:p>
            <a:pPr>
              <a:spcAft>
                <a:spcPts val="400"/>
              </a:spcAft>
            </a:pPr>
            <a:r>
              <a:rPr lang="en-US" sz="18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8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8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open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i="0" dirty="0">
                <a:solidFill>
                  <a:srgbClr val="A31515"/>
                </a:solidFill>
                <a:latin typeface="Cascadia Mono" panose="020B0609020000020004" pitchFamily="49" charset="0"/>
              </a:rPr>
              <a:t>"test.txt"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);</a:t>
            </a:r>
          </a:p>
          <a:p>
            <a:pPr>
              <a:spcAft>
                <a:spcPts val="400"/>
              </a:spcAft>
            </a:pPr>
            <a:r>
              <a:rPr lang="en-US" sz="1800" i="0" dirty="0">
                <a:solidFill>
                  <a:srgbClr val="0000FF"/>
                </a:solidFill>
                <a:latin typeface="Cascadia Mono" panose="020B0609020000020004" pitchFamily="49" charset="0"/>
              </a:rPr>
              <a:t>while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 (</a:t>
            </a:r>
            <a:r>
              <a:rPr lang="en-US" sz="18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getline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</a:t>
            </a:r>
            <a:r>
              <a:rPr lang="en-US" sz="18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, </a:t>
            </a:r>
            <a:r>
              <a:rPr lang="en-US" sz="1800" i="0" dirty="0">
                <a:solidFill>
                  <a:srgbClr val="000080"/>
                </a:solidFill>
                <a:latin typeface="Cascadia Mono" panose="020B0609020000020004" pitchFamily="49" charset="0"/>
              </a:rPr>
              <a:t>s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)) { </a:t>
            </a:r>
            <a:r>
              <a:rPr lang="ru-RU" sz="1800" i="0" dirty="0">
                <a:solidFill>
                  <a:srgbClr val="008000"/>
                </a:solidFill>
                <a:latin typeface="Cascadia Mono" panose="020B0609020000020004" pitchFamily="49" charset="0"/>
              </a:rPr>
              <a:t>// ...</a:t>
            </a:r>
            <a:r>
              <a:rPr lang="en-US" dirty="0">
                <a:solidFill>
                  <a:srgbClr val="000000"/>
                </a:solidFill>
                <a:latin typeface="Cascadia Mono" panose="020B0609020000020004" pitchFamily="49" charset="0"/>
              </a:rPr>
              <a:t> </a:t>
            </a:r>
            <a:r>
              <a:rPr lang="ru-RU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}</a:t>
            </a:r>
          </a:p>
          <a:p>
            <a:pPr>
              <a:spcAft>
                <a:spcPts val="400"/>
              </a:spcAft>
            </a:pPr>
            <a:r>
              <a:rPr lang="en-US" sz="1800" i="0" dirty="0" err="1">
                <a:solidFill>
                  <a:srgbClr val="000080"/>
                </a:solidFill>
                <a:latin typeface="Cascadia Mono" panose="020B0609020000020004" pitchFamily="49" charset="0"/>
              </a:rPr>
              <a:t>input_file</a:t>
            </a:r>
            <a:r>
              <a:rPr lang="en-US" sz="1800" i="0" dirty="0" err="1">
                <a:solidFill>
                  <a:srgbClr val="000000"/>
                </a:solidFill>
                <a:latin typeface="Cascadia Mono" panose="020B0609020000020004" pitchFamily="49" charset="0"/>
              </a:rPr>
              <a:t>.</a:t>
            </a:r>
            <a:r>
              <a:rPr lang="en-US" sz="1800" i="1" dirty="0" err="1">
                <a:solidFill>
                  <a:srgbClr val="880000"/>
                </a:solidFill>
                <a:latin typeface="Cascadia Mono" panose="020B0609020000020004" pitchFamily="49" charset="0"/>
              </a:rPr>
              <a:t>close</a:t>
            </a:r>
            <a:r>
              <a:rPr lang="en-US" sz="1800" i="0" dirty="0">
                <a:solidFill>
                  <a:srgbClr val="000000"/>
                </a:solidFill>
                <a:latin typeface="Cascadia Mono" panose="020B0609020000020004" pitchFamily="49" charset="0"/>
              </a:rPr>
              <a:t>();</a:t>
            </a:r>
            <a:endParaRPr lang="ru-RU" dirty="0"/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69A5990B-6635-423B-B506-04812E3E2EDD}"/>
              </a:ext>
            </a:extLst>
          </p:cNvPr>
          <p:cNvCxnSpPr>
            <a:cxnSpLocks/>
          </p:cNvCxnSpPr>
          <p:nvPr/>
        </p:nvCxnSpPr>
        <p:spPr>
          <a:xfrm>
            <a:off x="6317455" y="2175745"/>
            <a:ext cx="0" cy="1253255"/>
          </a:xfrm>
          <a:prstGeom prst="line">
            <a:avLst/>
          </a:prstGeom>
          <a:ln w="38100" cap="rnd"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01840D23-0BE7-4A7D-B964-1F9A927D474D}"/>
              </a:ext>
            </a:extLst>
          </p:cNvPr>
          <p:cNvSpPr txBox="1"/>
          <p:nvPr/>
        </p:nvSpPr>
        <p:spPr>
          <a:xfrm>
            <a:off x="3011029" y="1744907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Алгоритм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FBDDF41-E8CF-44FD-9A80-90020CF2D87B}"/>
              </a:ext>
            </a:extLst>
          </p:cNvPr>
          <p:cNvSpPr txBox="1"/>
          <p:nvPr/>
        </p:nvSpPr>
        <p:spPr>
          <a:xfrm>
            <a:off x="8151310" y="1741875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Реализация</a:t>
            </a:r>
          </a:p>
        </p:txBody>
      </p:sp>
    </p:spTree>
    <p:extLst>
      <p:ext uri="{BB962C8B-B14F-4D97-AF65-F5344CB8AC3E}">
        <p14:creationId xmlns:p14="http://schemas.microsoft.com/office/powerpoint/2010/main" val="1654178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FD6434-EA8C-42A4-85CF-8B6BC1241B03}"/>
              </a:ext>
            </a:extLst>
          </p:cNvPr>
          <p:cNvSpPr txBox="1"/>
          <p:nvPr/>
        </p:nvSpPr>
        <p:spPr>
          <a:xfrm>
            <a:off x="145084" y="219829"/>
            <a:ext cx="11901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400" b="1" dirty="0">
                <a:solidFill>
                  <a:srgbClr val="FF7C8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Пример. 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Прочитать информацию из файла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test.txt</a:t>
            </a:r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убрать все пробелы и записать в файл </a:t>
            </a:r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out.txt.</a:t>
            </a:r>
            <a:endParaRPr lang="ru-RU" sz="24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BFA93C-5295-4E5A-8A9D-91D52770EAEA}"/>
              </a:ext>
            </a:extLst>
          </p:cNvPr>
          <p:cNvSpPr txBox="1"/>
          <p:nvPr/>
        </p:nvSpPr>
        <p:spPr>
          <a:xfrm>
            <a:off x="8113584" y="1419772"/>
            <a:ext cx="2286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Входной файл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705D6936-B2DA-44B1-8085-A5A0C321D6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9325450"/>
              </p:ext>
            </p:extLst>
          </p:nvPr>
        </p:nvGraphicFramePr>
        <p:xfrm>
          <a:off x="566738" y="1320800"/>
          <a:ext cx="5994400" cy="574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3" imgW="6152400" imgH="5904000" progId="Word.OpenDocumentText.12">
                  <p:embed/>
                </p:oleObj>
              </mc:Choice>
              <mc:Fallback>
                <p:oleObj name="Document" r:id="rId3" imgW="6152400" imgH="5904000" progId="Word.OpenDocumentText.12">
                  <p:embed/>
                  <p:pic>
                    <p:nvPicPr>
                      <p:cNvPr id="4" name="Объект 3">
                        <a:extLst>
                          <a:ext uri="{FF2B5EF4-FFF2-40B4-BE49-F238E27FC236}">
                            <a16:creationId xmlns:a16="http://schemas.microsoft.com/office/drawing/2014/main" id="{705D6936-B2DA-44B1-8085-A5A0C321D6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66738" y="1320800"/>
                        <a:ext cx="5994400" cy="5748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E9C9C6-CF9D-4D72-B9AC-1D5B8110A52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1509" b="74141"/>
          <a:stretch/>
        </p:blipFill>
        <p:spPr>
          <a:xfrm>
            <a:off x="7618234" y="1967128"/>
            <a:ext cx="3277662" cy="1428605"/>
          </a:xfrm>
          <a:prstGeom prst="round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AB07B68B-9205-4DDD-9AD5-7104D1930BAE}"/>
              </a:ext>
            </a:extLst>
          </p:cNvPr>
          <p:cNvSpPr txBox="1"/>
          <p:nvPr/>
        </p:nvSpPr>
        <p:spPr>
          <a:xfrm>
            <a:off x="7994510" y="4029314"/>
            <a:ext cx="2525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Выходной файл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032738-7F3B-4BBE-8C2D-A0AD451B655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62115" b="74141"/>
          <a:stretch/>
        </p:blipFill>
        <p:spPr>
          <a:xfrm>
            <a:off x="7618234" y="4581764"/>
            <a:ext cx="3277662" cy="142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680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4020</TotalTime>
  <Words>1074</Words>
  <Application>Microsoft Office PowerPoint</Application>
  <PresentationFormat>Широкоэкранный</PresentationFormat>
  <Paragraphs>153</Paragraphs>
  <Slides>14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2" baseType="lpstr">
      <vt:lpstr>Arial</vt:lpstr>
      <vt:lpstr>Calibri</vt:lpstr>
      <vt:lpstr>Cascadia Mono</vt:lpstr>
      <vt:lpstr>Fira Code</vt:lpstr>
      <vt:lpstr>Open Sans</vt:lpstr>
      <vt:lpstr>Roboto</vt:lpstr>
      <vt:lpstr>Тема Office</vt:lpstr>
      <vt:lpstr>Текст OpenDocument</vt:lpstr>
      <vt:lpstr>Управление памятью</vt:lpstr>
      <vt:lpstr>Работа с файлами</vt:lpstr>
      <vt:lpstr>Определение {</vt:lpstr>
      <vt:lpstr>Зачем использовать файлы? {</vt:lpstr>
      <vt:lpstr>Определение {</vt:lpstr>
      <vt:lpstr>Потоки ввода/вывода данных {</vt:lpstr>
      <vt:lpstr>Запись в файл {</vt:lpstr>
      <vt:lpstr>Чтение из файла {</vt:lpstr>
      <vt:lpstr>Презентация PowerPoint</vt:lpstr>
      <vt:lpstr>Режимы открытия файла {</vt:lpstr>
      <vt:lpstr>Методы {</vt:lpstr>
      <vt:lpstr>Методы (управление курсором) {</vt:lpstr>
      <vt:lpstr>Презентация PowerPoint</vt:lpstr>
      <vt:lpstr>Эффективно считать и записать файл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47</cp:revision>
  <dcterms:created xsi:type="dcterms:W3CDTF">2022-07-08T00:38:35Z</dcterms:created>
  <dcterms:modified xsi:type="dcterms:W3CDTF">2023-04-04T12:11:06Z</dcterms:modified>
</cp:coreProperties>
</file>