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30" r:id="rId3"/>
    <p:sldId id="348" r:id="rId4"/>
    <p:sldId id="360" r:id="rId5"/>
    <p:sldId id="361" r:id="rId6"/>
    <p:sldId id="362" r:id="rId7"/>
    <p:sldId id="363" r:id="rId8"/>
    <p:sldId id="364" r:id="rId9"/>
    <p:sldId id="3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48"/>
            <p14:sldId id="360"/>
            <p14:sldId id="361"/>
            <p14:sldId id="362"/>
            <p14:sldId id="363"/>
            <p14:sldId id="364"/>
            <p14:sldId id="3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A3A9B1"/>
    <a:srgbClr val="FF7C80"/>
    <a:srgbClr val="0000FF"/>
    <a:srgbClr val="647DAB"/>
    <a:srgbClr val="CC9900"/>
    <a:srgbClr val="A93AFE"/>
    <a:srgbClr val="9090FF"/>
    <a:srgbClr val="CC99FF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5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984" y="822"/>
      </p:cViewPr>
      <p:guideLst>
        <p:guide orient="horz" pos="2296"/>
        <p:guide pos="3840"/>
        <p:guide orient="horz" pos="7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14 марта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14 марта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14 марта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14 марта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14 марта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14 марта 2023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Управление </a:t>
            </a:r>
            <a:r>
              <a:rPr lang="ru-RU" dirty="0">
                <a:solidFill>
                  <a:srgbClr val="0000FF"/>
                </a:solidFill>
              </a:rPr>
              <a:t>памятью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Умные </a:t>
            </a:r>
            <a:r>
              <a:rPr lang="ru-RU" dirty="0">
                <a:solidFill>
                  <a:srgbClr val="0000FF"/>
                </a:solidFill>
              </a:rPr>
              <a:t>указатели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Введение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Проблемы указателей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862D608A-2CD5-487F-A268-C3E853D00990}"/>
              </a:ext>
            </a:extLst>
          </p:cNvPr>
          <p:cNvGrpSpPr/>
          <p:nvPr/>
        </p:nvGrpSpPr>
        <p:grpSpPr>
          <a:xfrm>
            <a:off x="960756" y="1806839"/>
            <a:ext cx="717418" cy="710529"/>
            <a:chOff x="1755904" y="2701598"/>
            <a:chExt cx="885200" cy="885200"/>
          </a:xfrm>
        </p:grpSpPr>
        <p:sp>
          <p:nvSpPr>
            <p:cNvPr id="45" name="Google Shape;346;p37">
              <a:extLst>
                <a:ext uri="{FF2B5EF4-FFF2-40B4-BE49-F238E27FC236}">
                  <a16:creationId xmlns:a16="http://schemas.microsoft.com/office/drawing/2014/main" id="{C8FB9C74-8D82-42A4-A5A3-9B2F8DFBF0CA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solidFill>
              <a:srgbClr val="0000FF">
                <a:alpha val="435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" name="Google Shape;350;p37">
              <a:extLst>
                <a:ext uri="{FF2B5EF4-FFF2-40B4-BE49-F238E27FC236}">
                  <a16:creationId xmlns:a16="http://schemas.microsoft.com/office/drawing/2014/main" id="{597F72E8-5348-4156-B97C-ACEB76ADF7C5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01</a:t>
              </a:r>
            </a:p>
          </p:txBody>
        </p:sp>
      </p:grp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9FA6B95E-6948-4877-887F-57A248EFE31E}"/>
              </a:ext>
            </a:extLst>
          </p:cNvPr>
          <p:cNvGrpSpPr/>
          <p:nvPr/>
        </p:nvGrpSpPr>
        <p:grpSpPr>
          <a:xfrm>
            <a:off x="960755" y="3319570"/>
            <a:ext cx="717418" cy="710529"/>
            <a:chOff x="1755904" y="2701598"/>
            <a:chExt cx="885200" cy="885200"/>
          </a:xfrm>
          <a:solidFill>
            <a:srgbClr val="647DAB"/>
          </a:solidFill>
        </p:grpSpPr>
        <p:sp>
          <p:nvSpPr>
            <p:cNvPr id="52" name="Google Shape;346;p37">
              <a:extLst>
                <a:ext uri="{FF2B5EF4-FFF2-40B4-BE49-F238E27FC236}">
                  <a16:creationId xmlns:a16="http://schemas.microsoft.com/office/drawing/2014/main" id="{948485A8-86E1-42D9-8644-6FB15AD4E4FA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" name="Google Shape;350;p37">
              <a:extLst>
                <a:ext uri="{FF2B5EF4-FFF2-40B4-BE49-F238E27FC236}">
                  <a16:creationId xmlns:a16="http://schemas.microsoft.com/office/drawing/2014/main" id="{F80C807A-70E3-4C95-B567-A69CDFD00105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2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AD44CD3A-B481-4A4B-BF88-48B519C8A567}"/>
              </a:ext>
            </a:extLst>
          </p:cNvPr>
          <p:cNvGrpSpPr/>
          <p:nvPr/>
        </p:nvGrpSpPr>
        <p:grpSpPr>
          <a:xfrm>
            <a:off x="960755" y="4613941"/>
            <a:ext cx="717418" cy="710529"/>
            <a:chOff x="1755904" y="2701598"/>
            <a:chExt cx="885200" cy="885200"/>
          </a:xfrm>
          <a:solidFill>
            <a:srgbClr val="FF7C80"/>
          </a:solidFill>
        </p:grpSpPr>
        <p:sp>
          <p:nvSpPr>
            <p:cNvPr id="55" name="Google Shape;346;p37">
              <a:extLst>
                <a:ext uri="{FF2B5EF4-FFF2-40B4-BE49-F238E27FC236}">
                  <a16:creationId xmlns:a16="http://schemas.microsoft.com/office/drawing/2014/main" id="{C0B39B15-3A14-4DC5-A243-6E904A08EDC0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" name="Google Shape;350;p37">
              <a:extLst>
                <a:ext uri="{FF2B5EF4-FFF2-40B4-BE49-F238E27FC236}">
                  <a16:creationId xmlns:a16="http://schemas.microsoft.com/office/drawing/2014/main" id="{C8632468-F2F9-4D09-9C16-32C1C9C2D3C9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3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ED188DD-8792-4C29-B12F-E12EDD948FC1}"/>
              </a:ext>
            </a:extLst>
          </p:cNvPr>
          <p:cNvSpPr txBox="1"/>
          <p:nvPr/>
        </p:nvSpPr>
        <p:spPr>
          <a:xfrm>
            <a:off x="1678175" y="1809710"/>
            <a:ext cx="10299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Любая 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память выделенная в ручную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 помощи оператора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нуждается в освобождении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(оператор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CDF6929-AC8E-4B76-99B1-CA5ACF89A682}"/>
              </a:ext>
            </a:extLst>
          </p:cNvPr>
          <p:cNvSpPr txBox="1"/>
          <p:nvPr/>
        </p:nvSpPr>
        <p:spPr>
          <a:xfrm>
            <a:off x="1678174" y="3322213"/>
            <a:ext cx="10299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Обычные указатели для освобождения памяти используют два оператора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delete[</a:t>
            </a:r>
            <a:r>
              <a:rPr lang="ru-RU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]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Это 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может привести к неопределенности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8D595DA-D95C-44DC-B3CD-09FB8D653EF9}"/>
              </a:ext>
            </a:extLst>
          </p:cNvPr>
          <p:cNvSpPr txBox="1"/>
          <p:nvPr/>
        </p:nvSpPr>
        <p:spPr>
          <a:xfrm>
            <a:off x="1678173" y="4617905"/>
            <a:ext cx="10287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Проблема владения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Повторное использование указателя для выделения памяти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;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освобождение памяти, когда еще существуют объекты, которые на нее указывают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1BB73D8-8A84-493A-BCEF-9C456F369A43}"/>
              </a:ext>
            </a:extLst>
          </p:cNvPr>
          <p:cNvSpPr txBox="1"/>
          <p:nvPr/>
        </p:nvSpPr>
        <p:spPr>
          <a:xfrm>
            <a:off x="2554146" y="2598532"/>
            <a:ext cx="3541854" cy="64698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ru-RU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r>
              <a:rPr lang="en-US" sz="1600" dirty="0" err="1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pvar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=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int();</a:t>
            </a:r>
          </a:p>
          <a:p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 </a:t>
            </a:r>
            <a:r>
              <a:rPr lang="en-US" sz="1600" dirty="0" err="1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pvar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</a:p>
        </p:txBody>
      </p:sp>
      <p:sp>
        <p:nvSpPr>
          <p:cNvPr id="75" name="Прямоугольник: скругленные углы 74">
            <a:extLst>
              <a:ext uri="{FF2B5EF4-FFF2-40B4-BE49-F238E27FC236}">
                <a16:creationId xmlns:a16="http://schemas.microsoft.com/office/drawing/2014/main" id="{145C9B3C-C87F-4A66-A97E-E74E96CFB607}"/>
              </a:ext>
            </a:extLst>
          </p:cNvPr>
          <p:cNvSpPr/>
          <p:nvPr/>
        </p:nvSpPr>
        <p:spPr>
          <a:xfrm>
            <a:off x="6976987" y="2598531"/>
            <a:ext cx="4119711" cy="6469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Забыли?</a:t>
            </a:r>
            <a:r>
              <a:rPr lang="ru-RU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Привет утечкам памяти!</a:t>
            </a:r>
            <a:endParaRPr lang="ru-RU" sz="1600" dirty="0">
              <a:solidFill>
                <a:srgbClr val="000000"/>
              </a:solidFill>
              <a:latin typeface="Cascadia Mono" panose="020B0609020000020004" pitchFamily="49" charset="0"/>
            </a:endParaRP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FA82E80B-512F-4310-9A8D-907E4199C9C0}"/>
              </a:ext>
            </a:extLst>
          </p:cNvPr>
          <p:cNvSpPr/>
          <p:nvPr/>
        </p:nvSpPr>
        <p:spPr>
          <a:xfrm>
            <a:off x="6336136" y="2801461"/>
            <a:ext cx="400714" cy="247245"/>
          </a:xfrm>
          <a:prstGeom prst="rightArrow">
            <a:avLst/>
          </a:prstGeom>
          <a:solidFill>
            <a:srgbClr val="647DAB"/>
          </a:solidFill>
          <a:ln>
            <a:solidFill>
              <a:srgbClr val="647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8AA3CA3-1E91-4BB6-8EB7-DACF376A938D}"/>
              </a:ext>
            </a:extLst>
          </p:cNvPr>
          <p:cNvSpPr txBox="1"/>
          <p:nvPr/>
        </p:nvSpPr>
        <p:spPr>
          <a:xfrm>
            <a:off x="2433122" y="4116320"/>
            <a:ext cx="3783901" cy="374571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r>
              <a:rPr lang="en-US" sz="1600" dirty="0" err="1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pvar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=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&gt;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или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delete[]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?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F0AD0DE-482E-454B-B083-0CBB24EB4AB1}"/>
              </a:ext>
            </a:extLst>
          </p:cNvPr>
          <p:cNvSpPr txBox="1"/>
          <p:nvPr/>
        </p:nvSpPr>
        <p:spPr>
          <a:xfrm>
            <a:off x="2554146" y="5450377"/>
            <a:ext cx="3541854" cy="64698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ru-RU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r>
              <a:rPr lang="en-US" sz="1600" dirty="0" err="1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pvar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=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int(); …</a:t>
            </a:r>
          </a:p>
          <a:p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r>
              <a:rPr lang="en-US" sz="1600" dirty="0" err="1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pvar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=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en-US" sz="16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int();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294171-7011-4043-8605-819097FCC925}"/>
              </a:ext>
            </a:extLst>
          </p:cNvPr>
          <p:cNvSpPr txBox="1"/>
          <p:nvPr/>
        </p:nvSpPr>
        <p:spPr>
          <a:xfrm>
            <a:off x="6251098" y="5589755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т.д.</a:t>
            </a:r>
          </a:p>
        </p:txBody>
      </p:sp>
    </p:spTree>
    <p:extLst>
      <p:ext uri="{BB962C8B-B14F-4D97-AF65-F5344CB8AC3E}">
        <p14:creationId xmlns:p14="http://schemas.microsoft.com/office/powerpoint/2010/main" val="136731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Умные указатели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2" name="Объект 2">
            <a:extLst>
              <a:ext uri="{FF2B5EF4-FFF2-40B4-BE49-F238E27FC236}">
                <a16:creationId xmlns:a16="http://schemas.microsoft.com/office/drawing/2014/main" id="{89328B2C-8A89-4F57-8876-F01B44D4E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438626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C++11 появилось три типа умных указателей, все они определены в заголовке 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&lt;memory&gt;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из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STL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8B370D3F-4E44-46AE-A196-C8D3ABCDE0F4}"/>
              </a:ext>
            </a:extLst>
          </p:cNvPr>
          <p:cNvGrpSpPr/>
          <p:nvPr/>
        </p:nvGrpSpPr>
        <p:grpSpPr>
          <a:xfrm>
            <a:off x="932330" y="3426805"/>
            <a:ext cx="3496235" cy="1613042"/>
            <a:chOff x="924065" y="2348754"/>
            <a:chExt cx="3496235" cy="1512763"/>
          </a:xfrm>
        </p:grpSpPr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id="{BA238C52-86DE-43DE-987C-189B1391ED22}"/>
                </a:ext>
              </a:extLst>
            </p:cNvPr>
            <p:cNvSpPr/>
            <p:nvPr/>
          </p:nvSpPr>
          <p:spPr>
            <a:xfrm>
              <a:off x="933731" y="2348754"/>
              <a:ext cx="3476904" cy="1512762"/>
            </a:xfrm>
            <a:prstGeom prst="roundRect">
              <a:avLst>
                <a:gd name="adj" fmla="val 8674"/>
              </a:avLst>
            </a:prstGeom>
            <a:noFill/>
            <a:ln w="28575">
              <a:solidFill>
                <a:srgbClr val="647DA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658F238F-1D67-475B-ADE9-401002C1BF15}"/>
                </a:ext>
              </a:extLst>
            </p:cNvPr>
            <p:cNvCxnSpPr/>
            <p:nvPr/>
          </p:nvCxnSpPr>
          <p:spPr>
            <a:xfrm>
              <a:off x="924065" y="2938187"/>
              <a:ext cx="3496235" cy="0"/>
            </a:xfrm>
            <a:prstGeom prst="line">
              <a:avLst/>
            </a:prstGeom>
            <a:ln w="28575">
              <a:solidFill>
                <a:srgbClr val="647D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BEDE8A9-A802-4C49-BE97-2374E87ABB33}"/>
                </a:ext>
              </a:extLst>
            </p:cNvPr>
            <p:cNvSpPr txBox="1"/>
            <p:nvPr/>
          </p:nvSpPr>
          <p:spPr>
            <a:xfrm>
              <a:off x="1453661" y="2450548"/>
              <a:ext cx="24449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std::</a:t>
              </a:r>
              <a:r>
                <a:rPr lang="en-US" sz="2000" dirty="0" err="1">
                  <a:solidFill>
                    <a:srgbClr val="0000FF"/>
                  </a:solidFill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unique_ptr</a:t>
              </a:r>
              <a:endParaRPr lang="ru-RU" sz="20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88C0ADC-68F6-4ACE-B415-CB7CB0DEB1B6}"/>
                </a:ext>
              </a:extLst>
            </p:cNvPr>
            <p:cNvSpPr txBox="1"/>
            <p:nvPr/>
          </p:nvSpPr>
          <p:spPr>
            <a:xfrm>
              <a:off x="931912" y="2938187"/>
              <a:ext cx="34769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360000" algn="just"/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Умный указатель, </a:t>
              </a:r>
              <a:r>
                <a:rPr lang="ru-RU" i="1" dirty="0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владею-</a:t>
              </a:r>
              <a:r>
                <a:rPr lang="ru-RU" i="1" dirty="0" err="1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щий</a:t>
              </a:r>
              <a:r>
                <a:rPr lang="ru-RU" i="1" dirty="0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динамически выделен-</a:t>
              </a:r>
              <a:r>
                <a:rPr lang="ru-RU" i="1" dirty="0" err="1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ным</a:t>
              </a:r>
              <a:r>
                <a:rPr lang="ru-RU" i="1" dirty="0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ресурсом</a:t>
              </a:r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.</a:t>
              </a:r>
            </a:p>
          </p:txBody>
        </p: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824C55E1-259A-4487-96F5-FDAAEC3CC344}"/>
              </a:ext>
            </a:extLst>
          </p:cNvPr>
          <p:cNvGrpSpPr/>
          <p:nvPr/>
        </p:nvGrpSpPr>
        <p:grpSpPr>
          <a:xfrm>
            <a:off x="8448405" y="3453551"/>
            <a:ext cx="3496936" cy="1647021"/>
            <a:chOff x="8500081" y="2348754"/>
            <a:chExt cx="3496936" cy="1544629"/>
          </a:xfrm>
        </p:grpSpPr>
        <p:sp>
          <p:nvSpPr>
            <p:cNvPr id="49" name="Прямоугольник: скругленные углы 48">
              <a:extLst>
                <a:ext uri="{FF2B5EF4-FFF2-40B4-BE49-F238E27FC236}">
                  <a16:creationId xmlns:a16="http://schemas.microsoft.com/office/drawing/2014/main" id="{78C6DE72-DEE7-4CD8-AE38-BA6C59A56FAB}"/>
                </a:ext>
              </a:extLst>
            </p:cNvPr>
            <p:cNvSpPr/>
            <p:nvPr/>
          </p:nvSpPr>
          <p:spPr>
            <a:xfrm>
              <a:off x="8500782" y="2348754"/>
              <a:ext cx="3476904" cy="1512762"/>
            </a:xfrm>
            <a:prstGeom prst="roundRect">
              <a:avLst>
                <a:gd name="adj" fmla="val 8674"/>
              </a:avLst>
            </a:prstGeom>
            <a:noFill/>
            <a:ln w="28575">
              <a:solidFill>
                <a:srgbClr val="647DA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5" name="Прямая соединительная линия 54">
              <a:extLst>
                <a:ext uri="{FF2B5EF4-FFF2-40B4-BE49-F238E27FC236}">
                  <a16:creationId xmlns:a16="http://schemas.microsoft.com/office/drawing/2014/main" id="{59273A55-8FE0-46F1-A3F3-97B96FDBA55D}"/>
                </a:ext>
              </a:extLst>
            </p:cNvPr>
            <p:cNvCxnSpPr/>
            <p:nvPr/>
          </p:nvCxnSpPr>
          <p:spPr>
            <a:xfrm>
              <a:off x="8500782" y="2957459"/>
              <a:ext cx="3496235" cy="0"/>
            </a:xfrm>
            <a:prstGeom prst="line">
              <a:avLst/>
            </a:prstGeom>
            <a:ln w="28575">
              <a:solidFill>
                <a:srgbClr val="647D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97ADDC1-FC9B-499B-8228-4A169CFE56B3}"/>
                </a:ext>
              </a:extLst>
            </p:cNvPr>
            <p:cNvSpPr txBox="1"/>
            <p:nvPr/>
          </p:nvSpPr>
          <p:spPr>
            <a:xfrm>
              <a:off x="9166765" y="2448972"/>
              <a:ext cx="21435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std::</a:t>
              </a:r>
              <a:r>
                <a:rPr lang="en-US" sz="2000" dirty="0" err="1">
                  <a:solidFill>
                    <a:srgbClr val="0000FF"/>
                  </a:solidFill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weak_ptr</a:t>
              </a:r>
              <a:endParaRPr lang="ru-RU" sz="20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B5A1BEE-904D-4D70-B051-9EF0A40A6716}"/>
                </a:ext>
              </a:extLst>
            </p:cNvPr>
            <p:cNvSpPr txBox="1"/>
            <p:nvPr/>
          </p:nvSpPr>
          <p:spPr>
            <a:xfrm>
              <a:off x="8500081" y="2970053"/>
              <a:ext cx="34769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360000"/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Умный указатель, подобен </a:t>
              </a:r>
              <a:r>
                <a:rPr lang="ru-RU" sz="1600" dirty="0" err="1">
                  <a:solidFill>
                    <a:srgbClr val="0000FF"/>
                  </a:solidFill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shared_ptr</a:t>
              </a:r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, но </a:t>
              </a:r>
              <a:r>
                <a:rPr lang="ru-RU" i="1" dirty="0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не увеличивает счетчик</a:t>
              </a:r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.</a:t>
              </a:r>
            </a:p>
          </p:txBody>
        </p:sp>
      </p:grp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id="{20F50D92-4FEB-44A3-AC06-D6E99A92E5E0}"/>
              </a:ext>
            </a:extLst>
          </p:cNvPr>
          <p:cNvGrpSpPr/>
          <p:nvPr/>
        </p:nvGrpSpPr>
        <p:grpSpPr>
          <a:xfrm>
            <a:off x="4700033" y="3312584"/>
            <a:ext cx="3476904" cy="1928956"/>
            <a:chOff x="933731" y="2348755"/>
            <a:chExt cx="3476904" cy="1809033"/>
          </a:xfrm>
        </p:grpSpPr>
        <p:sp>
          <p:nvSpPr>
            <p:cNvPr id="60" name="Прямоугольник: скругленные углы 59">
              <a:extLst>
                <a:ext uri="{FF2B5EF4-FFF2-40B4-BE49-F238E27FC236}">
                  <a16:creationId xmlns:a16="http://schemas.microsoft.com/office/drawing/2014/main" id="{3A504A1B-90D2-41CB-B5AB-8C3F2EB66EBE}"/>
                </a:ext>
              </a:extLst>
            </p:cNvPr>
            <p:cNvSpPr/>
            <p:nvPr/>
          </p:nvSpPr>
          <p:spPr>
            <a:xfrm>
              <a:off x="933731" y="2348755"/>
              <a:ext cx="3476904" cy="1809033"/>
            </a:xfrm>
            <a:prstGeom prst="roundRect">
              <a:avLst>
                <a:gd name="adj" fmla="val 8674"/>
              </a:avLst>
            </a:prstGeom>
            <a:noFill/>
            <a:ln w="28575">
              <a:solidFill>
                <a:srgbClr val="647DA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61" name="Прямая соединительная линия 60">
              <a:extLst>
                <a:ext uri="{FF2B5EF4-FFF2-40B4-BE49-F238E27FC236}">
                  <a16:creationId xmlns:a16="http://schemas.microsoft.com/office/drawing/2014/main" id="{B673E615-73BE-4FCE-99AC-902B4DB6E1B8}"/>
                </a:ext>
              </a:extLst>
            </p:cNvPr>
            <p:cNvCxnSpPr>
              <a:cxnSpLocks/>
            </p:cNvCxnSpPr>
            <p:nvPr/>
          </p:nvCxnSpPr>
          <p:spPr>
            <a:xfrm>
              <a:off x="933731" y="2938187"/>
              <a:ext cx="3476904" cy="0"/>
            </a:xfrm>
            <a:prstGeom prst="line">
              <a:avLst/>
            </a:prstGeom>
            <a:ln w="28575">
              <a:solidFill>
                <a:srgbClr val="647D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2C8C8EB-85A4-457F-9504-15DD274DB354}"/>
                </a:ext>
              </a:extLst>
            </p:cNvPr>
            <p:cNvSpPr txBox="1"/>
            <p:nvPr/>
          </p:nvSpPr>
          <p:spPr>
            <a:xfrm>
              <a:off x="1449031" y="2444309"/>
              <a:ext cx="24449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std::</a:t>
              </a:r>
              <a:r>
                <a:rPr lang="en-US" sz="2000" dirty="0" err="1">
                  <a:solidFill>
                    <a:srgbClr val="0000FF"/>
                  </a:solidFill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shared_ptr</a:t>
              </a:r>
              <a:endParaRPr lang="ru-RU" sz="20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8C48294C-CF6C-469A-B6BA-509D2AB90A50}"/>
                </a:ext>
              </a:extLst>
            </p:cNvPr>
            <p:cNvSpPr txBox="1"/>
            <p:nvPr/>
          </p:nvSpPr>
          <p:spPr>
            <a:xfrm>
              <a:off x="933731" y="2957459"/>
              <a:ext cx="347690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360000"/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Несколько </a:t>
              </a:r>
              <a:r>
                <a:rPr lang="ru-RU" sz="1600" dirty="0" err="1">
                  <a:solidFill>
                    <a:srgbClr val="0000FF"/>
                  </a:solidFill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shared_ptr</a:t>
              </a:r>
              <a:r>
                <a:rPr lang="ru-RU" sz="1600" dirty="0">
                  <a:solidFill>
                    <a:srgbClr val="0000FF"/>
                  </a:solidFill>
                  <a:latin typeface="Cascadia Mono" panose="020B0609020000020004" pitchFamily="49" charset="0"/>
                  <a:ea typeface="Cascadia Mono" panose="020B0609020000020004" pitchFamily="49" charset="0"/>
                  <a:cs typeface="Cascadia Mono" panose="020B0609020000020004" pitchFamily="49" charset="0"/>
                </a:rPr>
                <a:t> </a:t>
              </a:r>
              <a:r>
                <a:rPr lang="ru-RU" i="1" dirty="0">
                  <a:solidFill>
                    <a:srgbClr val="FF7C8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могут владеть одним и тем же ресурсом</a:t>
              </a:r>
              <a:r>
                <a:rPr lang="ru-RU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, и внутренний счет-чик ведет их учет.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9CB442DE-F1A1-4719-9E27-DD3F1D3A2CF6}"/>
              </a:ext>
            </a:extLst>
          </p:cNvPr>
          <p:cNvSpPr txBox="1"/>
          <p:nvPr/>
        </p:nvSpPr>
        <p:spPr>
          <a:xfrm>
            <a:off x="2522228" y="2918796"/>
            <a:ext cx="312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1</a:t>
            </a:r>
            <a:endParaRPr lang="ru-RU" sz="28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112AB03-AE65-4FFA-8BAE-8022B520C984}"/>
              </a:ext>
            </a:extLst>
          </p:cNvPr>
          <p:cNvSpPr txBox="1"/>
          <p:nvPr/>
        </p:nvSpPr>
        <p:spPr>
          <a:xfrm>
            <a:off x="6242858" y="2768815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2</a:t>
            </a:r>
            <a:endParaRPr lang="ru-RU" sz="28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63DD733-9A87-453B-9F62-3161C7C29457}"/>
              </a:ext>
            </a:extLst>
          </p:cNvPr>
          <p:cNvSpPr txBox="1"/>
          <p:nvPr/>
        </p:nvSpPr>
        <p:spPr>
          <a:xfrm>
            <a:off x="9991932" y="2903585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endParaRPr lang="ru-RU" sz="28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1286" name="Picture 22" descr="Download RED CROSS Free PNG transparent image and clipart">
            <a:extLst>
              <a:ext uri="{FF2B5EF4-FFF2-40B4-BE49-F238E27FC236}">
                <a16:creationId xmlns:a16="http://schemas.microsoft.com/office/drawing/2014/main" id="{B331A6EC-3255-42DA-931C-A6EDD6DB8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536" y="5239305"/>
            <a:ext cx="551374" cy="543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34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unique_ptr</a:t>
            </a:r>
            <a:r>
              <a:rPr lang="en-US" dirty="0"/>
              <a:t> {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72CB8B-F9F3-43A1-BA21-2875F6B0A679}"/>
              </a:ext>
            </a:extLst>
          </p:cNvPr>
          <p:cNvSpPr txBox="1"/>
          <p:nvPr/>
        </p:nvSpPr>
        <p:spPr>
          <a:xfrm>
            <a:off x="800016" y="2509608"/>
            <a:ext cx="77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7950"/>
                </a:solidFill>
              </a:rPr>
              <a:t>0</a:t>
            </a:r>
            <a:r>
              <a:rPr lang="ru-RU" sz="3600" dirty="0">
                <a:solidFill>
                  <a:srgbClr val="927950"/>
                </a:solidFill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D73A24-3018-4C19-9031-A6FA73897311}"/>
              </a:ext>
            </a:extLst>
          </p:cNvPr>
          <p:cNvSpPr txBox="1"/>
          <p:nvPr/>
        </p:nvSpPr>
        <p:spPr>
          <a:xfrm>
            <a:off x="1480100" y="2601940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Создание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DAEA4B-2F30-4B20-9EE3-85C7EC6E45C0}"/>
              </a:ext>
            </a:extLst>
          </p:cNvPr>
          <p:cNvSpPr txBox="1"/>
          <p:nvPr/>
        </p:nvSpPr>
        <p:spPr>
          <a:xfrm>
            <a:off x="1574157" y="3216007"/>
            <a:ext cx="3721269" cy="408623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E27EC5A3-1AED-45F8-8169-D4F54129F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1271357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unique_ptr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владеет объектом, на который он указывает, и никакие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другие умные указатели не могут на него указывать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Когда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unique_ptr</a:t>
            </a:r>
            <a:r>
              <a:rPr lang="ru-RU" sz="22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выходит из области видимости, объект удаляется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A991B-CFBF-4E6D-BAF5-1487CD1BEE13}"/>
              </a:ext>
            </a:extLst>
          </p:cNvPr>
          <p:cNvSpPr txBox="1"/>
          <p:nvPr/>
        </p:nvSpPr>
        <p:spPr>
          <a:xfrm>
            <a:off x="5635767" y="325529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или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4CC4FD-34E2-4BC3-8EBA-EA278C5852EC}"/>
              </a:ext>
            </a:extLst>
          </p:cNvPr>
          <p:cNvSpPr txBox="1"/>
          <p:nvPr/>
        </p:nvSpPr>
        <p:spPr>
          <a:xfrm>
            <a:off x="6438396" y="3221868"/>
            <a:ext cx="5539290" cy="408623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make_unique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&gt;()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E8880B24-FABF-42DE-966B-C57016231385}"/>
              </a:ext>
            </a:extLst>
          </p:cNvPr>
          <p:cNvSpPr/>
          <p:nvPr/>
        </p:nvSpPr>
        <p:spPr>
          <a:xfrm>
            <a:off x="1574157" y="5022498"/>
            <a:ext cx="10403529" cy="9405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std</a:t>
            </a:r>
            <a:r>
              <a:rPr lang="ru-RU" sz="1600" dirty="0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::</a:t>
            </a:r>
            <a:r>
              <a:rPr lang="ru-RU" sz="1600" dirty="0" err="1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make_unique</a:t>
            </a:r>
            <a:r>
              <a:rPr lang="ru-RU" sz="1600" dirty="0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создает временные объекты, а очистка временных объектов правильно указана в стандарте C++: их деструкторы будут вызваны и память освобождена.</a:t>
            </a:r>
            <a:endParaRPr lang="ru-RU" sz="1600" dirty="0">
              <a:solidFill>
                <a:schemeClr val="tx1"/>
              </a:solidFill>
              <a:latin typeface="Cascadia Mono" panose="020B06090200000200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A391F44-8E96-457D-AD56-D3B61CC368D9}"/>
              </a:ext>
            </a:extLst>
          </p:cNvPr>
          <p:cNvSpPr txBox="1"/>
          <p:nvPr/>
        </p:nvSpPr>
        <p:spPr>
          <a:xfrm>
            <a:off x="1480100" y="3993947"/>
            <a:ext cx="1441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BBC90FA-E25D-4EA7-869D-7C877DE9DC73}"/>
              </a:ext>
            </a:extLst>
          </p:cNvPr>
          <p:cNvSpPr txBox="1"/>
          <p:nvPr/>
        </p:nvSpPr>
        <p:spPr>
          <a:xfrm>
            <a:off x="3014346" y="3807033"/>
            <a:ext cx="6848100" cy="102155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foo(std::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</a:t>
            </a:r>
            <a:r>
              <a:rPr lang="en-US" sz="1800" dirty="0" err="1">
                <a:solidFill>
                  <a:srgbClr val="808080"/>
                </a:solidFill>
                <a:latin typeface="Cascadia Mono" panose="020B0609020000020004" pitchFamily="49" charset="0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 { ... }</a:t>
            </a:r>
          </a:p>
          <a:p>
            <a:pPr algn="ctr"/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…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foo(std::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), bar(4));</a:t>
            </a:r>
            <a:endParaRPr lang="en-US" dirty="0">
              <a:solidFill>
                <a:srgbClr val="0000FF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B0B8E08-EE27-4BBA-B038-B3559C97F146}"/>
              </a:ext>
            </a:extLst>
          </p:cNvPr>
          <p:cNvSpPr txBox="1"/>
          <p:nvPr/>
        </p:nvSpPr>
        <p:spPr>
          <a:xfrm>
            <a:off x="10179911" y="3856146"/>
            <a:ext cx="20120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</a:p>
          <a:p>
            <a:pPr marL="342900" indent="-342900">
              <a:buAutoNum type="arabicPeriod"/>
            </a:pPr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Bar </a:t>
            </a:r>
            <a:r>
              <a:rPr lang="en-US" dirty="0">
                <a:solidFill>
                  <a:srgbClr val="FF7C8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(</a:t>
            </a:r>
            <a:r>
              <a:rPr lang="ru-RU" dirty="0" err="1">
                <a:solidFill>
                  <a:srgbClr val="FF7C8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искл</a:t>
            </a:r>
            <a:r>
              <a:rPr lang="ru-RU" dirty="0">
                <a:solidFill>
                  <a:srgbClr val="FF7C8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!)</a:t>
            </a:r>
            <a:endParaRPr lang="en-US" dirty="0">
              <a:solidFill>
                <a:srgbClr val="FF7C8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…</a:t>
            </a:r>
          </a:p>
        </p:txBody>
      </p: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49FE075F-06D8-4D6B-9E92-95C391A9CDF8}"/>
              </a:ext>
            </a:extLst>
          </p:cNvPr>
          <p:cNvCxnSpPr>
            <a:stCxn id="53" idx="3"/>
            <a:endCxn id="57" idx="1"/>
          </p:cNvCxnSpPr>
          <p:nvPr/>
        </p:nvCxnSpPr>
        <p:spPr>
          <a:xfrm>
            <a:off x="9862446" y="4317811"/>
            <a:ext cx="3174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31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unique_ptr</a:t>
            </a:r>
            <a:r>
              <a:rPr lang="en-US" dirty="0"/>
              <a:t> {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43DF3E-666D-4860-A445-12CB8924503A}"/>
              </a:ext>
            </a:extLst>
          </p:cNvPr>
          <p:cNvSpPr txBox="1"/>
          <p:nvPr/>
        </p:nvSpPr>
        <p:spPr>
          <a:xfrm>
            <a:off x="800016" y="1209610"/>
            <a:ext cx="77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7950"/>
                </a:solidFill>
              </a:rPr>
              <a:t>02</a:t>
            </a:r>
            <a:endParaRPr lang="ru-RU" sz="3600" dirty="0">
              <a:solidFill>
                <a:srgbClr val="92795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5363E2-F27D-44D8-82F1-390C232F47E9}"/>
              </a:ext>
            </a:extLst>
          </p:cNvPr>
          <p:cNvSpPr txBox="1"/>
          <p:nvPr/>
        </p:nvSpPr>
        <p:spPr>
          <a:xfrm>
            <a:off x="1480100" y="1301942"/>
            <a:ext cx="6470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Копирование (только с явным указанием!)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FD94BB-4782-435D-AEDF-37677BC630BA}"/>
              </a:ext>
            </a:extLst>
          </p:cNvPr>
          <p:cNvSpPr txBox="1"/>
          <p:nvPr/>
        </p:nvSpPr>
        <p:spPr>
          <a:xfrm>
            <a:off x="1480100" y="1892350"/>
            <a:ext cx="6304404" cy="102155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make_unique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ru-RU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ru-RU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p2 = p;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Копировать нельзя!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p3 = move(p); </a:t>
            </a:r>
            <a:r>
              <a:rPr lang="en-US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Можно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0505A8BB-B041-45E4-8863-0A9ECFC9B1C5}"/>
              </a:ext>
            </a:extLst>
          </p:cNvPr>
          <p:cNvSpPr/>
          <p:nvPr/>
        </p:nvSpPr>
        <p:spPr>
          <a:xfrm>
            <a:off x="8458200" y="1892350"/>
            <a:ext cx="3519486" cy="10215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std::move </a:t>
            </a:r>
            <a:r>
              <a:rPr lang="ru-RU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явно отдает права на владение областью памяти</a:t>
            </a:r>
            <a:endParaRPr lang="ru-RU" dirty="0">
              <a:solidFill>
                <a:schemeClr val="tx1"/>
              </a:solidFill>
              <a:latin typeface="Cascadia Mono" panose="020B0609020000020004" pitchFamily="49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7C9DB97-7217-41FB-9070-93F740102961}"/>
              </a:ext>
            </a:extLst>
          </p:cNvPr>
          <p:cNvSpPr txBox="1"/>
          <p:nvPr/>
        </p:nvSpPr>
        <p:spPr>
          <a:xfrm>
            <a:off x="800016" y="3182664"/>
            <a:ext cx="77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7950"/>
                </a:solidFill>
              </a:rPr>
              <a:t>03</a:t>
            </a:r>
            <a:endParaRPr lang="ru-RU" sz="3600" dirty="0">
              <a:solidFill>
                <a:srgbClr val="92795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9658CCA-4794-4C60-AC5C-53BCD0618EAD}"/>
              </a:ext>
            </a:extLst>
          </p:cNvPr>
          <p:cNvSpPr txBox="1"/>
          <p:nvPr/>
        </p:nvSpPr>
        <p:spPr>
          <a:xfrm>
            <a:off x="1480100" y="3274996"/>
            <a:ext cx="5309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Самостоятельная отчистка памяти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7C6BB0-240E-44C6-9479-F51399F83C7F}"/>
              </a:ext>
            </a:extLst>
          </p:cNvPr>
          <p:cNvSpPr txBox="1"/>
          <p:nvPr/>
        </p:nvSpPr>
        <p:spPr>
          <a:xfrm>
            <a:off x="1480100" y="3828993"/>
            <a:ext cx="10497586" cy="2247424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foo() {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[]&gt; data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make_unique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[]&gt;(1024);</a:t>
            </a:r>
          </a:p>
          <a:p>
            <a:r>
              <a:rPr lang="en-US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`</a:t>
            </a:r>
            <a:r>
              <a:rPr lang="ru-RU" sz="18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data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` выходит из области видимости: она автоматически уничтожается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main() {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foo();</a:t>
            </a:r>
          </a:p>
          <a:p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0EA15434-2158-4EE3-9048-FDD69D2EE531}"/>
              </a:ext>
            </a:extLst>
          </p:cNvPr>
          <p:cNvCxnSpPr>
            <a:stCxn id="20" idx="3"/>
            <a:endCxn id="28" idx="1"/>
          </p:cNvCxnSpPr>
          <p:nvPr/>
        </p:nvCxnSpPr>
        <p:spPr>
          <a:xfrm>
            <a:off x="7784504" y="2403128"/>
            <a:ext cx="6736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20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shared_ptr</a:t>
            </a:r>
            <a:r>
              <a:rPr lang="en-US" dirty="0"/>
              <a:t> {</a:t>
            </a:r>
            <a:endParaRPr lang="ru-RU" dirty="0"/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E27EC5A3-1AED-45F8-8169-D4F54129F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2405895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shared_ptr</a:t>
            </a:r>
            <a:r>
              <a:rPr lang="ru-RU" sz="22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владеет объектом, на который он указывает, но, в отличие от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unique_ptr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он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допускает множественные ссылки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Специальный внутренний счетчик уменьшается каждый раз, когда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shared_ptr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указывающий на тот же ресурс, выходит из области видимости. Когда последняя из них будет уничтожена,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счетчик станет равным нулю, и данные будут высвобождены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7093EB-BC74-447A-86B0-20CF95BBC0D9}"/>
              </a:ext>
            </a:extLst>
          </p:cNvPr>
          <p:cNvSpPr txBox="1"/>
          <p:nvPr/>
        </p:nvSpPr>
        <p:spPr>
          <a:xfrm>
            <a:off x="800016" y="3636135"/>
            <a:ext cx="77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7950"/>
                </a:solidFill>
              </a:rPr>
              <a:t>0</a:t>
            </a:r>
            <a:r>
              <a:rPr lang="ru-RU" sz="3600" dirty="0">
                <a:solidFill>
                  <a:srgbClr val="927950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EBBFEC-38FC-45A7-8EB4-8499F168BD55}"/>
              </a:ext>
            </a:extLst>
          </p:cNvPr>
          <p:cNvSpPr txBox="1"/>
          <p:nvPr/>
        </p:nvSpPr>
        <p:spPr>
          <a:xfrm>
            <a:off x="1480100" y="3728467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Создание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CB570E-1721-4583-9122-C00D5A9B7AC5}"/>
              </a:ext>
            </a:extLst>
          </p:cNvPr>
          <p:cNvSpPr txBox="1"/>
          <p:nvPr/>
        </p:nvSpPr>
        <p:spPr>
          <a:xfrm>
            <a:off x="4078642" y="4282466"/>
            <a:ext cx="3857223" cy="408623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shared_ptr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2E08B4-E549-42B2-8DF9-67538F88832E}"/>
              </a:ext>
            </a:extLst>
          </p:cNvPr>
          <p:cNvSpPr txBox="1"/>
          <p:nvPr/>
        </p:nvSpPr>
        <p:spPr>
          <a:xfrm>
            <a:off x="5652857" y="477541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или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0D61B2-C763-42EA-B1BD-03AE5A54BF8E}"/>
              </a:ext>
            </a:extLst>
          </p:cNvPr>
          <p:cNvSpPr txBox="1"/>
          <p:nvPr/>
        </p:nvSpPr>
        <p:spPr>
          <a:xfrm>
            <a:off x="3326355" y="5229067"/>
            <a:ext cx="5539290" cy="408623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shared_ptr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make_shared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205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shared_ptr</a:t>
            </a:r>
            <a:r>
              <a:rPr lang="en-US" dirty="0"/>
              <a:t> {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43DF3E-666D-4860-A445-12CB8924503A}"/>
              </a:ext>
            </a:extLst>
          </p:cNvPr>
          <p:cNvSpPr txBox="1"/>
          <p:nvPr/>
        </p:nvSpPr>
        <p:spPr>
          <a:xfrm>
            <a:off x="800016" y="1209610"/>
            <a:ext cx="77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927950"/>
                </a:solidFill>
              </a:rPr>
              <a:t>02</a:t>
            </a:r>
            <a:endParaRPr lang="ru-RU" sz="3600" dirty="0">
              <a:solidFill>
                <a:srgbClr val="92795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5363E2-F27D-44D8-82F1-390C232F47E9}"/>
              </a:ext>
            </a:extLst>
          </p:cNvPr>
          <p:cNvSpPr txBox="1"/>
          <p:nvPr/>
        </p:nvSpPr>
        <p:spPr>
          <a:xfrm>
            <a:off x="1480100" y="1301942"/>
            <a:ext cx="3153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Работа с счетчиком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FD94BB-4782-435D-AEDF-37677BC630BA}"/>
              </a:ext>
            </a:extLst>
          </p:cNvPr>
          <p:cNvSpPr txBox="1"/>
          <p:nvPr/>
        </p:nvSpPr>
        <p:spPr>
          <a:xfrm>
            <a:off x="1480100" y="1892350"/>
            <a:ext cx="6304404" cy="102155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make_unique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ru-RU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ru-RU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p2 = p;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Копировать нельзя!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p3 = move(p); </a:t>
            </a:r>
            <a:r>
              <a:rPr lang="en-US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Можно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9658CCA-4794-4C60-AC5C-53BCD0618EAD}"/>
              </a:ext>
            </a:extLst>
          </p:cNvPr>
          <p:cNvSpPr txBox="1"/>
          <p:nvPr/>
        </p:nvSpPr>
        <p:spPr>
          <a:xfrm>
            <a:off x="3922969" y="3198167"/>
            <a:ext cx="4346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Преимущества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make_shared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92684DFD-E20A-44B2-B71B-E4DECC9165F9}"/>
              </a:ext>
            </a:extLst>
          </p:cNvPr>
          <p:cNvGrpSpPr/>
          <p:nvPr/>
        </p:nvGrpSpPr>
        <p:grpSpPr>
          <a:xfrm>
            <a:off x="960757" y="3688978"/>
            <a:ext cx="717418" cy="710529"/>
            <a:chOff x="1755904" y="2701598"/>
            <a:chExt cx="885200" cy="885200"/>
          </a:xfrm>
        </p:grpSpPr>
        <p:sp>
          <p:nvSpPr>
            <p:cNvPr id="12" name="Google Shape;346;p37">
              <a:extLst>
                <a:ext uri="{FF2B5EF4-FFF2-40B4-BE49-F238E27FC236}">
                  <a16:creationId xmlns:a16="http://schemas.microsoft.com/office/drawing/2014/main" id="{F1FE5EF6-0D31-46D3-9EDB-6F795D5D08FD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solidFill>
              <a:srgbClr val="0000FF">
                <a:alpha val="435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" name="Google Shape;350;p37">
              <a:extLst>
                <a:ext uri="{FF2B5EF4-FFF2-40B4-BE49-F238E27FC236}">
                  <a16:creationId xmlns:a16="http://schemas.microsoft.com/office/drawing/2014/main" id="{28CD6C0F-C935-4E27-A6D6-507EFF41ACAC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01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136B982-32A3-4AA7-9976-04E2464BDF5A}"/>
              </a:ext>
            </a:extLst>
          </p:cNvPr>
          <p:cNvSpPr txBox="1"/>
          <p:nvPr/>
        </p:nvSpPr>
        <p:spPr>
          <a:xfrm>
            <a:off x="1678176" y="3868958"/>
            <a:ext cx="10299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Делает возможным определение типа при помощи ключевого слова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</a:rPr>
              <a:t>auto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EC665213-B534-4112-8E35-BD67902FB4A1}"/>
              </a:ext>
            </a:extLst>
          </p:cNvPr>
          <p:cNvGrpSpPr/>
          <p:nvPr/>
        </p:nvGrpSpPr>
        <p:grpSpPr>
          <a:xfrm>
            <a:off x="960756" y="4512644"/>
            <a:ext cx="717418" cy="710529"/>
            <a:chOff x="1755904" y="2701598"/>
            <a:chExt cx="885200" cy="885200"/>
          </a:xfrm>
          <a:solidFill>
            <a:srgbClr val="647DAB"/>
          </a:solidFill>
        </p:grpSpPr>
        <p:sp>
          <p:nvSpPr>
            <p:cNvPr id="23" name="Google Shape;346;p37">
              <a:extLst>
                <a:ext uri="{FF2B5EF4-FFF2-40B4-BE49-F238E27FC236}">
                  <a16:creationId xmlns:a16="http://schemas.microsoft.com/office/drawing/2014/main" id="{05F10A72-E0D7-4D95-A24D-8AA9FE26E927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" name="Google Shape;350;p37">
              <a:extLst>
                <a:ext uri="{FF2B5EF4-FFF2-40B4-BE49-F238E27FC236}">
                  <a16:creationId xmlns:a16="http://schemas.microsoft.com/office/drawing/2014/main" id="{0FAAF868-E9B4-40B1-AC47-D29E21B3F619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2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8DCF213-59F3-477C-A4C1-F729F65CB4E8}"/>
              </a:ext>
            </a:extLst>
          </p:cNvPr>
          <p:cNvSpPr txBox="1"/>
          <p:nvPr/>
        </p:nvSpPr>
        <p:spPr>
          <a:xfrm>
            <a:off x="1678175" y="4667853"/>
            <a:ext cx="10299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Одновременно выделяет память на переменную и создаваемый объект.</a:t>
            </a:r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B48BC13D-A107-4EAE-B767-AC4DBCD74E10}"/>
              </a:ext>
            </a:extLst>
          </p:cNvPr>
          <p:cNvGrpSpPr/>
          <p:nvPr/>
        </p:nvGrpSpPr>
        <p:grpSpPr>
          <a:xfrm>
            <a:off x="960756" y="5350595"/>
            <a:ext cx="717418" cy="710529"/>
            <a:chOff x="1755904" y="2701598"/>
            <a:chExt cx="885200" cy="885200"/>
          </a:xfrm>
          <a:solidFill>
            <a:srgbClr val="FF7C80"/>
          </a:solidFill>
        </p:grpSpPr>
        <p:sp>
          <p:nvSpPr>
            <p:cNvPr id="27" name="Google Shape;346;p37">
              <a:extLst>
                <a:ext uri="{FF2B5EF4-FFF2-40B4-BE49-F238E27FC236}">
                  <a16:creationId xmlns:a16="http://schemas.microsoft.com/office/drawing/2014/main" id="{C8B5F0A4-1650-470E-B35F-978F5EFF14CF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" name="Google Shape;350;p37">
              <a:extLst>
                <a:ext uri="{FF2B5EF4-FFF2-40B4-BE49-F238E27FC236}">
                  <a16:creationId xmlns:a16="http://schemas.microsoft.com/office/drawing/2014/main" id="{3CFA0F91-2799-4B2B-A09D-1603715DADD0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3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C2CDA64F-11ED-4446-BA3E-4186DAA9DF57}"/>
              </a:ext>
            </a:extLst>
          </p:cNvPr>
          <p:cNvSpPr txBox="1"/>
          <p:nvPr/>
        </p:nvSpPr>
        <p:spPr>
          <a:xfrm>
            <a:off x="1678174" y="5507378"/>
            <a:ext cx="10287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Позволяет избавиться от ключевого слова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4318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Массивы и умные указатели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21" name="Объект 2">
            <a:extLst>
              <a:ext uri="{FF2B5EF4-FFF2-40B4-BE49-F238E27FC236}">
                <a16:creationId xmlns:a16="http://schemas.microsoft.com/office/drawing/2014/main" id="{F2F02E7D-F3A0-48C4-839A-0D8C1B209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419735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Объявление массива при помощи </a:t>
            </a:r>
            <a:r>
              <a:rPr lang="en-US" sz="2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22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 является сложной задачей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Однако, в случае </a:t>
            </a:r>
            <a:r>
              <a:rPr lang="en-US" sz="2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shared_ptr</a:t>
            </a:r>
            <a:r>
              <a:rPr lang="en-US" sz="22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подобная операция может вызвать определенные затруднения. До C++17 этот умный указатель по умолчанию всегда вызывает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delete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(а не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delete</a:t>
            </a:r>
            <a:r>
              <a:rPr lang="ru-RU" sz="2200" dirty="0">
                <a:solidFill>
                  <a:srgbClr val="0000FF"/>
                </a:solidFill>
                <a:latin typeface="Cascadia Mono" panose="020B0609020000020004" pitchFamily="49" charset="0"/>
              </a:rPr>
              <a:t>[ ]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B7D34A-8ECB-4187-BA6D-BF465A43A7AF}"/>
              </a:ext>
            </a:extLst>
          </p:cNvPr>
          <p:cNvSpPr txBox="1"/>
          <p:nvPr/>
        </p:nvSpPr>
        <p:spPr>
          <a:xfrm>
            <a:off x="1449742" y="2236884"/>
            <a:ext cx="4628190" cy="408623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unique_ptr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[]&gt; p(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[10]);</a:t>
            </a:r>
            <a:endParaRPr lang="en-US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graphicFrame>
        <p:nvGraphicFramePr>
          <p:cNvPr id="32" name="Таблица 16">
            <a:extLst>
              <a:ext uri="{FF2B5EF4-FFF2-40B4-BE49-F238E27FC236}">
                <a16:creationId xmlns:a16="http://schemas.microsoft.com/office/drawing/2014/main" id="{B02EAB54-8F83-4861-A57A-DB1108106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99040"/>
              </p:ext>
            </p:extLst>
          </p:nvPr>
        </p:nvGraphicFramePr>
        <p:xfrm>
          <a:off x="886496" y="4238033"/>
          <a:ext cx="11091190" cy="138171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2218238">
                  <a:extLst>
                    <a:ext uri="{9D8B030D-6E8A-4147-A177-3AD203B41FA5}">
                      <a16:colId xmlns:a16="http://schemas.microsoft.com/office/drawing/2014/main" val="413161551"/>
                    </a:ext>
                  </a:extLst>
                </a:gridCol>
                <a:gridCol w="2218238">
                  <a:extLst>
                    <a:ext uri="{9D8B030D-6E8A-4147-A177-3AD203B41FA5}">
                      <a16:colId xmlns:a16="http://schemas.microsoft.com/office/drawing/2014/main" val="1699751372"/>
                    </a:ext>
                  </a:extLst>
                </a:gridCol>
                <a:gridCol w="2218238">
                  <a:extLst>
                    <a:ext uri="{9D8B030D-6E8A-4147-A177-3AD203B41FA5}">
                      <a16:colId xmlns:a16="http://schemas.microsoft.com/office/drawing/2014/main" val="475983184"/>
                    </a:ext>
                  </a:extLst>
                </a:gridCol>
                <a:gridCol w="2218238">
                  <a:extLst>
                    <a:ext uri="{9D8B030D-6E8A-4147-A177-3AD203B41FA5}">
                      <a16:colId xmlns:a16="http://schemas.microsoft.com/office/drawing/2014/main" val="2979382108"/>
                    </a:ext>
                  </a:extLst>
                </a:gridCol>
                <a:gridCol w="2218238">
                  <a:extLst>
                    <a:ext uri="{9D8B030D-6E8A-4147-A177-3AD203B41FA5}">
                      <a16:colId xmlns:a16="http://schemas.microsoft.com/office/drawing/2014/main" val="1452368666"/>
                    </a:ext>
                  </a:extLst>
                </a:gridCol>
              </a:tblGrid>
              <a:tr h="370819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Задание размера во время работы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Изменение размеров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Копирование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Контейнер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491553"/>
                  </a:ext>
                </a:extLst>
              </a:tr>
              <a:tr h="3708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Vector</a:t>
                      </a:r>
                      <a:endParaRPr lang="ru-RU" b="1" dirty="0">
                        <a:solidFill>
                          <a:schemeClr val="bg1"/>
                        </a:solidFill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3853407"/>
                  </a:ext>
                </a:extLst>
              </a:tr>
              <a:tr h="370819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bg1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Unique_ptr</a:t>
                      </a:r>
                      <a:endParaRPr lang="ru-RU" b="1" dirty="0">
                        <a:solidFill>
                          <a:schemeClr val="bg1"/>
                        </a:solidFill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+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64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8775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3386</TotalTime>
  <Words>727</Words>
  <Application>Microsoft Office PowerPoint</Application>
  <PresentationFormat>Широкоэкранный</PresentationFormat>
  <Paragraphs>100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Cascadia Mono</vt:lpstr>
      <vt:lpstr>Fira Code</vt:lpstr>
      <vt:lpstr>Open Sans</vt:lpstr>
      <vt:lpstr>Roboto</vt:lpstr>
      <vt:lpstr>Тема Office</vt:lpstr>
      <vt:lpstr>Управление памятью</vt:lpstr>
      <vt:lpstr>Умные указатели</vt:lpstr>
      <vt:lpstr>Введение {</vt:lpstr>
      <vt:lpstr>Умные указатели {</vt:lpstr>
      <vt:lpstr>unique_ptr {</vt:lpstr>
      <vt:lpstr>unique_ptr {</vt:lpstr>
      <vt:lpstr>shared_ptr {</vt:lpstr>
      <vt:lpstr>shared_ptr {</vt:lpstr>
      <vt:lpstr>Массивы и умные указатели {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44</cp:revision>
  <dcterms:created xsi:type="dcterms:W3CDTF">2022-07-08T00:38:35Z</dcterms:created>
  <dcterms:modified xsi:type="dcterms:W3CDTF">2023-03-14T11:21:56Z</dcterms:modified>
</cp:coreProperties>
</file>