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0" r:id="rId3"/>
    <p:sldId id="262" r:id="rId4"/>
    <p:sldId id="264" r:id="rId5"/>
    <p:sldId id="291" r:id="rId6"/>
    <p:sldId id="292" r:id="rId7"/>
    <p:sldId id="293" r:id="rId8"/>
    <p:sldId id="294" r:id="rId9"/>
    <p:sldId id="311" r:id="rId10"/>
    <p:sldId id="310" r:id="rId11"/>
    <p:sldId id="312" r:id="rId12"/>
    <p:sldId id="31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90"/>
            <p14:sldId id="262"/>
            <p14:sldId id="264"/>
            <p14:sldId id="291"/>
            <p14:sldId id="292"/>
            <p14:sldId id="293"/>
            <p14:sldId id="294"/>
            <p14:sldId id="311"/>
            <p14:sldId id="310"/>
            <p14:sldId id="312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52AFF"/>
    <a:srgbClr val="5B9BD5"/>
    <a:srgbClr val="927950"/>
    <a:srgbClr val="15003B"/>
    <a:srgbClr val="1F377F"/>
    <a:srgbClr val="A83C51"/>
    <a:srgbClr val="339900"/>
    <a:srgbClr val="0000DD"/>
    <a:srgbClr val="339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44019-4F2E-4447-8AB4-A23EB8BC73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1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00FF"/>
                </a:solidFill>
              </a:rPr>
              <a:t>Знакомство с </a:t>
            </a:r>
            <a:r>
              <a:rPr lang="ru-RU" dirty="0"/>
              <a:t>языком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Тернарный оператор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Условный (тернарный) оператор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оператор, принимающий три операнда: условие, за которым следует знак вопроса (?), затем выражение, которое выполняется, если условие истинно, сопровождается двоеточием (:), и, наконец, выражение, которое выполняется, если условие ложно. Он часто используется в качестве укороченного варианта условного оператора </a:t>
            </a:r>
            <a:r>
              <a:rPr lang="ru-RU" sz="2400" dirty="0" err="1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if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CE149AA-04F0-48B7-99CC-78EE6548C3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5135" y="3631144"/>
            <a:ext cx="2196543" cy="206067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46A062C-4819-4D3B-B6B0-ECA2DC445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815" y="4412302"/>
            <a:ext cx="3964209" cy="498358"/>
          </a:xfrm>
          <a:prstGeom prst="rect">
            <a:avLst/>
          </a:prstGeom>
        </p:spPr>
      </p:pic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5A7942E-FF11-475A-A023-CD61442BD90D}"/>
              </a:ext>
            </a:extLst>
          </p:cNvPr>
          <p:cNvCxnSpPr>
            <a:cxnSpLocks/>
          </p:cNvCxnSpPr>
          <p:nvPr/>
        </p:nvCxnSpPr>
        <p:spPr>
          <a:xfrm>
            <a:off x="6305267" y="3753134"/>
            <a:ext cx="0" cy="2047165"/>
          </a:xfrm>
          <a:prstGeom prst="line">
            <a:avLst/>
          </a:prstGeom>
          <a:ln w="28575"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857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Интересные конструкции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Конструкция </a:t>
            </a:r>
            <a:r>
              <a:rPr lang="ru-RU" sz="2400" b="1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switch-case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это удобная замена длинной </a:t>
            </a:r>
            <a:r>
              <a:rPr lang="ru-RU" sz="2400" dirty="0" err="1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if</a:t>
            </a:r>
            <a:r>
              <a:rPr lang="ru-RU" sz="24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</a:t>
            </a:r>
            <a:r>
              <a:rPr lang="ru-RU" sz="2400" dirty="0" err="1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else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конструкции, которая сравнивает переменную с несколькими константными значениями, например </a:t>
            </a:r>
            <a:r>
              <a:rPr lang="ru-RU" sz="2400" dirty="0" err="1">
                <a:solidFill>
                  <a:srgbClr val="0000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или </a:t>
            </a:r>
            <a:r>
              <a:rPr lang="ru-RU" sz="2400" dirty="0" err="1">
                <a:solidFill>
                  <a:srgbClr val="0000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9DA62CA-5CA9-4122-B3F9-624193C8B7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434" y="2816413"/>
            <a:ext cx="4926252" cy="28033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C91FC73-3955-4A91-8772-D091694D757E}"/>
              </a:ext>
            </a:extLst>
          </p:cNvPr>
          <p:cNvSpPr txBox="1"/>
          <p:nvPr/>
        </p:nvSpPr>
        <p:spPr>
          <a:xfrm>
            <a:off x="2733429" y="2585581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Синтаксис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sz="24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18DCF5-33EF-4393-8990-B3B5B9F58C91}"/>
              </a:ext>
            </a:extLst>
          </p:cNvPr>
          <p:cNvSpPr txBox="1"/>
          <p:nvPr/>
        </p:nvSpPr>
        <p:spPr>
          <a:xfrm>
            <a:off x="739883" y="3047246"/>
            <a:ext cx="5785982" cy="2743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Оператор </a:t>
            </a:r>
            <a:r>
              <a:rPr lang="en-US" sz="1800" dirty="0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switch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имя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переменной в скобках.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Оператор </a:t>
            </a:r>
            <a:r>
              <a:rPr lang="en-US" sz="1800" dirty="0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case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одно из возможных значений переменной.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Оператор </a:t>
            </a:r>
            <a:r>
              <a:rPr lang="en-US" dirty="0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break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который свидетельствует о том, что закончился блок кода, который относится к текущему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case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Оператор </a:t>
            </a:r>
            <a:r>
              <a:rPr lang="en-US" sz="1800" dirty="0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default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исполняется в том случае, если значение переменной не совпало ни с одним из </a:t>
            </a:r>
            <a:r>
              <a:rPr lang="en-US" sz="1800" dirty="0">
                <a:solidFill>
                  <a:srgbClr val="A52A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case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’</a:t>
            </a:r>
            <a:r>
              <a:rPr lang="ru-RU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ов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sz="18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BF19828B-EB43-4B25-AD63-FEF0DB33AA13}"/>
              </a:ext>
            </a:extLst>
          </p:cNvPr>
          <p:cNvCxnSpPr/>
          <p:nvPr/>
        </p:nvCxnSpPr>
        <p:spPr>
          <a:xfrm flipV="1">
            <a:off x="6251098" y="2947916"/>
            <a:ext cx="800336" cy="272956"/>
          </a:xfrm>
          <a:prstGeom prst="straightConnector1">
            <a:avLst/>
          </a:prstGeom>
          <a:ln>
            <a:solidFill>
              <a:srgbClr val="5B9BD5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1A536C55-FA31-4F52-B9F2-7A11F197226D}"/>
              </a:ext>
            </a:extLst>
          </p:cNvPr>
          <p:cNvCxnSpPr/>
          <p:nvPr/>
        </p:nvCxnSpPr>
        <p:spPr>
          <a:xfrm>
            <a:off x="6525865" y="4135272"/>
            <a:ext cx="1376189" cy="191068"/>
          </a:xfrm>
          <a:prstGeom prst="straightConnector1">
            <a:avLst/>
          </a:prstGeom>
          <a:ln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EFC71175-6C05-48C7-8F6D-4AA911F86F5B}"/>
              </a:ext>
            </a:extLst>
          </p:cNvPr>
          <p:cNvCxnSpPr/>
          <p:nvPr/>
        </p:nvCxnSpPr>
        <p:spPr>
          <a:xfrm flipV="1">
            <a:off x="6525865" y="4817660"/>
            <a:ext cx="525569" cy="191068"/>
          </a:xfrm>
          <a:prstGeom prst="straightConnector1">
            <a:avLst/>
          </a:prstGeom>
          <a:ln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C1FDBD2C-7495-45BD-AC1C-32413E2AB0FE}"/>
              </a:ext>
            </a:extLst>
          </p:cNvPr>
          <p:cNvCxnSpPr/>
          <p:nvPr/>
        </p:nvCxnSpPr>
        <p:spPr>
          <a:xfrm>
            <a:off x="6525865" y="3548418"/>
            <a:ext cx="525569" cy="272955"/>
          </a:xfrm>
          <a:prstGeom prst="straightConnector1">
            <a:avLst/>
          </a:prstGeom>
          <a:ln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095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995F9D-2B9A-483A-B3E1-47654B04D517}"/>
              </a:ext>
            </a:extLst>
          </p:cNvPr>
          <p:cNvSpPr txBox="1"/>
          <p:nvPr/>
        </p:nvSpPr>
        <p:spPr>
          <a:xfrm>
            <a:off x="421105" y="204536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использования оператора </a:t>
            </a:r>
            <a:r>
              <a:rPr lang="en-US" sz="2400" dirty="0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switch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калькуляторе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A889E2A2-49CA-4063-A2B6-86D0E5F6F509}"/>
              </a:ext>
            </a:extLst>
          </p:cNvPr>
          <p:cNvSpPr/>
          <p:nvPr/>
        </p:nvSpPr>
        <p:spPr>
          <a:xfrm>
            <a:off x="421105" y="879119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37477EE5-2B15-4C70-87AA-9FAA875C2E25}"/>
              </a:ext>
            </a:extLst>
          </p:cNvPr>
          <p:cNvSpPr/>
          <p:nvPr/>
        </p:nvSpPr>
        <p:spPr>
          <a:xfrm>
            <a:off x="421105" y="1707015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CC9C45-16E9-424B-B10B-DA9AB0EE99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7658" b="6338"/>
          <a:stretch/>
        </p:blipFill>
        <p:spPr>
          <a:xfrm>
            <a:off x="1445371" y="1186608"/>
            <a:ext cx="9301256" cy="501588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FB9005A-863C-409A-B4C0-85A57D8A1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329" y="1811449"/>
            <a:ext cx="8191340" cy="323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812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27950"/>
                </a:solidFill>
              </a:rPr>
              <a:t>Условный </a:t>
            </a:r>
            <a:r>
              <a:rPr lang="ru-RU" dirty="0">
                <a:solidFill>
                  <a:srgbClr val="927950"/>
                </a:solidFill>
              </a:rPr>
              <a:t>оператор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32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24A80-B71D-4299-8981-9CACD12F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Общий синтаксис в С++</a:t>
            </a:r>
            <a:r>
              <a:rPr lang="en-US" dirty="0"/>
              <a:t> {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9610FE-6D3A-4185-ABFA-AF6416F79B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64"/>
          <a:stretch/>
        </p:blipFill>
        <p:spPr>
          <a:xfrm>
            <a:off x="1019557" y="2669040"/>
            <a:ext cx="10826700" cy="151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64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98489-332E-4E31-B0CB-428BE7E8F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Логические операторы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9" name="Объект 9">
            <a:extLst>
              <a:ext uri="{FF2B5EF4-FFF2-40B4-BE49-F238E27FC236}">
                <a16:creationId xmlns:a16="http://schemas.microsoft.com/office/drawing/2014/main" id="{078129D1-3B80-4CEE-921E-42E6A56E6651}"/>
              </a:ext>
            </a:extLst>
          </p:cNvPr>
          <p:cNvSpPr txBox="1">
            <a:spLocks/>
          </p:cNvSpPr>
          <p:nvPr/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0000" algn="just">
              <a:buFont typeface="Arial" panose="020B0604020202020204" pitchFamily="34" charset="0"/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D90E40-E9E6-44E9-B19F-ECCBF57F2F1C}"/>
              </a:ext>
            </a:extLst>
          </p:cNvPr>
          <p:cNvSpPr txBox="1"/>
          <p:nvPr/>
        </p:nvSpPr>
        <p:spPr>
          <a:xfrm>
            <a:off x="1095233" y="1983268"/>
            <a:ext cx="1989161" cy="465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не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AE3E8B-B43B-40A3-9B08-123F730F5322}"/>
              </a:ext>
            </a:extLst>
          </p:cNvPr>
          <p:cNvSpPr txBox="1"/>
          <p:nvPr/>
        </p:nvSpPr>
        <p:spPr>
          <a:xfrm>
            <a:off x="1095233" y="3156620"/>
            <a:ext cx="1807049" cy="465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||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или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E7E8F0-BF61-4A63-9B94-04A71136F049}"/>
              </a:ext>
            </a:extLst>
          </p:cNvPr>
          <p:cNvSpPr txBox="1"/>
          <p:nvPr/>
        </p:nvSpPr>
        <p:spPr>
          <a:xfrm>
            <a:off x="1095233" y="2569944"/>
            <a:ext cx="1879979" cy="465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&amp;&amp;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21A312-8F87-49F5-99B4-D71A7A77E95D}"/>
              </a:ext>
            </a:extLst>
          </p:cNvPr>
          <p:cNvSpPr txBox="1"/>
          <p:nvPr/>
        </p:nvSpPr>
        <p:spPr>
          <a:xfrm>
            <a:off x="1095233" y="3743296"/>
            <a:ext cx="3441367" cy="465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!=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исключение или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C82FEC-9F84-47FC-9D9C-D8A6BAF00B74}"/>
              </a:ext>
            </a:extLst>
          </p:cNvPr>
          <p:cNvSpPr txBox="1"/>
          <p:nvPr/>
        </p:nvSpPr>
        <p:spPr>
          <a:xfrm>
            <a:off x="1095233" y="4329972"/>
            <a:ext cx="3190164" cy="465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==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эквивалентно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1B9AA146-4494-4C71-959D-358E7FAE8A67}"/>
              </a:ext>
            </a:extLst>
          </p:cNvPr>
          <p:cNvSpPr/>
          <p:nvPr/>
        </p:nvSpPr>
        <p:spPr>
          <a:xfrm>
            <a:off x="4723405" y="1429195"/>
            <a:ext cx="7309454" cy="43862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 путать знаки </a:t>
            </a:r>
            <a:r>
              <a:rPr lang="ru-RU" sz="2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==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 </a:t>
            </a:r>
            <a:r>
              <a:rPr lang="ru-RU" sz="2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!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первом случае, при использовании знака </a:t>
            </a:r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==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проводится проверка эквивалентности (соответствия).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Во втором случае, значению объекта слева присваивается значение объекта справа.</a:t>
            </a:r>
            <a:endParaRPr lang="ru-RU" sz="2400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3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Задача.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Калькулятор с возможностью выбора одной из 4 операций над двумя числами, введенными с клавиатуры.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7FE7A5-D706-4C40-A534-EC8A040187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018" b="6338"/>
          <a:stretch/>
        </p:blipFill>
        <p:spPr>
          <a:xfrm>
            <a:off x="1751439" y="1187355"/>
            <a:ext cx="8689119" cy="526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9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Самостоятельная Задача.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Нужно решить квадратное уравнение вида ax2 + </a:t>
            </a:r>
            <a:r>
              <a:rPr lang="ru-RU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bx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 c = 0, где a — первый или старший коэффициент, не равный нулю, b — второй коэффициент, c — свободный член. Все три коэффициента пользователь вводит с клавиатуры. Для решения использовать дискриминант.</a:t>
            </a:r>
          </a:p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Доп. задание: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учесть случаи, когда уравнение не имеет решений или корень только один.</a:t>
            </a:r>
          </a:p>
          <a:p>
            <a:pPr indent="450000" algn="just"/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" name="Рисунок 3" descr="Все формулы дискриминанта – Дискриминант. Формула дискриминанта. —  Таловская средняя школа">
            <a:extLst>
              <a:ext uri="{FF2B5EF4-FFF2-40B4-BE49-F238E27FC236}">
                <a16:creationId xmlns:a16="http://schemas.microsoft.com/office/drawing/2014/main" id="{F6D6217E-1AAB-41E8-ABFE-D1D74235C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05" y="3121621"/>
            <a:ext cx="4713313" cy="353184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3DCEA07-4BD4-49EA-90FF-9406D9F2366C}"/>
              </a:ext>
            </a:extLst>
          </p:cNvPr>
          <p:cNvSpPr/>
          <p:nvPr/>
        </p:nvSpPr>
        <p:spPr>
          <a:xfrm>
            <a:off x="5390866" y="3121621"/>
            <a:ext cx="6380028" cy="35318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Для нахождения квадратного корня использовать библиотеку </a:t>
            </a:r>
            <a:r>
              <a:rPr lang="en-US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&lt;</a:t>
            </a:r>
            <a:r>
              <a:rPr lang="en-US" sz="2400" dirty="0" err="1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cmath</a:t>
            </a:r>
            <a:r>
              <a:rPr lang="en-US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&gt;</a:t>
            </a:r>
            <a:r>
              <a:rPr lang="en-US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Синтаксис</a:t>
            </a:r>
            <a:r>
              <a:rPr lang="en-US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int discriminant = sqrt(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число</a:t>
            </a:r>
            <a:r>
              <a:rPr lang="en-US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ru-RU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3BA07D-9308-4E06-91E4-F0EF66C27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090" y="153727"/>
            <a:ext cx="9825819" cy="655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37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Самостоятельная Задача 2.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Создайте 5 переменных типа </a:t>
            </a:r>
            <a:r>
              <a:rPr lang="ru-RU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предложите пользователю ввести слово из пяти букв, после чего выведите их на экран. (Символы вводить латиницей, т.к. кириллица будет отображаться некорректно).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FAB6FDB-8B3D-4E7B-93C0-E8EF8027F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679" y="1925630"/>
            <a:ext cx="8118642" cy="472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67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Интересные</a:t>
            </a:r>
            <a:r>
              <a:rPr lang="ru-RU" dirty="0"/>
              <a:t> </a:t>
            </a:r>
            <a:r>
              <a:rPr lang="ru-RU" dirty="0">
                <a:solidFill>
                  <a:srgbClr val="0000FF"/>
                </a:solidFill>
              </a:rPr>
              <a:t>конструкции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740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372</Words>
  <Application>Microsoft Office PowerPoint</Application>
  <PresentationFormat>Широкоэкранный</PresentationFormat>
  <Paragraphs>37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Fira Code</vt:lpstr>
      <vt:lpstr>Roboto</vt:lpstr>
      <vt:lpstr>Symbol</vt:lpstr>
      <vt:lpstr>Тема Office</vt:lpstr>
      <vt:lpstr>Знакомство с языком</vt:lpstr>
      <vt:lpstr>Условный оператор if</vt:lpstr>
      <vt:lpstr>Общий синтаксис в С++ {</vt:lpstr>
      <vt:lpstr>Логические операторы {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Интересные конструкции</vt:lpstr>
      <vt:lpstr>Тернарный оператор {</vt:lpstr>
      <vt:lpstr>Интересные конструкции {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17</cp:revision>
  <dcterms:created xsi:type="dcterms:W3CDTF">2022-07-08T00:38:35Z</dcterms:created>
  <dcterms:modified xsi:type="dcterms:W3CDTF">2022-11-07T21:05:16Z</dcterms:modified>
</cp:coreProperties>
</file>