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95" r:id="rId3"/>
    <p:sldId id="308" r:id="rId4"/>
    <p:sldId id="282" r:id="rId5"/>
    <p:sldId id="3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295"/>
            <p14:sldId id="308"/>
            <p14:sldId id="282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52AFF"/>
    <a:srgbClr val="5B9BD5"/>
    <a:srgbClr val="927950"/>
    <a:srgbClr val="15003B"/>
    <a:srgbClr val="1F377F"/>
    <a:srgbClr val="A83C51"/>
    <a:srgbClr val="339900"/>
    <a:srgbClr val="0000DD"/>
    <a:srgbClr val="339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0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7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44019-4F2E-4447-8AB4-A23EB8BC73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15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Знакомство с </a:t>
            </a:r>
            <a:r>
              <a:rPr lang="ru-RU" dirty="0"/>
              <a:t>языком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Кириллица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599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Кодовые страницы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Кодовая страница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это набор символов, который может включать цифры, знаки препинания и другие </a:t>
            </a:r>
            <a:r>
              <a:rPr lang="ru-RU" sz="24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глифы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Например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marL="571500" indent="-342900" algn="just">
              <a:lnSpc>
                <a:spcPct val="107000"/>
              </a:lnSpc>
              <a:spcAft>
                <a:spcPts val="800"/>
              </a:spcAft>
            </a:pPr>
            <a:r>
              <a:rPr lang="ru-RU" sz="2400" i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ANSI 1252 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используется для английского и большинства европейских языков;</a:t>
            </a:r>
            <a:endParaRPr lang="en-US" sz="24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1500" indent="-342900" algn="just">
              <a:lnSpc>
                <a:spcPct val="107000"/>
              </a:lnSpc>
              <a:spcAft>
                <a:spcPts val="800"/>
              </a:spcAft>
            </a:pPr>
            <a:r>
              <a:rPr lang="ru-RU" sz="2400" i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ANSI 1251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используется для кириллицы.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Использование кодовых страниц считается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устаревшим подходом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Новые программы сейчас обрабатывают данные в основном как Юникод, используя кодировку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UTF-16.</a:t>
            </a:r>
          </a:p>
        </p:txBody>
      </p:sp>
    </p:spTree>
    <p:extLst>
      <p:ext uri="{BB962C8B-B14F-4D97-AF65-F5344CB8AC3E}">
        <p14:creationId xmlns:p14="http://schemas.microsoft.com/office/powerpoint/2010/main" val="2000249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03B3A-4471-46EC-AE9E-410C559AE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Способы вывода кириллицы в консоли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E575C5C-1E05-4721-9D14-97E675D25F57}"/>
              </a:ext>
            </a:extLst>
          </p:cNvPr>
          <p:cNvSpPr/>
          <p:nvPr/>
        </p:nvSpPr>
        <p:spPr>
          <a:xfrm>
            <a:off x="1329868" y="1465972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56B9AE-BB94-4408-BACB-2FA2395951E3}"/>
              </a:ext>
            </a:extLst>
          </p:cNvPr>
          <p:cNvSpPr txBox="1"/>
          <p:nvPr/>
        </p:nvSpPr>
        <p:spPr>
          <a:xfrm>
            <a:off x="2217377" y="1465972"/>
            <a:ext cx="94598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Подключаем библиотеку </a:t>
            </a:r>
            <a:r>
              <a:rPr lang="ru-RU" sz="2400" dirty="0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</a:t>
            </a:r>
            <a:r>
              <a:rPr lang="ru-RU" sz="2400" dirty="0" err="1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windows.h</a:t>
            </a:r>
            <a:r>
              <a:rPr lang="ru-RU" sz="2400" dirty="0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&gt;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начале файла. Первой строчкой после </a:t>
            </a:r>
            <a:r>
              <a:rPr lang="ru-RU" sz="2400" dirty="0" err="1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</a:t>
            </a:r>
            <a:r>
              <a:rPr lang="ru-RU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’a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прописываем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dirty="0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system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("</a:t>
            </a:r>
            <a:r>
              <a:rPr lang="en-US" sz="2400" dirty="0" err="1">
                <a:solidFill>
                  <a:srgbClr val="A83C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chcp</a:t>
            </a:r>
            <a:r>
              <a:rPr lang="en-US" sz="2400" dirty="0">
                <a:solidFill>
                  <a:srgbClr val="A83C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1251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");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84795E-01A4-4598-9987-248B94BF67DA}"/>
              </a:ext>
            </a:extLst>
          </p:cNvPr>
          <p:cNvSpPr txBox="1"/>
          <p:nvPr/>
        </p:nvSpPr>
        <p:spPr>
          <a:xfrm>
            <a:off x="2217379" y="3014995"/>
            <a:ext cx="9459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Прописываем после </a:t>
            </a:r>
            <a:r>
              <a:rPr lang="en-US" sz="2400" dirty="0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строчку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dirty="0" err="1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setlocale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en-US" sz="2400" dirty="0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LC_ALL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“</a:t>
            </a:r>
            <a:r>
              <a:rPr lang="en-US" sz="2400" dirty="0">
                <a:solidFill>
                  <a:srgbClr val="A83C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Russian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”);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29607F1E-D7EF-41E3-B54E-CB9976D87207}"/>
              </a:ext>
            </a:extLst>
          </p:cNvPr>
          <p:cNvSpPr/>
          <p:nvPr/>
        </p:nvSpPr>
        <p:spPr>
          <a:xfrm>
            <a:off x="1329868" y="4191700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773D5C-079B-4633-8EBD-350C83BC7125}"/>
              </a:ext>
            </a:extLst>
          </p:cNvPr>
          <p:cNvSpPr txBox="1"/>
          <p:nvPr/>
        </p:nvSpPr>
        <p:spPr>
          <a:xfrm>
            <a:off x="2217377" y="4191700"/>
            <a:ext cx="9459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Подключаем библиотеки </a:t>
            </a:r>
            <a:r>
              <a:rPr lang="ru-RU" sz="2400" dirty="0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</a:t>
            </a:r>
            <a:r>
              <a:rPr lang="en-US" sz="2400" dirty="0" err="1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io.h</a:t>
            </a:r>
            <a:r>
              <a:rPr lang="ru-RU" sz="2400" dirty="0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&gt;, &lt;</a:t>
            </a:r>
            <a:r>
              <a:rPr lang="en-US" sz="2400" dirty="0" err="1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fcntl.h</a:t>
            </a:r>
            <a:r>
              <a:rPr lang="ru-RU" sz="2400" dirty="0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&gt;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первой строчкой после </a:t>
            </a:r>
            <a:r>
              <a:rPr lang="en-US" sz="2400" dirty="0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прописываем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pt-BR" sz="2400" dirty="0">
                <a:solidFill>
                  <a:srgbClr val="1F377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_setmode</a:t>
            </a:r>
            <a:r>
              <a:rPr lang="pt-BR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pt-BR" sz="2400" dirty="0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_fileno</a:t>
            </a:r>
            <a:r>
              <a:rPr lang="pt-BR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pt-BR" sz="2400" dirty="0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stdout</a:t>
            </a:r>
            <a:r>
              <a:rPr lang="pt-BR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), </a:t>
            </a:r>
            <a:r>
              <a:rPr lang="pt-BR" sz="2400" dirty="0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_O_U16TEXT</a:t>
            </a:r>
            <a:r>
              <a:rPr lang="pt-BR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этом, </a:t>
            </a:r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выводы в программе должны быть через </a:t>
            </a:r>
            <a:r>
              <a:rPr lang="en-US" sz="2400" dirty="0">
                <a:solidFill>
                  <a:srgbClr val="15003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std::</a:t>
            </a:r>
            <a:r>
              <a:rPr lang="en-US" sz="2400" dirty="0" err="1">
                <a:solidFill>
                  <a:srgbClr val="15003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wcout</a:t>
            </a:r>
            <a:r>
              <a:rPr lang="en-US" sz="2400" dirty="0">
                <a:solidFill>
                  <a:srgbClr val="15003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подходит только для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WINDOWS)</a:t>
            </a:r>
            <a:r>
              <a:rPr lang="pt-BR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C9F37FF-57E4-4588-A110-A019636999ED}"/>
              </a:ext>
            </a:extLst>
          </p:cNvPr>
          <p:cNvSpPr/>
          <p:nvPr/>
        </p:nvSpPr>
        <p:spPr>
          <a:xfrm>
            <a:off x="1329868" y="3014995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953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D90C7AD8-E264-4BE3-BCAA-16A65EB97F32}"/>
              </a:ext>
            </a:extLst>
          </p:cNvPr>
          <p:cNvSpPr/>
          <p:nvPr/>
        </p:nvSpPr>
        <p:spPr>
          <a:xfrm>
            <a:off x="134946" y="124668"/>
            <a:ext cx="11922108" cy="18764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Важно!</a:t>
            </a:r>
            <a:r>
              <a:rPr lang="ru-RU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использовании первого способа мы сможем использовать как ввод, так и вывод. Однако, если мы воспользуемся вторым вариантом, тогда мы сможем корректно выводить только те символы, которые были заданы до запуска программы.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7A50E8-9F65-44F4-B154-B1F6645C1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46" y="2116960"/>
            <a:ext cx="5150298" cy="31397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ACE483-CFDA-4DB4-8CA6-807F1A548E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27" t="1627" b="6573"/>
          <a:stretch/>
        </p:blipFill>
        <p:spPr>
          <a:xfrm>
            <a:off x="6300716" y="2115670"/>
            <a:ext cx="4455459" cy="31398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141EBC-8100-4E57-9465-82D9BDA1B8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49026"/>
          <a:stretch/>
        </p:blipFill>
        <p:spPr bwMode="auto">
          <a:xfrm>
            <a:off x="2217866" y="5529558"/>
            <a:ext cx="1799928" cy="1203773"/>
          </a:xfrm>
          <a:prstGeom prst="round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DD942F-CA5E-4397-85B3-337B3D8F21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3487" y="5546805"/>
            <a:ext cx="2116323" cy="1203773"/>
          </a:xfrm>
          <a:prstGeom prst="round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EDAA7E9-98F6-4254-885F-B027A7A82D6F}"/>
              </a:ext>
            </a:extLst>
          </p:cNvPr>
          <p:cNvCxnSpPr>
            <a:cxnSpLocks/>
          </p:cNvCxnSpPr>
          <p:nvPr/>
        </p:nvCxnSpPr>
        <p:spPr>
          <a:xfrm>
            <a:off x="6096000" y="2115670"/>
            <a:ext cx="0" cy="4617661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7013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212</Words>
  <Application>Microsoft Office PowerPoint</Application>
  <PresentationFormat>Широкоэкранный</PresentationFormat>
  <Paragraphs>18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Fira Code</vt:lpstr>
      <vt:lpstr>Roboto</vt:lpstr>
      <vt:lpstr>Тема Office</vt:lpstr>
      <vt:lpstr>Знакомство с языком</vt:lpstr>
      <vt:lpstr>Кириллица</vt:lpstr>
      <vt:lpstr>Кодовые страницы {</vt:lpstr>
      <vt:lpstr>Способы вывода кириллицы в консоли {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17</cp:revision>
  <dcterms:created xsi:type="dcterms:W3CDTF">2022-07-08T00:38:35Z</dcterms:created>
  <dcterms:modified xsi:type="dcterms:W3CDTF">2022-11-07T21:05:48Z</dcterms:modified>
</cp:coreProperties>
</file>