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5" r:id="rId3"/>
    <p:sldId id="266" r:id="rId4"/>
    <p:sldId id="267" r:id="rId5"/>
    <p:sldId id="269" r:id="rId6"/>
    <p:sldId id="270" r:id="rId7"/>
    <p:sldId id="27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265"/>
            <p14:sldId id="266"/>
            <p14:sldId id="267"/>
            <p14:sldId id="269"/>
            <p14:sldId id="270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DD"/>
    <a:srgbClr val="74531F"/>
    <a:srgbClr val="3396D6"/>
    <a:srgbClr val="3A90FF"/>
    <a:srgbClr val="7FAB3A"/>
    <a:srgbClr val="808086"/>
    <a:srgbClr val="262626"/>
    <a:srgbClr val="E8E8E8"/>
    <a:srgbClr val="3389CB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65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44019-4F2E-4447-8AB4-A23EB8BC73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591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0000FF"/>
                </a:solidFill>
              </a:rPr>
              <a:t>Вводное </a:t>
            </a:r>
            <a:r>
              <a:rPr lang="ru-RU" dirty="0"/>
              <a:t>занятие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1EF0D7-45EE-4B86-A394-528194E26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История </a:t>
            </a:r>
            <a:r>
              <a:rPr lang="ru-RU" dirty="0"/>
              <a:t>появления и развития языка С++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410E11-A5E3-465E-9212-4FABCD8626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80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7D9365-724A-455A-B45A-722CAD7D7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Появление языка Си</a:t>
            </a:r>
            <a:r>
              <a:rPr lang="en-US" dirty="0"/>
              <a:t> 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4CFB62-05DA-49FE-8E74-756E02268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0000" algn="just"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Си был разработан в период между 1969 и 1973 годами группой сотрудников Bell Laboratories, в составе которой находились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Деннис </a:t>
            </a:r>
            <a:r>
              <a:rPr lang="ru-RU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Ритчи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Брайн </a:t>
            </a:r>
            <a:r>
              <a:rPr lang="ru-RU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Керниган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pic>
        <p:nvPicPr>
          <p:cNvPr id="6146" name="Picture 2" descr="Лаборатории Белла — Википедия">
            <a:extLst>
              <a:ext uri="{FF2B5EF4-FFF2-40B4-BE49-F238E27FC236}">
                <a16:creationId xmlns:a16="http://schemas.microsoft.com/office/drawing/2014/main" id="{3644CE06-3A24-48C8-8C52-B1BC2A7D2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323" y="2660053"/>
            <a:ext cx="3699622" cy="2959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4" descr="Незримое богатство Денниса Ритчи | Компьютерра">
            <a:extLst>
              <a:ext uri="{FF2B5EF4-FFF2-40B4-BE49-F238E27FC236}">
                <a16:creationId xmlns:a16="http://schemas.microsoft.com/office/drawing/2014/main" id="{B21C43B0-079D-483D-8E97-3B88F3712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371" y="2660053"/>
            <a:ext cx="2130023" cy="2959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0" name="Picture 6" descr="Брайан Керниган - биография, творчество, отзывы, лучшие книги.">
            <a:extLst>
              <a:ext uri="{FF2B5EF4-FFF2-40B4-BE49-F238E27FC236}">
                <a16:creationId xmlns:a16="http://schemas.microsoft.com/office/drawing/2014/main" id="{A9AF8475-C575-45BE-ABC4-9214DC2DE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821" y="2660053"/>
            <a:ext cx="2259236" cy="2959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73BF0C-2FE6-46F3-BEE3-39D4AC2004DB}"/>
              </a:ext>
            </a:extLst>
          </p:cNvPr>
          <p:cNvSpPr txBox="1"/>
          <p:nvPr/>
        </p:nvSpPr>
        <p:spPr>
          <a:xfrm>
            <a:off x="2541606" y="5728871"/>
            <a:ext cx="1887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Bell Laboratories</a:t>
            </a:r>
            <a:endParaRPr lang="ru-RU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F91E51-FC13-4E9C-9C69-8A9800A2CCCA}"/>
              </a:ext>
            </a:extLst>
          </p:cNvPr>
          <p:cNvSpPr txBox="1"/>
          <p:nvPr/>
        </p:nvSpPr>
        <p:spPr>
          <a:xfrm>
            <a:off x="6404401" y="5728871"/>
            <a:ext cx="172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Деннис </a:t>
            </a:r>
            <a:r>
              <a:rPr lang="ru-RU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Ритчи</a:t>
            </a:r>
            <a:endParaRPr lang="ru-RU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93C046-7CB9-49A1-87A5-069AFF29507C}"/>
              </a:ext>
            </a:extLst>
          </p:cNvPr>
          <p:cNvSpPr txBox="1"/>
          <p:nvPr/>
        </p:nvSpPr>
        <p:spPr>
          <a:xfrm>
            <a:off x="9387506" y="5728871"/>
            <a:ext cx="1891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Брайн </a:t>
            </a:r>
            <a:r>
              <a:rPr lang="ru-RU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Керниган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105791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720C88-B2A4-4FF2-8A10-4D5FCFB7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Зарождение С++</a:t>
            </a:r>
            <a:r>
              <a:rPr lang="en-US" dirty="0"/>
              <a:t> {</a:t>
            </a:r>
            <a:endParaRPr lang="ru-RU" dirty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026744C1-895C-4374-A073-9F11930FC2A9}"/>
              </a:ext>
            </a:extLst>
          </p:cNvPr>
          <p:cNvSpPr/>
          <p:nvPr/>
        </p:nvSpPr>
        <p:spPr>
          <a:xfrm>
            <a:off x="1965572" y="2757967"/>
            <a:ext cx="1239427" cy="564313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1980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C4CDA782-F4A5-40B4-B27F-B076EA853E72}"/>
              </a:ext>
            </a:extLst>
          </p:cNvPr>
          <p:cNvSpPr/>
          <p:nvPr/>
        </p:nvSpPr>
        <p:spPr>
          <a:xfrm>
            <a:off x="4773592" y="2753355"/>
            <a:ext cx="1239427" cy="564313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1985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59264E21-F0EF-4111-AC00-2A9C6D7D707E}"/>
              </a:ext>
            </a:extLst>
          </p:cNvPr>
          <p:cNvSpPr/>
          <p:nvPr/>
        </p:nvSpPr>
        <p:spPr>
          <a:xfrm>
            <a:off x="7126362" y="2753354"/>
            <a:ext cx="1239427" cy="564313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1989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DBCE851A-0EC7-4164-89B2-97B751F99E2E}"/>
              </a:ext>
            </a:extLst>
          </p:cNvPr>
          <p:cNvSpPr/>
          <p:nvPr/>
        </p:nvSpPr>
        <p:spPr>
          <a:xfrm>
            <a:off x="9479132" y="2753353"/>
            <a:ext cx="1239427" cy="564313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1998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F41EF517-824B-4F31-BBCD-AA160D1D2380}"/>
              </a:ext>
            </a:extLst>
          </p:cNvPr>
          <p:cNvSpPr/>
          <p:nvPr/>
        </p:nvSpPr>
        <p:spPr>
          <a:xfrm>
            <a:off x="9479132" y="3936907"/>
            <a:ext cx="1239427" cy="564313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2003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5B049F3D-4650-421A-B65A-931EB4F9FE91}"/>
              </a:ext>
            </a:extLst>
          </p:cNvPr>
          <p:cNvSpPr/>
          <p:nvPr/>
        </p:nvSpPr>
        <p:spPr>
          <a:xfrm>
            <a:off x="7126362" y="3936906"/>
            <a:ext cx="1239427" cy="564313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2011</a:t>
            </a: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E71C64F9-0700-4051-B4AF-BE6416FCDE64}"/>
              </a:ext>
            </a:extLst>
          </p:cNvPr>
          <p:cNvCxnSpPr>
            <a:cxnSpLocks/>
            <a:stCxn id="17" idx="2"/>
            <a:endCxn id="4" idx="0"/>
          </p:cNvCxnSpPr>
          <p:nvPr/>
        </p:nvCxnSpPr>
        <p:spPr>
          <a:xfrm>
            <a:off x="2585285" y="2475811"/>
            <a:ext cx="1" cy="282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572085C-DDD8-4404-BCB0-836C26695C4E}"/>
              </a:ext>
            </a:extLst>
          </p:cNvPr>
          <p:cNvSpPr txBox="1"/>
          <p:nvPr/>
        </p:nvSpPr>
        <p:spPr>
          <a:xfrm>
            <a:off x="875210" y="1552481"/>
            <a:ext cx="34201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Первая версия языка, выпущенная</a:t>
            </a:r>
            <a:r>
              <a:rPr lang="en-US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Бьёрном</a:t>
            </a:r>
            <a:r>
              <a:rPr lang="ru-RU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Страуструпом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48C048A2-1EFB-4530-A080-35D244A64FF5}"/>
              </a:ext>
            </a:extLst>
          </p:cNvPr>
          <p:cNvCxnSpPr>
            <a:cxnSpLocks/>
            <a:stCxn id="4" idx="6"/>
            <a:endCxn id="6" idx="2"/>
          </p:cNvCxnSpPr>
          <p:nvPr/>
        </p:nvCxnSpPr>
        <p:spPr>
          <a:xfrm flipV="1">
            <a:off x="3204999" y="3035512"/>
            <a:ext cx="1568593" cy="4612"/>
          </a:xfrm>
          <a:prstGeom prst="straightConnector1">
            <a:avLst/>
          </a:prstGeom>
          <a:ln w="38100">
            <a:solidFill>
              <a:srgbClr val="3389CB"/>
            </a:solidFill>
            <a:prstDash val="dash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73B6A054-4204-4200-9D08-F569B343D703}"/>
              </a:ext>
            </a:extLst>
          </p:cNvPr>
          <p:cNvCxnSpPr>
            <a:cxnSpLocks/>
            <a:stCxn id="30" idx="2"/>
            <a:endCxn id="6" idx="0"/>
          </p:cNvCxnSpPr>
          <p:nvPr/>
        </p:nvCxnSpPr>
        <p:spPr>
          <a:xfrm flipH="1">
            <a:off x="5393306" y="1832058"/>
            <a:ext cx="1" cy="921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7A75A76-79A7-4485-AF41-87EAF038FC35}"/>
              </a:ext>
            </a:extLst>
          </p:cNvPr>
          <p:cNvSpPr txBox="1"/>
          <p:nvPr/>
        </p:nvSpPr>
        <p:spPr>
          <a:xfrm>
            <a:off x="3683232" y="1185727"/>
            <a:ext cx="3420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«Язык программирования С++»</a:t>
            </a:r>
          </a:p>
        </p:txBody>
      </p: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F1DB2BEC-82EC-4E0C-BF59-5338D344AF34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 flipV="1">
            <a:off x="6013019" y="3035511"/>
            <a:ext cx="1113343" cy="1"/>
          </a:xfrm>
          <a:prstGeom prst="straightConnector1">
            <a:avLst/>
          </a:prstGeom>
          <a:ln w="38100">
            <a:solidFill>
              <a:srgbClr val="3389CB"/>
            </a:solidFill>
            <a:prstDash val="dash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2E0575D3-E385-47BC-B1F9-C0E445EAEEB1}"/>
              </a:ext>
            </a:extLst>
          </p:cNvPr>
          <p:cNvCxnSpPr>
            <a:cxnSpLocks/>
            <a:stCxn id="45" idx="2"/>
            <a:endCxn id="8" idx="0"/>
          </p:cNvCxnSpPr>
          <p:nvPr/>
        </p:nvCxnSpPr>
        <p:spPr>
          <a:xfrm>
            <a:off x="10098845" y="1763609"/>
            <a:ext cx="1" cy="989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F609AA73-4801-4237-A196-23D222D64029}"/>
              </a:ext>
            </a:extLst>
          </p:cNvPr>
          <p:cNvSpPr txBox="1"/>
          <p:nvPr/>
        </p:nvSpPr>
        <p:spPr>
          <a:xfrm>
            <a:off x="8388770" y="1117278"/>
            <a:ext cx="3420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!</a:t>
            </a:r>
          </a:p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ISO/IEC 14882:1998</a:t>
            </a:r>
            <a:endParaRPr lang="ru-RU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F56411FF-6F3E-4857-953D-416383E91314}"/>
              </a:ext>
            </a:extLst>
          </p:cNvPr>
          <p:cNvCxnSpPr>
            <a:cxnSpLocks/>
            <a:stCxn id="7" idx="6"/>
            <a:endCxn id="8" idx="2"/>
          </p:cNvCxnSpPr>
          <p:nvPr/>
        </p:nvCxnSpPr>
        <p:spPr>
          <a:xfrm flipV="1">
            <a:off x="8365789" y="3035510"/>
            <a:ext cx="1113343" cy="1"/>
          </a:xfrm>
          <a:prstGeom prst="straightConnector1">
            <a:avLst/>
          </a:prstGeom>
          <a:ln w="38100">
            <a:solidFill>
              <a:srgbClr val="3389CB"/>
            </a:solidFill>
            <a:prstDash val="dash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>
            <a:extLst>
              <a:ext uri="{FF2B5EF4-FFF2-40B4-BE49-F238E27FC236}">
                <a16:creationId xmlns:a16="http://schemas.microsoft.com/office/drawing/2014/main" id="{1E029BA0-374E-465F-BF0A-ADC8E9B88F4C}"/>
              </a:ext>
            </a:extLst>
          </p:cNvPr>
          <p:cNvCxnSpPr>
            <a:cxnSpLocks/>
            <a:stCxn id="66" idx="2"/>
            <a:endCxn id="7" idx="0"/>
          </p:cNvCxnSpPr>
          <p:nvPr/>
        </p:nvCxnSpPr>
        <p:spPr>
          <a:xfrm>
            <a:off x="7746076" y="2416269"/>
            <a:ext cx="0" cy="3370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69163923-119C-4061-88BB-CC73B16E3E81}"/>
              </a:ext>
            </a:extLst>
          </p:cNvPr>
          <p:cNvSpPr txBox="1"/>
          <p:nvPr/>
        </p:nvSpPr>
        <p:spPr>
          <a:xfrm>
            <a:off x="6036001" y="1769938"/>
            <a:ext cx="3420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Вторая версия, добавление нового функционала</a:t>
            </a:r>
          </a:p>
        </p:txBody>
      </p:sp>
      <p:cxnSp>
        <p:nvCxnSpPr>
          <p:cNvPr id="75" name="Прямая со стрелкой 74">
            <a:extLst>
              <a:ext uri="{FF2B5EF4-FFF2-40B4-BE49-F238E27FC236}">
                <a16:creationId xmlns:a16="http://schemas.microsoft.com/office/drawing/2014/main" id="{1A9BF5A6-F1EB-44D2-A856-DC2C7D931452}"/>
              </a:ext>
            </a:extLst>
          </p:cNvPr>
          <p:cNvCxnSpPr>
            <a:cxnSpLocks/>
            <a:stCxn id="9" idx="0"/>
            <a:endCxn id="8" idx="4"/>
          </p:cNvCxnSpPr>
          <p:nvPr/>
        </p:nvCxnSpPr>
        <p:spPr>
          <a:xfrm flipV="1">
            <a:off x="10098846" y="3317666"/>
            <a:ext cx="0" cy="619241"/>
          </a:xfrm>
          <a:prstGeom prst="straightConnector1">
            <a:avLst/>
          </a:prstGeom>
          <a:ln w="38100">
            <a:solidFill>
              <a:srgbClr val="3389CB"/>
            </a:solidFill>
            <a:prstDash val="dash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>
            <a:extLst>
              <a:ext uri="{FF2B5EF4-FFF2-40B4-BE49-F238E27FC236}">
                <a16:creationId xmlns:a16="http://schemas.microsoft.com/office/drawing/2014/main" id="{C60C8259-ADD7-4755-B29E-3B0CD861F4F7}"/>
              </a:ext>
            </a:extLst>
          </p:cNvPr>
          <p:cNvCxnSpPr>
            <a:cxnSpLocks/>
            <a:stCxn id="10" idx="6"/>
            <a:endCxn id="9" idx="2"/>
          </p:cNvCxnSpPr>
          <p:nvPr/>
        </p:nvCxnSpPr>
        <p:spPr>
          <a:xfrm>
            <a:off x="8365789" y="4219063"/>
            <a:ext cx="1113343" cy="1"/>
          </a:xfrm>
          <a:prstGeom prst="straightConnector1">
            <a:avLst/>
          </a:prstGeom>
          <a:ln w="38100">
            <a:solidFill>
              <a:srgbClr val="3389CB"/>
            </a:solidFill>
            <a:prstDash val="dash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>
            <a:extLst>
              <a:ext uri="{FF2B5EF4-FFF2-40B4-BE49-F238E27FC236}">
                <a16:creationId xmlns:a16="http://schemas.microsoft.com/office/drawing/2014/main" id="{E773BC0E-9A02-40D3-AE3D-2E7033B5EBA8}"/>
              </a:ext>
            </a:extLst>
          </p:cNvPr>
          <p:cNvCxnSpPr>
            <a:cxnSpLocks/>
            <a:stCxn id="89" idx="0"/>
            <a:endCxn id="9" idx="4"/>
          </p:cNvCxnSpPr>
          <p:nvPr/>
        </p:nvCxnSpPr>
        <p:spPr>
          <a:xfrm flipV="1">
            <a:off x="10098846" y="4501220"/>
            <a:ext cx="0" cy="540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75C03557-EB30-450B-A2DF-FD7EF3734119}"/>
              </a:ext>
            </a:extLst>
          </p:cNvPr>
          <p:cNvSpPr txBox="1"/>
          <p:nvPr/>
        </p:nvSpPr>
        <p:spPr>
          <a:xfrm>
            <a:off x="9243809" y="5042216"/>
            <a:ext cx="17100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С++03</a:t>
            </a:r>
            <a:endParaRPr lang="ru-RU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BA672BA-573D-475D-8C9D-28B3C032EC5C}"/>
              </a:ext>
            </a:extLst>
          </p:cNvPr>
          <p:cNvSpPr txBox="1"/>
          <p:nvPr/>
        </p:nvSpPr>
        <p:spPr>
          <a:xfrm>
            <a:off x="6891038" y="5042216"/>
            <a:ext cx="17100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С++11</a:t>
            </a:r>
            <a:endParaRPr lang="ru-RU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93" name="Прямая со стрелкой 92">
            <a:extLst>
              <a:ext uri="{FF2B5EF4-FFF2-40B4-BE49-F238E27FC236}">
                <a16:creationId xmlns:a16="http://schemas.microsoft.com/office/drawing/2014/main" id="{094AD8FE-ADA3-4B7E-AE72-C4251E0671FF}"/>
              </a:ext>
            </a:extLst>
          </p:cNvPr>
          <p:cNvCxnSpPr>
            <a:cxnSpLocks/>
            <a:stCxn id="90" idx="0"/>
            <a:endCxn id="10" idx="4"/>
          </p:cNvCxnSpPr>
          <p:nvPr/>
        </p:nvCxnSpPr>
        <p:spPr>
          <a:xfrm flipV="1">
            <a:off x="7746075" y="4501219"/>
            <a:ext cx="1" cy="5409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 descr="Тридцать лет С++. Интервью с Бьерном Страуструпом / Хабр">
            <a:extLst>
              <a:ext uri="{FF2B5EF4-FFF2-40B4-BE49-F238E27FC236}">
                <a16:creationId xmlns:a16="http://schemas.microsoft.com/office/drawing/2014/main" id="{B15DD922-B62B-453C-AA6F-D2E282E1A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507" y="3674652"/>
            <a:ext cx="4331575" cy="22740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7802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ECC648-0479-46B9-8F8E-F6A330FA9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Философия ЯП</a:t>
            </a:r>
            <a:r>
              <a:rPr lang="en-US" dirty="0"/>
              <a:t> {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CBD89A-F61C-4C9A-A1BF-CF78C40C5E0C}"/>
              </a:ext>
            </a:extLst>
          </p:cNvPr>
          <p:cNvSpPr txBox="1"/>
          <p:nvPr/>
        </p:nvSpPr>
        <p:spPr>
          <a:xfrm>
            <a:off x="932329" y="1631577"/>
            <a:ext cx="6783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3389CB"/>
                </a:solidFill>
              </a:rPr>
              <a:t>01</a:t>
            </a:r>
            <a:endParaRPr lang="ru-RU" sz="3200" dirty="0">
              <a:solidFill>
                <a:srgbClr val="3389CB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225F0E-555A-4337-8CCF-5CD6F0D362E0}"/>
              </a:ext>
            </a:extLst>
          </p:cNvPr>
          <p:cNvSpPr txBox="1"/>
          <p:nvPr/>
        </p:nvSpPr>
        <p:spPr>
          <a:xfrm>
            <a:off x="932329" y="2324073"/>
            <a:ext cx="6783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3389CB"/>
                </a:solidFill>
              </a:rPr>
              <a:t>02</a:t>
            </a:r>
            <a:endParaRPr lang="ru-RU" sz="3200" dirty="0">
              <a:solidFill>
                <a:srgbClr val="3389CB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7DBD74-D2CF-4703-A0B2-B7D56E4C0D3C}"/>
              </a:ext>
            </a:extLst>
          </p:cNvPr>
          <p:cNvSpPr txBox="1"/>
          <p:nvPr/>
        </p:nvSpPr>
        <p:spPr>
          <a:xfrm>
            <a:off x="1610720" y="1739298"/>
            <a:ext cx="10366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Избегать особенностей, которые не являются универсальными для всех платформ;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F0B3D3-1344-4A58-974D-9CA6B0449705}"/>
              </a:ext>
            </a:extLst>
          </p:cNvPr>
          <p:cNvSpPr txBox="1"/>
          <p:nvPr/>
        </p:nvSpPr>
        <p:spPr>
          <a:xfrm>
            <a:off x="1610719" y="2327483"/>
            <a:ext cx="10366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Языковое устройство, которое не используется не должно приводить к снижению производительности программ.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799F27-221C-4F90-9D0A-9E0BA001336F}"/>
              </a:ext>
            </a:extLst>
          </p:cNvPr>
          <p:cNvSpPr txBox="1"/>
          <p:nvPr/>
        </p:nvSpPr>
        <p:spPr>
          <a:xfrm>
            <a:off x="932329" y="3012141"/>
            <a:ext cx="6783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3389CB"/>
                </a:solidFill>
              </a:rPr>
              <a:t>03</a:t>
            </a:r>
            <a:endParaRPr lang="ru-RU" sz="3200" dirty="0">
              <a:solidFill>
                <a:srgbClr val="3389CB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F61268-1C4F-4380-A9BF-1E7A71CC583A}"/>
              </a:ext>
            </a:extLst>
          </p:cNvPr>
          <p:cNvSpPr txBox="1"/>
          <p:nvPr/>
        </p:nvSpPr>
        <p:spPr>
          <a:xfrm>
            <a:off x="1610719" y="3119317"/>
            <a:ext cx="1036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Сохранение совместимости с СИ.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7C54FE-EBDB-46B8-80E9-B6A48ED0F448}"/>
              </a:ext>
            </a:extLst>
          </p:cNvPr>
          <p:cNvSpPr txBox="1"/>
          <p:nvPr/>
        </p:nvSpPr>
        <p:spPr>
          <a:xfrm>
            <a:off x="932329" y="3650920"/>
            <a:ext cx="6783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3389CB"/>
                </a:solidFill>
              </a:rPr>
              <a:t>04</a:t>
            </a:r>
            <a:endParaRPr lang="ru-RU" sz="3200" dirty="0">
              <a:solidFill>
                <a:srgbClr val="3389CB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DDF0E6-9F38-4CBA-969D-502ED91540AD}"/>
              </a:ext>
            </a:extLst>
          </p:cNvPr>
          <p:cNvSpPr txBox="1"/>
          <p:nvPr/>
        </p:nvSpPr>
        <p:spPr>
          <a:xfrm>
            <a:off x="1610719" y="3650920"/>
            <a:ext cx="10366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Дать программисту свободу выбора, даже если это может привести к возможным ошибкам и сбоям.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757D3C-168F-47D0-9FA4-D7355F479869}"/>
              </a:ext>
            </a:extLst>
          </p:cNvPr>
          <p:cNvSpPr txBox="1"/>
          <p:nvPr/>
        </p:nvSpPr>
        <p:spPr>
          <a:xfrm>
            <a:off x="932329" y="4351255"/>
            <a:ext cx="6783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3389CB"/>
                </a:solidFill>
              </a:rPr>
              <a:t>05</a:t>
            </a:r>
            <a:endParaRPr lang="ru-RU" sz="3200" dirty="0">
              <a:solidFill>
                <a:srgbClr val="3389CB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747CCA-1A2D-46A5-8AE4-08514C54E08B}"/>
              </a:ext>
            </a:extLst>
          </p:cNvPr>
          <p:cNvSpPr txBox="1"/>
          <p:nvPr/>
        </p:nvSpPr>
        <p:spPr>
          <a:xfrm>
            <a:off x="1610720" y="4451138"/>
            <a:ext cx="10366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Поддержка различных стилей программирования.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1338361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952D7-33F3-4691-9F03-967F20BE6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Области использования</a:t>
            </a:r>
            <a:r>
              <a:rPr lang="en-US" dirty="0"/>
              <a:t> {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B13C02-32E1-49D5-B3B0-494784120712}"/>
              </a:ext>
            </a:extLst>
          </p:cNvPr>
          <p:cNvSpPr txBox="1"/>
          <p:nvPr/>
        </p:nvSpPr>
        <p:spPr>
          <a:xfrm>
            <a:off x="1219200" y="1705690"/>
            <a:ext cx="105990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>
                <a:solidFill>
                  <a:srgbClr val="808086"/>
                </a:solidFill>
              </a:rPr>
              <a:t>[ ]</a:t>
            </a:r>
            <a:endParaRPr lang="ru-RU" sz="3800" dirty="0">
              <a:solidFill>
                <a:srgbClr val="808086"/>
              </a:solidFill>
            </a:endParaRPr>
          </a:p>
        </p:txBody>
      </p:sp>
      <p:pic>
        <p:nvPicPr>
          <p:cNvPr id="8194" name="Picture 2" descr="Операционная система – Бесплатные иконки: компьютер">
            <a:extLst>
              <a:ext uri="{FF2B5EF4-FFF2-40B4-BE49-F238E27FC236}">
                <a16:creationId xmlns:a16="http://schemas.microsoft.com/office/drawing/2014/main" id="{58B6BF91-4865-4375-B2DB-61CF5401E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140" y="1793231"/>
            <a:ext cx="502025" cy="50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0618E5-8CDA-41DD-901F-1BD8E53F68DF}"/>
              </a:ext>
            </a:extLst>
          </p:cNvPr>
          <p:cNvSpPr txBox="1"/>
          <p:nvPr/>
        </p:nvSpPr>
        <p:spPr>
          <a:xfrm>
            <a:off x="2151530" y="1813410"/>
            <a:ext cx="3770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Операционные системы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611F63-E608-4561-8B63-B380573AC9B4}"/>
              </a:ext>
            </a:extLst>
          </p:cNvPr>
          <p:cNvSpPr txBox="1"/>
          <p:nvPr/>
        </p:nvSpPr>
        <p:spPr>
          <a:xfrm>
            <a:off x="6580094" y="1705690"/>
            <a:ext cx="105990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>
                <a:solidFill>
                  <a:srgbClr val="808086"/>
                </a:solidFill>
              </a:rPr>
              <a:t>[ ]</a:t>
            </a:r>
            <a:endParaRPr lang="ru-RU" sz="3800" dirty="0">
              <a:solidFill>
                <a:srgbClr val="80808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426393-603C-4C39-94F1-8BEF291CA341}"/>
              </a:ext>
            </a:extLst>
          </p:cNvPr>
          <p:cNvSpPr txBox="1"/>
          <p:nvPr/>
        </p:nvSpPr>
        <p:spPr>
          <a:xfrm>
            <a:off x="7512424" y="1813410"/>
            <a:ext cx="3815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Игры и игровые движки</a:t>
            </a:r>
          </a:p>
        </p:txBody>
      </p:sp>
      <p:pic>
        <p:nvPicPr>
          <p:cNvPr id="8198" name="Picture 6" descr="Игры – Бесплатные иконки: игра">
            <a:extLst>
              <a:ext uri="{FF2B5EF4-FFF2-40B4-BE49-F238E27FC236}">
                <a16:creationId xmlns:a16="http://schemas.microsoft.com/office/drawing/2014/main" id="{1D57A944-4553-4DB7-9C46-4029F7B7A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444" y="1741263"/>
            <a:ext cx="487649" cy="48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E622295-2A00-4F9E-B21E-D6688CF99CA1}"/>
              </a:ext>
            </a:extLst>
          </p:cNvPr>
          <p:cNvSpPr txBox="1"/>
          <p:nvPr/>
        </p:nvSpPr>
        <p:spPr>
          <a:xfrm>
            <a:off x="2279106" y="4136650"/>
            <a:ext cx="105990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>
                <a:solidFill>
                  <a:srgbClr val="808086"/>
                </a:solidFill>
              </a:rPr>
              <a:t>[ ]</a:t>
            </a:r>
            <a:endParaRPr lang="ru-RU" sz="3800" dirty="0">
              <a:solidFill>
                <a:srgbClr val="808086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74CAEB-8E48-4D84-8E03-67C3BB5D1A5D}"/>
              </a:ext>
            </a:extLst>
          </p:cNvPr>
          <p:cNvSpPr txBox="1"/>
          <p:nvPr/>
        </p:nvSpPr>
        <p:spPr>
          <a:xfrm>
            <a:off x="3211436" y="4244370"/>
            <a:ext cx="21836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Веб-браузеры</a:t>
            </a:r>
          </a:p>
        </p:txBody>
      </p:sp>
      <p:pic>
        <p:nvPicPr>
          <p:cNvPr id="8200" name="Picture 8" descr="Логотипы веб-браузеров | browserss.ru">
            <a:extLst>
              <a:ext uri="{FF2B5EF4-FFF2-40B4-BE49-F238E27FC236}">
                <a16:creationId xmlns:a16="http://schemas.microsoft.com/office/drawing/2014/main" id="{587C6B3C-BCA4-4C73-A91C-5E5E496F0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226" y="4244369"/>
            <a:ext cx="461665" cy="4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F915457-26DA-4A56-8220-C4610B43C324}"/>
              </a:ext>
            </a:extLst>
          </p:cNvPr>
          <p:cNvSpPr txBox="1"/>
          <p:nvPr/>
        </p:nvSpPr>
        <p:spPr>
          <a:xfrm>
            <a:off x="7640000" y="4136650"/>
            <a:ext cx="105990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>
                <a:solidFill>
                  <a:srgbClr val="808086"/>
                </a:solidFill>
              </a:rPr>
              <a:t>[ ]</a:t>
            </a:r>
            <a:endParaRPr lang="ru-RU" sz="3800" dirty="0">
              <a:solidFill>
                <a:srgbClr val="808086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64E8A8-8B4E-4A36-96E5-650C9B416391}"/>
              </a:ext>
            </a:extLst>
          </p:cNvPr>
          <p:cNvSpPr txBox="1"/>
          <p:nvPr/>
        </p:nvSpPr>
        <p:spPr>
          <a:xfrm>
            <a:off x="8572330" y="4244370"/>
            <a:ext cx="1409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Десктоп</a:t>
            </a:r>
          </a:p>
        </p:txBody>
      </p:sp>
      <p:pic>
        <p:nvPicPr>
          <p:cNvPr id="8202" name="Picture 10" descr="Рабочий стол компьютера – Бесплатные иконки: компьютер">
            <a:extLst>
              <a:ext uri="{FF2B5EF4-FFF2-40B4-BE49-F238E27FC236}">
                <a16:creationId xmlns:a16="http://schemas.microsoft.com/office/drawing/2014/main" id="{6659410C-2277-4EED-B3A1-B9785A86A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960" y="4244369"/>
            <a:ext cx="415986" cy="41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867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0F19D-A51F-4BE8-8499-EE4B467FA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Плюсы и минусы языка </a:t>
            </a:r>
            <a:r>
              <a:rPr lang="en-US" dirty="0"/>
              <a:t>{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C8702E-D39F-498A-A140-2283B2FAAB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33" b="17412"/>
          <a:stretch/>
        </p:blipFill>
        <p:spPr>
          <a:xfrm>
            <a:off x="907031" y="2305374"/>
            <a:ext cx="10688133" cy="224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2385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178</Words>
  <Application>Microsoft Office PowerPoint</Application>
  <PresentationFormat>Широкоэкранный</PresentationFormat>
  <Paragraphs>45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Fira Code</vt:lpstr>
      <vt:lpstr>Roboto</vt:lpstr>
      <vt:lpstr>Times New Roman</vt:lpstr>
      <vt:lpstr>Тема Office</vt:lpstr>
      <vt:lpstr>Вводное занятие</vt:lpstr>
      <vt:lpstr>История появления и развития языка С++</vt:lpstr>
      <vt:lpstr>Появление языка Си {</vt:lpstr>
      <vt:lpstr>Зарождение С++ {</vt:lpstr>
      <vt:lpstr>Философия ЯП {</vt:lpstr>
      <vt:lpstr>Области использования {</vt:lpstr>
      <vt:lpstr>Плюсы и минусы языка {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14</cp:revision>
  <dcterms:created xsi:type="dcterms:W3CDTF">2022-07-08T00:38:35Z</dcterms:created>
  <dcterms:modified xsi:type="dcterms:W3CDTF">2022-11-07T21:03:48Z</dcterms:modified>
</cp:coreProperties>
</file>