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310" r:id="rId4"/>
    <p:sldId id="291" r:id="rId5"/>
    <p:sldId id="31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259"/>
            <p14:sldId id="310"/>
            <p14:sldId id="291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27950"/>
    <a:srgbClr val="A52AFF"/>
    <a:srgbClr val="1F377F"/>
    <a:srgbClr val="800000"/>
    <a:srgbClr val="57A64A"/>
    <a:srgbClr val="5B9BD5"/>
    <a:srgbClr val="15003B"/>
    <a:srgbClr val="A83C51"/>
    <a:srgbClr val="33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5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752" y="9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Основы </a:t>
            </a:r>
            <a:r>
              <a:rPr lang="ru-RU" dirty="0">
                <a:solidFill>
                  <a:srgbClr val="0000FF"/>
                </a:solidFill>
              </a:rPr>
              <a:t>программирования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Операторы </a:t>
            </a:r>
            <a:r>
              <a:rPr lang="en-US" dirty="0">
                <a:solidFill>
                  <a:srgbClr val="0000FF"/>
                </a:solidFill>
              </a:rPr>
              <a:t>div </a:t>
            </a:r>
            <a:r>
              <a:rPr lang="ru-RU" dirty="0">
                <a:solidFill>
                  <a:srgbClr val="927950"/>
                </a:solidFill>
              </a:rPr>
              <a:t>и </a:t>
            </a:r>
            <a:r>
              <a:rPr lang="en-US" dirty="0">
                <a:solidFill>
                  <a:srgbClr val="0000FF"/>
                </a:solidFill>
              </a:rPr>
              <a:t>mod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17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Деление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Деление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С++ операцию целочисленного деления можно выполнить при помощи оператора </a:t>
            </a:r>
            <a:r>
              <a:rPr lang="ru-RU" b="0" i="0" dirty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/</a:t>
            </a:r>
            <a:r>
              <a:rPr lang="ru-RU" b="0" i="0" dirty="0">
                <a:solidFill>
                  <a:srgbClr val="2C2D2E"/>
                </a:solidFill>
                <a:effectLst/>
                <a:latin typeface="Helvetica" panose="020B0604020202020204" pitchFamily="34" charset="0"/>
              </a:rPr>
              <a:t>, а деление с остатком выполняется при помощи оператора </a:t>
            </a:r>
            <a:r>
              <a:rPr lang="en-US" b="0" i="0" dirty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%</a:t>
            </a:r>
            <a:r>
              <a:rPr lang="en-US" b="0" i="0" dirty="0">
                <a:solidFill>
                  <a:srgbClr val="2C2D2E"/>
                </a:solidFill>
                <a:effectLst/>
                <a:latin typeface="Helvetica" panose="020B0604020202020204" pitchFamily="34" charset="0"/>
              </a:rPr>
              <a:t>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9F34F3CD-52D6-4F41-B14A-4227F77F9661}"/>
              </a:ext>
            </a:extLst>
          </p:cNvPr>
          <p:cNvCxnSpPr/>
          <p:nvPr/>
        </p:nvCxnSpPr>
        <p:spPr>
          <a:xfrm flipH="1">
            <a:off x="3284113" y="1635617"/>
            <a:ext cx="3129566" cy="73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CD5D8E4C-4036-4E9F-89C1-600F7FA0EF46}"/>
              </a:ext>
            </a:extLst>
          </p:cNvPr>
          <p:cNvCxnSpPr>
            <a:cxnSpLocks/>
          </p:cNvCxnSpPr>
          <p:nvPr/>
        </p:nvCxnSpPr>
        <p:spPr>
          <a:xfrm>
            <a:off x="6413679" y="1635617"/>
            <a:ext cx="3232597" cy="73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7E6BECE-7BED-4705-8071-D6FBA38A1949}"/>
              </a:ext>
            </a:extLst>
          </p:cNvPr>
          <p:cNvSpPr txBox="1"/>
          <p:nvPr/>
        </p:nvSpPr>
        <p:spPr>
          <a:xfrm>
            <a:off x="1704994" y="2369713"/>
            <a:ext cx="3158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Целочисленное (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div)</a:t>
            </a:r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FAE9E3-657E-497E-9A08-E9E90D213F76}"/>
              </a:ext>
            </a:extLst>
          </p:cNvPr>
          <p:cNvSpPr txBox="1"/>
          <p:nvPr/>
        </p:nvSpPr>
        <p:spPr>
          <a:xfrm>
            <a:off x="8275548" y="2369712"/>
            <a:ext cx="2741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 остатком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(mod)</a:t>
            </a:r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4F2B03-C4EF-4E74-8EEC-1787B38F4C6E}"/>
              </a:ext>
            </a:extLst>
          </p:cNvPr>
          <p:cNvSpPr txBox="1"/>
          <p:nvPr/>
        </p:nvSpPr>
        <p:spPr>
          <a:xfrm>
            <a:off x="2329465" y="2919143"/>
            <a:ext cx="1909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17 </a:t>
            </a:r>
            <a:r>
              <a:rPr lang="en-US" dirty="0">
                <a:solidFill>
                  <a:srgbClr val="0000FF"/>
                </a:solidFill>
              </a:rPr>
              <a:t>div</a:t>
            </a:r>
            <a:r>
              <a:rPr lang="en-US" dirty="0"/>
              <a:t> 5 = 3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C9C001-931C-4FF2-91FE-C79240F448BD}"/>
              </a:ext>
            </a:extLst>
          </p:cNvPr>
          <p:cNvSpPr txBox="1"/>
          <p:nvPr/>
        </p:nvSpPr>
        <p:spPr>
          <a:xfrm>
            <a:off x="8691629" y="2919143"/>
            <a:ext cx="1909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17 </a:t>
            </a:r>
            <a:r>
              <a:rPr lang="en-US" dirty="0">
                <a:solidFill>
                  <a:srgbClr val="0000FF"/>
                </a:solidFill>
              </a:rPr>
              <a:t>mod</a:t>
            </a:r>
            <a:r>
              <a:rPr lang="en-US" dirty="0"/>
              <a:t> 5 = 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857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D8F92D-4554-4404-8606-3EC5D50AB1EE}"/>
              </a:ext>
            </a:extLst>
          </p:cNvPr>
          <p:cNvSpPr txBox="1"/>
          <p:nvPr/>
        </p:nvSpPr>
        <p:spPr>
          <a:xfrm>
            <a:off x="421105" y="204536"/>
            <a:ext cx="1134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 №1.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Определить, является ли число чётным.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AF15226-7FD8-47FC-9DE6-6FE794E0D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907" y="819419"/>
            <a:ext cx="5516183" cy="1073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A3CE6F-7274-4714-94C8-FEB6F4971169}"/>
              </a:ext>
            </a:extLst>
          </p:cNvPr>
          <p:cNvSpPr txBox="1"/>
          <p:nvPr/>
        </p:nvSpPr>
        <p:spPr>
          <a:xfrm>
            <a:off x="421105" y="2046056"/>
            <a:ext cx="1134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 №</a:t>
            </a:r>
            <a:r>
              <a:rPr lang="en-US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</a:t>
            </a:r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Узнать последнюю цифру в числе.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4168585-7C37-452D-A139-8EDFD5E0BE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935" y="2748854"/>
            <a:ext cx="4331802" cy="71385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942FD3D-C241-4D11-96AA-D72FE9E904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8902" y="2655258"/>
            <a:ext cx="3070405" cy="773742"/>
          </a:xfrm>
          <a:prstGeom prst="round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CFFDBA8-7E02-4F04-BD00-D470F7C5A8C9}"/>
              </a:ext>
            </a:extLst>
          </p:cNvPr>
          <p:cNvSpPr txBox="1"/>
          <p:nvPr/>
        </p:nvSpPr>
        <p:spPr>
          <a:xfrm>
            <a:off x="421103" y="3706052"/>
            <a:ext cx="1134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 №3.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Узнать количество цифр в числе.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0AE6235-6466-46F1-A921-6B9DFA538B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6106" y="4484489"/>
            <a:ext cx="7419788" cy="198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39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C9BC76-C7D8-4ECF-9BE6-024C235908BF}"/>
              </a:ext>
            </a:extLst>
          </p:cNvPr>
          <p:cNvSpPr txBox="1"/>
          <p:nvPr/>
        </p:nvSpPr>
        <p:spPr>
          <a:xfrm>
            <a:off x="421105" y="204536"/>
            <a:ext cx="11349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Самостоятельная задача 1.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</a:t>
            </a:r>
            <a:r>
              <a:rPr lang="ru-RU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сли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введенное с клавиатуры число оканчивается на 5 и делится на 7, то вывести «YES» иначе «NO».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6270D2-AE97-4BBC-84F5-D3CF5F4A535F}"/>
              </a:ext>
            </a:extLst>
          </p:cNvPr>
          <p:cNvSpPr txBox="1"/>
          <p:nvPr/>
        </p:nvSpPr>
        <p:spPr>
          <a:xfrm>
            <a:off x="421105" y="2499383"/>
            <a:ext cx="11349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Самостоятельная задача </a:t>
            </a:r>
            <a:r>
              <a:rPr lang="en-US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</a:t>
            </a:r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Дано трехзначное число. Выяснить, является ли оно палиндромом («перевертышем»), т.е. таким числом, десятичная запись которого читается одинаково слева направо и справа налево.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1196D4-C5BC-488C-835A-FD1A83999C13}"/>
              </a:ext>
            </a:extLst>
          </p:cNvPr>
          <p:cNvSpPr txBox="1"/>
          <p:nvPr/>
        </p:nvSpPr>
        <p:spPr>
          <a:xfrm>
            <a:off x="421104" y="5163562"/>
            <a:ext cx="11349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Усложненный вариант задачи 2.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Проверить, что на входе у нас именно трехзначное число.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FCB460-9C53-48AC-832A-058B55DFA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9139" y="1035533"/>
            <a:ext cx="5318039" cy="146385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9C49F83-DE35-4083-BB11-8B97D22FF0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138" y="3699712"/>
            <a:ext cx="5318039" cy="144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5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169</Words>
  <Application>Microsoft Office PowerPoint</Application>
  <PresentationFormat>Широкоэкранный</PresentationFormat>
  <Paragraphs>20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Fira Code</vt:lpstr>
      <vt:lpstr>Helvetica</vt:lpstr>
      <vt:lpstr>Roboto</vt:lpstr>
      <vt:lpstr>Тема Office</vt:lpstr>
      <vt:lpstr>Основы программирования</vt:lpstr>
      <vt:lpstr>Операторы div и mod</vt:lpstr>
      <vt:lpstr>Деление {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31</cp:revision>
  <dcterms:created xsi:type="dcterms:W3CDTF">2022-07-08T00:38:35Z</dcterms:created>
  <dcterms:modified xsi:type="dcterms:W3CDTF">2022-11-07T21:06:46Z</dcterms:modified>
</cp:coreProperties>
</file>