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7"/>
  </p:notesMasterIdLst>
  <p:sldIdLst>
    <p:sldId id="262" r:id="rId5"/>
    <p:sldId id="263" r:id="rId6"/>
    <p:sldId id="291" r:id="rId7"/>
    <p:sldId id="264" r:id="rId8"/>
    <p:sldId id="265" r:id="rId9"/>
    <p:sldId id="268" r:id="rId10"/>
    <p:sldId id="266" r:id="rId11"/>
    <p:sldId id="267" r:id="rId12"/>
    <p:sldId id="293" r:id="rId13"/>
    <p:sldId id="269" r:id="rId14"/>
    <p:sldId id="270" r:id="rId15"/>
    <p:sldId id="280" r:id="rId16"/>
    <p:sldId id="281" r:id="rId17"/>
    <p:sldId id="287" r:id="rId18"/>
    <p:sldId id="288" r:id="rId19"/>
    <p:sldId id="272" r:id="rId20"/>
    <p:sldId id="271" r:id="rId21"/>
    <p:sldId id="273" r:id="rId22"/>
    <p:sldId id="274" r:id="rId23"/>
    <p:sldId id="276" r:id="rId24"/>
    <p:sldId id="279" r:id="rId25"/>
    <p:sldId id="275" r:id="rId26"/>
    <p:sldId id="282" r:id="rId27"/>
    <p:sldId id="283" r:id="rId28"/>
    <p:sldId id="278" r:id="rId29"/>
    <p:sldId id="295" r:id="rId30"/>
    <p:sldId id="277" r:id="rId31"/>
    <p:sldId id="284" r:id="rId32"/>
    <p:sldId id="286" r:id="rId33"/>
    <p:sldId id="296" r:id="rId34"/>
    <p:sldId id="290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рт + оглавление" id="{E62909BE-EC05-4142-BCD8-33C349BE40C9}">
          <p14:sldIdLst>
            <p14:sldId id="262"/>
            <p14:sldId id="263"/>
          </p14:sldIdLst>
        </p14:section>
        <p14:section name="Вводная информация" id="{AA37A5E1-76E7-4D6F-BC4F-40517D14E85C}">
          <p14:sldIdLst>
            <p14:sldId id="291"/>
            <p14:sldId id="264"/>
            <p14:sldId id="265"/>
            <p14:sldId id="268"/>
            <p14:sldId id="266"/>
            <p14:sldId id="267"/>
          </p14:sldIdLst>
        </p14:section>
        <p14:section name="Методы" id="{0F758DFC-CD39-4A45-9BF4-EE8A96CBBA09}">
          <p14:sldIdLst>
            <p14:sldId id="293"/>
            <p14:sldId id="269"/>
            <p14:sldId id="270"/>
            <p14:sldId id="280"/>
            <p14:sldId id="281"/>
            <p14:sldId id="287"/>
            <p14:sldId id="288"/>
            <p14:sldId id="272"/>
            <p14:sldId id="271"/>
            <p14:sldId id="273"/>
            <p14:sldId id="274"/>
            <p14:sldId id="276"/>
            <p14:sldId id="279"/>
            <p14:sldId id="275"/>
            <p14:sldId id="282"/>
            <p14:sldId id="283"/>
            <p14:sldId id="278"/>
          </p14:sldIdLst>
        </p14:section>
        <p14:section name="Матрицы" id="{AA38FDDF-FA32-476C-8A8A-C0CD5EE22C6E}">
          <p14:sldIdLst>
            <p14:sldId id="295"/>
            <p14:sldId id="277"/>
            <p14:sldId id="284"/>
            <p14:sldId id="286"/>
          </p14:sldIdLst>
        </p14:section>
        <p14:section name="Заключение" id="{CC53962E-A61A-4764-8EEA-291C0E8186BC}">
          <p14:sldIdLst>
            <p14:sldId id="296"/>
            <p14:sldId id="290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B4B4"/>
    <a:srgbClr val="DCDCAA"/>
    <a:srgbClr val="569CD6"/>
    <a:srgbClr val="B5CEA8"/>
    <a:srgbClr val="9CDCFE"/>
    <a:srgbClr val="4EC9B0"/>
    <a:srgbClr val="D19CD6"/>
    <a:srgbClr val="D69D85"/>
    <a:srgbClr val="EBCCBF"/>
    <a:srgbClr val="E1E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B1B9D-5FD8-46B1-A173-F00497598741}" type="datetimeFigureOut">
              <a:rPr lang="en-US" smtClean="0"/>
              <a:t>9/21/2020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142BC-A7BD-4276-975D-6351998F7C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48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3442AB9-C8CA-420F-B42A-18C2D699071B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DFFBC-BDEB-417F-BF84-663A45C20646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8071AC1-DFE2-4CEB-A839-7F430962ACC4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9C0F-A549-4116-ADE7-EA08C05540C8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C9EEE4F-EA2D-4584-9DE7-EC300D9E7B04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E59C-38C6-435B-909F-6BC5D2F90092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3F88-5DA5-47A3-A95A-FEF6AF43E84E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3716-29F6-49DE-A213-3937CA580F20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02A8-9935-43BE-936D-943169608636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518B405-B3F7-4586-BE59-DF6DE834F5F3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76EAD-3739-455C-929C-D58B69B73424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EDBAC8D9-C124-4B74-9CB9-474FDD0AD4C5}" type="datetime1">
              <a:rPr lang="en-US" smtClean="0"/>
              <a:t>9/21/2020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lusplus.com/reference/vector/vector/" TargetMode="External"/><Relationship Id="rId2" Type="http://schemas.openxmlformats.org/officeDocument/2006/relationships/hyperlink" Target="https://docs.microsoft.com/ru-ru/cpp/standard-library/vector-class?view=vs-2019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goo-gl.su/qiEd" TargetMode="External"/><Relationship Id="rId13" Type="http://schemas.openxmlformats.org/officeDocument/2006/relationships/hyperlink" Target="https://docs.microsoft.com/ru-ru/cpp/standard-library/vector-class?view=vs-2019" TargetMode="External"/><Relationship Id="rId18" Type="http://schemas.openxmlformats.org/officeDocument/2006/relationships/hyperlink" Target="https://goo-gl.su/oI17AQ1" TargetMode="External"/><Relationship Id="rId3" Type="http://schemas.openxmlformats.org/officeDocument/2006/relationships/hyperlink" Target="https://metanit.com/cpp/tutorial/7.4.php" TargetMode="External"/><Relationship Id="rId21" Type="http://schemas.openxmlformats.org/officeDocument/2006/relationships/oleObject" Target="../embeddings/oleObject2.bin"/><Relationship Id="rId7" Type="http://schemas.openxmlformats.org/officeDocument/2006/relationships/hyperlink" Target="https://www.sql.ru/forum/875923/osvobodit-pamyat-zanimaemuu-vektorom" TargetMode="External"/><Relationship Id="rId12" Type="http://schemas.openxmlformats.org/officeDocument/2006/relationships/hyperlink" Target="https://ravesli.com/urok-106-emkost-vektora-std-vector-v-kachestve-steka/" TargetMode="External"/><Relationship Id="rId17" Type="http://schemas.openxmlformats.org/officeDocument/2006/relationships/hyperlink" Target="https://goo-gl.su/dug0gV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ru.wikipedia.org/wiki/Vector_(C++)" TargetMode="External"/><Relationship Id="rId20" Type="http://schemas.openxmlformats.org/officeDocument/2006/relationships/image" Target="../media/image40.wmf"/><Relationship Id="rId1" Type="http://schemas.openxmlformats.org/officeDocument/2006/relationships/vmlDrawing" Target="../drawings/vmlDrawing1.vml"/><Relationship Id="rId6" Type="http://schemas.openxmlformats.org/officeDocument/2006/relationships/hyperlink" Target="https://stackoverrun.com/ru/q/3690760" TargetMode="External"/><Relationship Id="rId11" Type="http://schemas.openxmlformats.org/officeDocument/2006/relationships/hyperlink" Target="https://codelessons.ru/cplusplus/vektory-v-c-dlya-nachinayushhix.html" TargetMode="External"/><Relationship Id="rId5" Type="http://schemas.openxmlformats.org/officeDocument/2006/relationships/hyperlink" Target="http://www.cplusplus.com/reference/vector/vector/" TargetMode="External"/><Relationship Id="rId15" Type="http://schemas.openxmlformats.org/officeDocument/2006/relationships/hyperlink" Target="https://ravesli.com/urok-95-vvedenie-v-std-vector-vektory/" TargetMode="External"/><Relationship Id="rId10" Type="http://schemas.openxmlformats.org/officeDocument/2006/relationships/hyperlink" Target="https://goo-gl.su/TVv8rGh" TargetMode="External"/><Relationship Id="rId19" Type="http://schemas.openxmlformats.org/officeDocument/2006/relationships/oleObject" Target="../embeddings/oleObject1.bin"/><Relationship Id="rId4" Type="http://schemas.openxmlformats.org/officeDocument/2006/relationships/hyperlink" Target="https://goo-gl.su/BG6lP" TargetMode="External"/><Relationship Id="rId9" Type="http://schemas.openxmlformats.org/officeDocument/2006/relationships/hyperlink" Target="https://stackoverflow.com/questions/6296945/size-vs-capacity-of-a-vector#:~:text=The%20size%20of%20a%20vector,the%20size%20of%20that%20array" TargetMode="External"/><Relationship Id="rId14" Type="http://schemas.openxmlformats.org/officeDocument/2006/relationships/hyperlink" Target="https://en.cppreference.com/w/cpp/header/vector" TargetMode="External"/><Relationship Id="rId22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683F1FFD-1AA8-4EC2-97B9-FEC7564F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circuit board digital representations with numbers and lines">
            <a:extLst>
              <a:ext uri="{FF2B5EF4-FFF2-40B4-BE49-F238E27FC236}">
                <a16:creationId xmlns:a16="http://schemas.microsoft.com/office/drawing/2014/main" id="{1A3477DC-B338-4F74-BC24-AFDF096E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9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FF0F8A7-C9E3-49D9-A67E-09FF582C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DBA70-3C88-4960-B0D4-84FCD42B19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408" y="1419225"/>
            <a:ext cx="3406390" cy="2085869"/>
          </a:xfrm>
        </p:spPr>
        <p:txBody>
          <a:bodyPr>
            <a:normAutofit/>
          </a:bodyPr>
          <a:lstStyle/>
          <a:p>
            <a:pPr algn="ctr"/>
            <a:r>
              <a:rPr lang="ru-RU" sz="5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Векторы</a:t>
            </a:r>
            <a:endParaRPr lang="en-US" sz="5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274C20-A98B-4AC3-B16A-B7F41CB58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3ECC69B-2243-424A-8237-CF490F8B0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D2EA3B9-3D17-4510-8464-E74F67267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A5DFA43-F31D-4C31-8826-6B40A21C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98341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BC8BB-5CE8-43E7-B59C-1F1A5CAB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09291-5AFC-4CB5-846D-D8C386BFBC32}"/>
              </a:ext>
            </a:extLst>
          </p:cNvPr>
          <p:cNvSpPr txBox="1"/>
          <p:nvPr/>
        </p:nvSpPr>
        <p:spPr>
          <a:xfrm>
            <a:off x="581192" y="1998921"/>
            <a:ext cx="11029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является шаблонным классом, а не составным типом как массив, что позволяет использовать различные методы, которых нет в массиве.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функция, которая относится к определенному STL контейнеру. В нашем случае этим STL контейнером является вектор.</a:t>
            </a: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Standard Template Library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(рус. библиотека стандартных шаблонов) – набор согласованных обобщенных алгоритмов, контейнеров, средств доступа к их содержимому и различных вспомогательных функций в С++.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3F3554-99AD-4804-B5C2-B09F4337F55B}"/>
              </a:ext>
            </a:extLst>
          </p:cNvPr>
          <p:cNvSpPr txBox="1"/>
          <p:nvPr/>
        </p:nvSpPr>
        <p:spPr>
          <a:xfrm>
            <a:off x="581192" y="4313211"/>
            <a:ext cx="7098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метода пишется через точку после имени вектора, например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297D1-0132-4039-AE82-32C49BEC99EC}"/>
              </a:ext>
            </a:extLst>
          </p:cNvPr>
          <p:cNvSpPr txBox="1"/>
          <p:nvPr/>
        </p:nvSpPr>
        <p:spPr>
          <a:xfrm>
            <a:off x="793843" y="4780842"/>
            <a:ext cx="43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houses.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at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0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4059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1B5AB-1E1A-4388-900E-404F86C7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98B0C-0CFE-4187-B783-5D0A78F853F3}"/>
              </a:ext>
            </a:extLst>
          </p:cNvPr>
          <p:cNvSpPr txBox="1"/>
          <p:nvPr/>
        </p:nvSpPr>
        <p:spPr>
          <a:xfrm>
            <a:off x="581192" y="2105246"/>
            <a:ext cx="58940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Метод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size()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определяет емкость вектора конкретно в данный момент.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большинстве случаев он используется вместе с циклом </a:t>
            </a:r>
            <a:r>
              <a:rPr lang="en-US" dirty="0">
                <a:solidFill>
                  <a:srgbClr val="D19C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dirty="0">
                <a:solidFill>
                  <a:srgbClr val="D19C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Метод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capacity()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сколько позиций всего занимает вектор в памяти.</a:t>
            </a:r>
            <a:endParaRPr lang="en-US" dirty="0">
              <a:solidFill>
                <a:srgbClr val="DCDC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01BD54-DED7-4CD8-93B4-4E050996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368" y="1977656"/>
            <a:ext cx="4859353" cy="470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A3DFF7-0F8F-4F8F-AE93-BA0FC5269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720" y="4259092"/>
            <a:ext cx="3386913" cy="990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1C864-6D6E-4B8B-8C30-10CB51ECE63D}"/>
              </a:ext>
            </a:extLst>
          </p:cNvPr>
          <p:cNvSpPr txBox="1"/>
          <p:nvPr/>
        </p:nvSpPr>
        <p:spPr>
          <a:xfrm>
            <a:off x="582427" y="4569448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0C9B024-C359-4C5F-B24F-DF162BC98956}"/>
              </a:ext>
            </a:extLst>
          </p:cNvPr>
          <p:cNvSpPr/>
          <p:nvPr/>
        </p:nvSpPr>
        <p:spPr>
          <a:xfrm>
            <a:off x="714099" y="5464769"/>
            <a:ext cx="5628222" cy="121369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изменения размера вектора, он самостоятельно не отчищает занятую им память.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64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7B396-8903-4564-9E29-4CC87D8B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Копирование векторов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197D0-46BB-4218-943E-759FD596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227" y="1971882"/>
            <a:ext cx="5075997" cy="4706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D3A02-95BE-4B1F-AB9E-DB5E3E65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769" y="4168609"/>
            <a:ext cx="3290153" cy="113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CF5AB-90AD-46BA-BFFF-E68B0B8AC545}"/>
              </a:ext>
            </a:extLst>
          </p:cNvPr>
          <p:cNvSpPr txBox="1"/>
          <p:nvPr/>
        </p:nvSpPr>
        <p:spPr>
          <a:xfrm>
            <a:off x="581192" y="2105246"/>
            <a:ext cx="5755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копирования векторов нужно при объявлении нового вектора в круглых скобках 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которых задается размерность вектора указать имя переменной другого вектора, который вы хотите скопировать.</a:t>
            </a:r>
            <a:endParaRPr lang="en-US" dirty="0">
              <a:solidFill>
                <a:srgbClr val="DCDC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0AFE4-8EC9-44E0-B0EB-A7B44C357248}"/>
              </a:ext>
            </a:extLst>
          </p:cNvPr>
          <p:cNvSpPr txBox="1"/>
          <p:nvPr/>
        </p:nvSpPr>
        <p:spPr>
          <a:xfrm>
            <a:off x="2787269" y="3552426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56813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94D18-3C06-4ABE-9D78-380C3815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векторов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A9CAF7-932A-48B8-9A5A-43FC0181B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752" y="1958961"/>
            <a:ext cx="6934200" cy="47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57F0A-52E0-4672-B4E0-7A03D438790D}"/>
              </a:ext>
            </a:extLst>
          </p:cNvPr>
          <p:cNvSpPr txBox="1"/>
          <p:nvPr/>
        </p:nvSpPr>
        <p:spPr>
          <a:xfrm>
            <a:off x="581192" y="1958961"/>
            <a:ext cx="394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сравнения векторов достаточно прописать условный оператор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D19C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через 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==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имена двух векторов.</a:t>
            </a:r>
          </a:p>
          <a:p>
            <a:pPr algn="just"/>
            <a:endParaRPr lang="ru-RU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векторов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поэлементно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если они имеют разный размер или хотя бы один элемент отличается, тогда для компилятора они будут не равны.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B4E15-2C2B-45F6-A2F6-D736CC8327DB}"/>
              </a:ext>
            </a:extLst>
          </p:cNvPr>
          <p:cNvSpPr txBox="1"/>
          <p:nvPr/>
        </p:nvSpPr>
        <p:spPr>
          <a:xfrm>
            <a:off x="2108165" y="4821283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A848C4-A972-4940-9E16-53E176E8A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042" y="5329908"/>
            <a:ext cx="2550170" cy="1382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068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B0319-0837-4B52-A4B4-CB4C0F22E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векторов в процедуру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(void):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A723F7-2BCA-4D7F-A8FB-1B32DE4BCFD0}"/>
              </a:ext>
            </a:extLst>
          </p:cNvPr>
          <p:cNvSpPr txBox="1"/>
          <p:nvPr/>
        </p:nvSpPr>
        <p:spPr>
          <a:xfrm>
            <a:off x="581191" y="1958961"/>
            <a:ext cx="1102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Векторы передаются в процедуру точно так же, как и другие переменные, просто в самой процедуре тип переменной указывается таким же вектором, каким он был объявлен при инициализации.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D456CE-5755-4261-A3B6-DF87AA0CC3C0}"/>
              </a:ext>
            </a:extLst>
          </p:cNvPr>
          <p:cNvSpPr txBox="1"/>
          <p:nvPr/>
        </p:nvSpPr>
        <p:spPr>
          <a:xfrm>
            <a:off x="1136408" y="3897523"/>
            <a:ext cx="1047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houses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инициализация вектора с именем </a:t>
            </a:r>
            <a:r>
              <a:rPr lang="en-US" dirty="0">
                <a:solidFill>
                  <a:srgbClr val="9CD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2CF19-A03D-405A-95AF-A01204F7C594}"/>
              </a:ext>
            </a:extLst>
          </p:cNvPr>
          <p:cNvSpPr txBox="1"/>
          <p:nvPr/>
        </p:nvSpPr>
        <p:spPr>
          <a:xfrm>
            <a:off x="581191" y="2698157"/>
            <a:ext cx="332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EFAB3-A3FE-4AAE-B359-0C3DB948DF95}"/>
              </a:ext>
            </a:extLst>
          </p:cNvPr>
          <p:cNvSpPr txBox="1"/>
          <p:nvPr/>
        </p:nvSpPr>
        <p:spPr>
          <a:xfrm>
            <a:off x="731467" y="3155721"/>
            <a:ext cx="1087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Output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copy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инициализация процедуры с именем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исходными данными в виде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копии вектора который передали процедуре.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9A1BD-B75B-4E0E-8AA4-D3E46334F139}"/>
              </a:ext>
            </a:extLst>
          </p:cNvPr>
          <p:cNvSpPr txBox="1"/>
          <p:nvPr/>
        </p:nvSpPr>
        <p:spPr>
          <a:xfrm>
            <a:off x="1136408" y="4362326"/>
            <a:ext cx="1047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Output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houses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вектора </a:t>
            </a:r>
            <a:r>
              <a:rPr lang="en-US" dirty="0">
                <a:solidFill>
                  <a:srgbClr val="9CD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ru-RU" dirty="0">
                <a:solidFill>
                  <a:srgbClr val="9CD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процедуре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2F57337-A8A5-4EC7-9EEC-0A717EDA9EF3}"/>
              </a:ext>
            </a:extLst>
          </p:cNvPr>
          <p:cNvSpPr/>
          <p:nvPr/>
        </p:nvSpPr>
        <p:spPr>
          <a:xfrm>
            <a:off x="714099" y="4827129"/>
            <a:ext cx="4219642" cy="185133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Т.к. мы работаем с точной копией вектора мы не можем изменить значения исходного вектора.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91EF6-BB95-4961-9E8D-79C1905D9687}"/>
              </a:ext>
            </a:extLst>
          </p:cNvPr>
          <p:cNvSpPr txBox="1"/>
          <p:nvPr/>
        </p:nvSpPr>
        <p:spPr>
          <a:xfrm>
            <a:off x="6643740" y="6142000"/>
            <a:ext cx="432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Output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&amp;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copy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0B0277-C90B-4E18-B4B7-73AB649816C8}"/>
              </a:ext>
            </a:extLst>
          </p:cNvPr>
          <p:cNvSpPr txBox="1"/>
          <p:nvPr/>
        </p:nvSpPr>
        <p:spPr>
          <a:xfrm>
            <a:off x="5473687" y="5036722"/>
            <a:ext cx="6004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в процедуре изменять значения вектора или нужно поставить значок амперсанда (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именем вектора.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D9F297-22C7-412E-B2E2-92F7DCBC6C66}"/>
              </a:ext>
            </a:extLst>
          </p:cNvPr>
          <p:cNvSpPr txBox="1"/>
          <p:nvPr/>
        </p:nvSpPr>
        <p:spPr>
          <a:xfrm>
            <a:off x="5473687" y="6130808"/>
            <a:ext cx="3326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6061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3CCE2-64AA-4CD3-B65B-1EC031C27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Передача векторов в процедуру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(void):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465A2E-41CA-4338-A203-504EB2805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896" y="2022857"/>
            <a:ext cx="4669396" cy="4629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B6C7A1-190B-4453-BAA9-2A029F016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94" y="3642581"/>
            <a:ext cx="4205302" cy="1390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9C8A4-1670-47E4-80B4-6B17D86D78ED}"/>
              </a:ext>
            </a:extLst>
          </p:cNvPr>
          <p:cNvSpPr txBox="1"/>
          <p:nvPr/>
        </p:nvSpPr>
        <p:spPr>
          <a:xfrm>
            <a:off x="3068768" y="3059668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1462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F505B-28E1-4AB9-9CD5-C1247C40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динамического вектора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A3E9A-20B2-4F23-AC5B-ADF3EB8680B9}"/>
              </a:ext>
            </a:extLst>
          </p:cNvPr>
          <p:cNvSpPr txBox="1"/>
          <p:nvPr/>
        </p:nvSpPr>
        <p:spPr>
          <a:xfrm>
            <a:off x="502418" y="1976523"/>
            <a:ext cx="5998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Задавать вектору размерность при его создании не обязательно.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en-US" dirty="0" err="1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push_back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добавить ячейку в конец вектора.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А с помощью метода </a:t>
            </a:r>
            <a:r>
              <a:rPr lang="en-US" dirty="0" err="1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pop_back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удалить ячейку с конца вектора.</a:t>
            </a:r>
            <a:endParaRPr lang="en-US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A22599E-4116-4279-BE80-1860C3C1FC21}"/>
              </a:ext>
            </a:extLst>
          </p:cNvPr>
          <p:cNvSpPr/>
          <p:nvPr/>
        </p:nvSpPr>
        <p:spPr>
          <a:xfrm>
            <a:off x="714099" y="5464769"/>
            <a:ext cx="5628222" cy="121369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en-US" dirty="0" err="1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push_back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использовать без указания значения ячейки. Его в любом случае нужно указать!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DF3635-0255-47B0-ABA9-E48AEB573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94" y="1976523"/>
            <a:ext cx="4463188" cy="4691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140DD0-951E-47E4-8F71-FB1D818C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19" y="4424891"/>
            <a:ext cx="2271663" cy="76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141281-5454-4ABD-8C04-EE0B2885BC21}"/>
              </a:ext>
            </a:extLst>
          </p:cNvPr>
          <p:cNvSpPr txBox="1"/>
          <p:nvPr/>
        </p:nvSpPr>
        <p:spPr>
          <a:xfrm>
            <a:off x="581192" y="4622699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6514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2A2E2-AB74-4E9E-ABEC-E47F8FC5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2FE66C-1764-451F-B9D8-126E2FB2D97F}"/>
              </a:ext>
            </a:extLst>
          </p:cNvPr>
          <p:cNvSpPr txBox="1"/>
          <p:nvPr/>
        </p:nvSpPr>
        <p:spPr>
          <a:xfrm>
            <a:off x="436605" y="1954942"/>
            <a:ext cx="5873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иногда нужно добавить элементы не в конец вектора, а в начало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 середину вектора.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 этот случай существует метод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insert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6BC140-C3C2-429B-AE23-66560D0BABE5}"/>
              </a:ext>
            </a:extLst>
          </p:cNvPr>
          <p:cNvSpPr txBox="1"/>
          <p:nvPr/>
        </p:nvSpPr>
        <p:spPr>
          <a:xfrm>
            <a:off x="581192" y="3155530"/>
            <a:ext cx="511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insert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итератор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, 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значение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BA543F-8B42-46F5-B8BF-B15397093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53" y="1954942"/>
            <a:ext cx="4859039" cy="475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FE8E6E-B4DA-435D-91B1-978C13FBB520}"/>
              </a:ext>
            </a:extLst>
          </p:cNvPr>
          <p:cNvSpPr txBox="1"/>
          <p:nvPr/>
        </p:nvSpPr>
        <p:spPr>
          <a:xfrm>
            <a:off x="436605" y="3522284"/>
            <a:ext cx="5873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B5C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Итератор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адрес элемента в векторе и может принимать следующие значения.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begin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начало вектора</a:t>
            </a:r>
            <a:endParaRPr lang="en-US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указывает на конец вектора</a:t>
            </a:r>
            <a:endParaRPr lang="en-US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91C31A-4DA9-422D-9B01-D439364CD94D}"/>
              </a:ext>
            </a:extLst>
          </p:cNvPr>
          <p:cNvSpPr txBox="1"/>
          <p:nvPr/>
        </p:nvSpPr>
        <p:spPr>
          <a:xfrm>
            <a:off x="436605" y="5043605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E816F8-D88F-4F5B-B57B-BB4769202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56" y="4827993"/>
            <a:ext cx="3189908" cy="80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DB1FA95-578E-4B72-864D-F8A84144EF0C}"/>
              </a:ext>
            </a:extLst>
          </p:cNvPr>
          <p:cNvSpPr/>
          <p:nvPr/>
        </p:nvSpPr>
        <p:spPr>
          <a:xfrm>
            <a:off x="436605" y="5820355"/>
            <a:ext cx="5873578" cy="85810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Добавление в начало и середину не оптимизированно, т.к. происходит линейное смещение элем. вправо!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804310CF-4733-496B-8135-DFCB2344F372}"/>
              </a:ext>
            </a:extLst>
          </p:cNvPr>
          <p:cNvSpPr/>
          <p:nvPr/>
        </p:nvSpPr>
        <p:spPr>
          <a:xfrm>
            <a:off x="5031023" y="4166483"/>
            <a:ext cx="272497" cy="46970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2BC41-7FA0-43D5-ABCC-16FB8B79F3E4}"/>
              </a:ext>
            </a:extLst>
          </p:cNvPr>
          <p:cNvSpPr txBox="1"/>
          <p:nvPr/>
        </p:nvSpPr>
        <p:spPr>
          <a:xfrm>
            <a:off x="5303520" y="4211828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C++11</a:t>
            </a:r>
          </a:p>
        </p:txBody>
      </p:sp>
    </p:spTree>
    <p:extLst>
      <p:ext uri="{BB962C8B-B14F-4D97-AF65-F5344CB8AC3E}">
        <p14:creationId xmlns:p14="http://schemas.microsoft.com/office/powerpoint/2010/main" val="31885606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825A96-E500-48CA-A8C0-4E74B100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6664A-CC6A-4D43-8CCB-236DBB406AD6}"/>
              </a:ext>
            </a:extLst>
          </p:cNvPr>
          <p:cNvSpPr txBox="1"/>
          <p:nvPr/>
        </p:nvSpPr>
        <p:spPr>
          <a:xfrm>
            <a:off x="436605" y="2215406"/>
            <a:ext cx="3745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Метод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empty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возвращает значение логического типа, если вектор пустой – тогда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противном случае –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A9D92F-1500-4AE5-83CC-A5FFC0470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69" y="2229003"/>
            <a:ext cx="7010426" cy="405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08218-F8FF-4304-BEDF-C6CECFD4C087}"/>
              </a:ext>
            </a:extLst>
          </p:cNvPr>
          <p:cNvSpPr txBox="1"/>
          <p:nvPr/>
        </p:nvSpPr>
        <p:spPr>
          <a:xfrm>
            <a:off x="1864917" y="4256728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13B179-F333-4508-A068-FD6581BE3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70" y="4862956"/>
            <a:ext cx="2472649" cy="129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271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1068C-C663-4749-8EF1-2B205B7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25CA8-3C29-425E-A6EC-537189579592}"/>
              </a:ext>
            </a:extLst>
          </p:cNvPr>
          <p:cNvSpPr txBox="1"/>
          <p:nvPr/>
        </p:nvSpPr>
        <p:spPr>
          <a:xfrm>
            <a:off x="436605" y="2215406"/>
            <a:ext cx="419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Метод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удаляет все элементы вектора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8F1A6E-5265-484C-90BE-607D6F110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38" y="2215406"/>
            <a:ext cx="6743847" cy="4288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F8A45F-A6BA-4371-8265-125225B2F0FB}"/>
              </a:ext>
            </a:extLst>
          </p:cNvPr>
          <p:cNvSpPr txBox="1"/>
          <p:nvPr/>
        </p:nvSpPr>
        <p:spPr>
          <a:xfrm>
            <a:off x="1864918" y="2991855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D19D1A-059D-4A87-B49F-7716015BB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687" y="3491305"/>
            <a:ext cx="2649059" cy="1395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F376B7F-727C-4E4E-8E9A-A7C2A76BC33C}"/>
              </a:ext>
            </a:extLst>
          </p:cNvPr>
          <p:cNvSpPr/>
          <p:nvPr/>
        </p:nvSpPr>
        <p:spPr>
          <a:xfrm>
            <a:off x="436605" y="5290471"/>
            <a:ext cx="4199005" cy="121369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видно из вывода, метод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отчищает память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занимаемую вектором! </a:t>
            </a:r>
          </a:p>
        </p:txBody>
      </p:sp>
    </p:spTree>
    <p:extLst>
      <p:ext uri="{BB962C8B-B14F-4D97-AF65-F5344CB8AC3E}">
        <p14:creationId xmlns:p14="http://schemas.microsoft.com/office/powerpoint/2010/main" val="1734873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96B0D-A9A2-4E84-A839-60D49CE5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Оглавление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8" name="Ссылка на раздел 7">
                <a:extLst>
                  <a:ext uri="{FF2B5EF4-FFF2-40B4-BE49-F238E27FC236}">
                    <a16:creationId xmlns:a16="http://schemas.microsoft.com/office/drawing/2014/main" id="{F0FDD40D-3977-4142-B057-90A4DE9F8C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6332021"/>
                  </p:ext>
                </p:extLst>
              </p:nvPr>
            </p:nvGraphicFramePr>
            <p:xfrm>
              <a:off x="581192" y="2240153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A37A5E1-76E7-4D6F-BC4F-40517D14E85C}">
                    <psez:zmPr id="{6F58AB1B-391E-4E87-A1B6-950E2C879DF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8" name="Ссылка на раздел 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0FDD40D-3977-4142-B057-90A4DE9F8C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1192" y="224015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0" name="Ссылка на раздел 9">
                <a:extLst>
                  <a:ext uri="{FF2B5EF4-FFF2-40B4-BE49-F238E27FC236}">
                    <a16:creationId xmlns:a16="http://schemas.microsoft.com/office/drawing/2014/main" id="{15FDAFEF-D453-49A7-809F-C8EFE8E72C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0814815"/>
                  </p:ext>
                </p:extLst>
              </p:nvPr>
            </p:nvGraphicFramePr>
            <p:xfrm>
              <a:off x="4572000" y="2240153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0F758DFC-CD39-4A45-9BF4-EE8A96CBBA09}">
                    <psez:zmPr id="{CB3AC60D-6C43-491C-9A30-2AB2DDC358A0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0" name="Ссылка на раздел 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5FDAFEF-D453-49A7-809F-C8EFE8E72C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0" y="224015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2" name="Ссылка на раздел 11">
                <a:extLst>
                  <a:ext uri="{FF2B5EF4-FFF2-40B4-BE49-F238E27FC236}">
                    <a16:creationId xmlns:a16="http://schemas.microsoft.com/office/drawing/2014/main" id="{AD471968-366C-453F-AFDE-E2F0BF557B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1457545"/>
                  </p:ext>
                </p:extLst>
              </p:nvPr>
            </p:nvGraphicFramePr>
            <p:xfrm>
              <a:off x="8562808" y="2240153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AA38FDDF-FA32-476C-8A8A-C0CD5EE22C6E}">
                    <psez:zmPr id="{732AE3CB-7CA2-41C2-8EBB-250744166042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2" name="Ссылка на раздел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AD471968-366C-453F-AFDE-E2F0BF557B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62808" y="224015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4" name="Ссылка на раздел 13">
                <a:extLst>
                  <a:ext uri="{FF2B5EF4-FFF2-40B4-BE49-F238E27FC236}">
                    <a16:creationId xmlns:a16="http://schemas.microsoft.com/office/drawing/2014/main" id="{3A3A51CF-5B6C-4A09-9ACA-E3F5BE8B31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8050770"/>
                  </p:ext>
                </p:extLst>
              </p:nvPr>
            </p:nvGraphicFramePr>
            <p:xfrm>
              <a:off x="4572000" y="4478850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CC53962E-A61A-4764-8EEA-291C0E8186BC}">
                    <psez:zmPr id="{328C70FC-081E-414E-B743-E7C53C19167F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4" name="Ссылка на раздел 1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A3A51CF-5B6C-4A09-9ACA-E3F5BE8B31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72000" y="447885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2311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2D0F0-CBE5-4C4A-86FA-7ABE9DEF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66D5B-C5C5-4690-BC8B-2D1B2DFBC49C}"/>
              </a:ext>
            </a:extLst>
          </p:cNvPr>
          <p:cNvSpPr txBox="1"/>
          <p:nvPr/>
        </p:nvSpPr>
        <p:spPr>
          <a:xfrm>
            <a:off x="436605" y="1955761"/>
            <a:ext cx="565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Метод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swap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меняет все элементы векторов между собой местами.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E74A1F-CEA3-4838-95F0-F67FB2C22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7" y="1955761"/>
            <a:ext cx="5314289" cy="4755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79522A-6C1E-4F0D-82E9-22EECEF9F029}"/>
              </a:ext>
            </a:extLst>
          </p:cNvPr>
          <p:cNvSpPr txBox="1"/>
          <p:nvPr/>
        </p:nvSpPr>
        <p:spPr>
          <a:xfrm>
            <a:off x="2821725" y="2602092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94DAE3-EF15-4317-A066-391A235F6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96" y="3219295"/>
            <a:ext cx="4700577" cy="1549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4CB47EA-59AC-4889-AA11-15126B103095}"/>
              </a:ext>
            </a:extLst>
          </p:cNvPr>
          <p:cNvSpPr/>
          <p:nvPr/>
        </p:nvSpPr>
        <p:spPr>
          <a:xfrm>
            <a:off x="920997" y="5270978"/>
            <a:ext cx="4700576" cy="144008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Векторы меняются целиком, включая размерности, поэтому при смене векторов с разным кол-вом элементов не будет появляться ошибок.</a:t>
            </a:r>
          </a:p>
        </p:txBody>
      </p:sp>
    </p:spTree>
    <p:extLst>
      <p:ext uri="{BB962C8B-B14F-4D97-AF65-F5344CB8AC3E}">
        <p14:creationId xmlns:p14="http://schemas.microsoft.com/office/powerpoint/2010/main" val="3141623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EDEE9-BDAB-4C4B-8992-96233FFD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Отчистить память занимаемую вектором?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46611-835E-42BC-9E91-CC5CE987EBE5}"/>
              </a:ext>
            </a:extLst>
          </p:cNvPr>
          <p:cNvSpPr txBox="1"/>
          <p:nvPr/>
        </p:nvSpPr>
        <p:spPr>
          <a:xfrm>
            <a:off x="581192" y="1977681"/>
            <a:ext cx="5143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способ является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костыльным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работать он будет только с версии С++11 и старше.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C9DDA-A094-46FF-85A9-4A0D45E0426E}"/>
              </a:ext>
            </a:extLst>
          </p:cNvPr>
          <p:cNvSpPr txBox="1"/>
          <p:nvPr/>
        </p:nvSpPr>
        <p:spPr>
          <a:xfrm>
            <a:off x="581192" y="3204866"/>
            <a:ext cx="514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нужно будет использовать метод </a:t>
            </a:r>
            <a:r>
              <a:rPr lang="en-US" dirty="0" err="1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shrink_to_fit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0CC4D-7D41-42B0-92FE-80BECB79805A}"/>
              </a:ext>
            </a:extLst>
          </p:cNvPr>
          <p:cNvSpPr txBox="1"/>
          <p:nvPr/>
        </p:nvSpPr>
        <p:spPr>
          <a:xfrm>
            <a:off x="780564" y="3865911"/>
            <a:ext cx="43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shrink_to_fit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CDC99-AD78-4C76-8CB2-DE4D4AA3C3F5}"/>
              </a:ext>
            </a:extLst>
          </p:cNvPr>
          <p:cNvSpPr txBox="1"/>
          <p:nvPr/>
        </p:nvSpPr>
        <p:spPr>
          <a:xfrm>
            <a:off x="2708487" y="5188558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D9B4A-EA30-4681-86D6-20C4E799D7B8}"/>
              </a:ext>
            </a:extLst>
          </p:cNvPr>
          <p:cNvSpPr txBox="1"/>
          <p:nvPr/>
        </p:nvSpPr>
        <p:spPr>
          <a:xfrm>
            <a:off x="581191" y="4462494"/>
            <a:ext cx="5143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размерность вектора стала 0, то сам вектор при этом не уничтожится.</a:t>
            </a:r>
            <a:endParaRPr lang="en-US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F7277-B644-4DDC-94ED-8850CD3F7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682" y="1982567"/>
            <a:ext cx="5782229" cy="472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8C3C76-814D-4E22-82F8-213C78F6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89" y="5637624"/>
            <a:ext cx="4149149" cy="1067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391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EDEE9-BDAB-4C4B-8992-96233FFD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Отчистить память занимаемую вектором?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46611-835E-42BC-9E91-CC5CE987EBE5}"/>
              </a:ext>
            </a:extLst>
          </p:cNvPr>
          <p:cNvSpPr txBox="1"/>
          <p:nvPr/>
        </p:nvSpPr>
        <p:spPr>
          <a:xfrm>
            <a:off x="581192" y="1977681"/>
            <a:ext cx="5514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второй способ очищения памяти в версиях С++ с 03 по 11, в которой появляется метод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shrink_to_fit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C9DDA-A094-46FF-85A9-4A0D45E0426E}"/>
              </a:ext>
            </a:extLst>
          </p:cNvPr>
          <p:cNvSpPr txBox="1"/>
          <p:nvPr/>
        </p:nvSpPr>
        <p:spPr>
          <a:xfrm>
            <a:off x="581192" y="3204866"/>
            <a:ext cx="551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это можно поменяв вектор местами с пустым вектором.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0CC4D-7D41-42B0-92FE-80BECB79805A}"/>
              </a:ext>
            </a:extLst>
          </p:cNvPr>
          <p:cNvSpPr txBox="1"/>
          <p:nvPr/>
        </p:nvSpPr>
        <p:spPr>
          <a:xfrm>
            <a:off x="780564" y="3865911"/>
            <a:ext cx="43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().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swap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CDC99-AD78-4C76-8CB2-DE4D4AA3C3F5}"/>
              </a:ext>
            </a:extLst>
          </p:cNvPr>
          <p:cNvSpPr txBox="1"/>
          <p:nvPr/>
        </p:nvSpPr>
        <p:spPr>
          <a:xfrm>
            <a:off x="581192" y="5997121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758024-5E37-4A03-A7DA-73D409BDB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362" y="1977681"/>
            <a:ext cx="5133975" cy="4695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60C56F-82F2-44B1-BEEC-A143A1AEB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030" y="5690069"/>
            <a:ext cx="2329989" cy="98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D9B4A-EA30-4681-86D6-20C4E799D7B8}"/>
              </a:ext>
            </a:extLst>
          </p:cNvPr>
          <p:cNvSpPr txBox="1"/>
          <p:nvPr/>
        </p:nvSpPr>
        <p:spPr>
          <a:xfrm>
            <a:off x="581192" y="4462494"/>
            <a:ext cx="5514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лучше подключать библиотеку </a:t>
            </a:r>
            <a:r>
              <a:rPr lang="en-US" dirty="0">
                <a:solidFill>
                  <a:srgbClr val="EB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>
                <a:solidFill>
                  <a:srgbClr val="D69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algorithm</a:t>
            </a:r>
            <a:r>
              <a:rPr lang="en-US" dirty="0">
                <a:solidFill>
                  <a:srgbClr val="EB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т.к. функция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swap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в ней 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нее в версии С++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возможны неприятные баги.</a:t>
            </a:r>
            <a:endParaRPr lang="en-US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2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F4A27-E465-4B1D-B468-73940826B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C6355-61C5-4BD4-B2A4-DDE488451CF9}"/>
              </a:ext>
            </a:extLst>
          </p:cNvPr>
          <p:cNvSpPr txBox="1"/>
          <p:nvPr/>
        </p:nvSpPr>
        <p:spPr>
          <a:xfrm>
            <a:off x="581192" y="2047310"/>
            <a:ext cx="5659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assign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заменить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элементы вектора определенным набором, при этом изменив его размер.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8A0D6-A432-4F02-A8EE-6A48D956E8EA}"/>
              </a:ext>
            </a:extLst>
          </p:cNvPr>
          <p:cNvSpPr txBox="1"/>
          <p:nvPr/>
        </p:nvSpPr>
        <p:spPr>
          <a:xfrm>
            <a:off x="897062" y="3059668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assign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кол-во эл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, 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значения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7FD57-54F1-4DA5-9A11-55DA0AF79FF6}"/>
              </a:ext>
            </a:extLst>
          </p:cNvPr>
          <p:cNvSpPr txBox="1"/>
          <p:nvPr/>
        </p:nvSpPr>
        <p:spPr>
          <a:xfrm>
            <a:off x="725779" y="3518028"/>
            <a:ext cx="5514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B5C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эл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сколько элементов будет в измененном векторе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B5C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значение, которое примут все элементы измененного вектора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8DB648-0AEA-49B3-9FFD-826852D2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867" y="2054988"/>
            <a:ext cx="5056191" cy="4564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895FED-3AAF-4025-A327-7C5920E27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48" y="5572303"/>
            <a:ext cx="3629595" cy="1004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28D9BD-309D-4E96-BFFB-03A0DE2330DB}"/>
              </a:ext>
            </a:extLst>
          </p:cNvPr>
          <p:cNvSpPr txBox="1"/>
          <p:nvPr/>
        </p:nvSpPr>
        <p:spPr>
          <a:xfrm>
            <a:off x="2966312" y="4960664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7790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298E1-70C9-40F1-98DD-85F4963AA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методы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D139A-34F3-456C-9F50-1A98478C2AC8}"/>
              </a:ext>
            </a:extLst>
          </p:cNvPr>
          <p:cNvSpPr txBox="1"/>
          <p:nvPr/>
        </p:nvSpPr>
        <p:spPr>
          <a:xfrm>
            <a:off x="581192" y="2047310"/>
            <a:ext cx="578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erase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удалять определенный элемент с последующим смещением итератора.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551C1-8551-4192-8B7C-19678F30F222}"/>
              </a:ext>
            </a:extLst>
          </p:cNvPr>
          <p:cNvSpPr txBox="1"/>
          <p:nvPr/>
        </p:nvSpPr>
        <p:spPr>
          <a:xfrm>
            <a:off x="897062" y="2751282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erase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итератор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AB7060-1ECD-4B47-959A-5C93739F5241}"/>
              </a:ext>
            </a:extLst>
          </p:cNvPr>
          <p:cNvSpPr txBox="1"/>
          <p:nvPr/>
        </p:nvSpPr>
        <p:spPr>
          <a:xfrm>
            <a:off x="938981" y="3150172"/>
            <a:ext cx="5301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удаляет элемент с конкретным номером с последующим автоматическим смещением всех итераторов влево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4049B-C0D3-4562-9BA5-E93BE67B0B15}"/>
              </a:ext>
            </a:extLst>
          </p:cNvPr>
          <p:cNvSpPr txBox="1"/>
          <p:nvPr/>
        </p:nvSpPr>
        <p:spPr>
          <a:xfrm>
            <a:off x="3027369" y="5036850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5FD682-B239-4F97-8893-A012500A9F75}"/>
              </a:ext>
            </a:extLst>
          </p:cNvPr>
          <p:cNvSpPr txBox="1"/>
          <p:nvPr/>
        </p:nvSpPr>
        <p:spPr>
          <a:xfrm>
            <a:off x="581192" y="2766061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726C90-E666-4F4F-9DE1-267F3D62DDBE}"/>
              </a:ext>
            </a:extLst>
          </p:cNvPr>
          <p:cNvSpPr txBox="1"/>
          <p:nvPr/>
        </p:nvSpPr>
        <p:spPr>
          <a:xfrm>
            <a:off x="581192" y="4147751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E13C4-7275-471D-A534-208E3236A8F5}"/>
              </a:ext>
            </a:extLst>
          </p:cNvPr>
          <p:cNvSpPr txBox="1"/>
          <p:nvPr/>
        </p:nvSpPr>
        <p:spPr>
          <a:xfrm>
            <a:off x="897062" y="4132972"/>
            <a:ext cx="546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erase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итератор_1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, 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итератор_2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32276-E0A3-4064-9417-25AA63EC76A7}"/>
              </a:ext>
            </a:extLst>
          </p:cNvPr>
          <p:cNvSpPr txBox="1"/>
          <p:nvPr/>
        </p:nvSpPr>
        <p:spPr>
          <a:xfrm>
            <a:off x="938982" y="4547591"/>
            <a:ext cx="515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удаляет элемент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итератора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B5C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итератор </a:t>
            </a:r>
            <a:r>
              <a:rPr lang="en-US" dirty="0">
                <a:solidFill>
                  <a:srgbClr val="B5CE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EFAD77-1D34-4930-9BA9-F59DA628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359" y="1987956"/>
            <a:ext cx="5157018" cy="4650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5BEE64-407A-4E23-BDA6-71568934C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742" y="5526109"/>
            <a:ext cx="3297248" cy="1112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423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100E24-2C83-4FFF-858D-F9EFB11D24C3}"/>
              </a:ext>
            </a:extLst>
          </p:cNvPr>
          <p:cNvSpPr txBox="1"/>
          <p:nvPr/>
        </p:nvSpPr>
        <p:spPr>
          <a:xfrm>
            <a:off x="903798" y="2051437"/>
            <a:ext cx="10384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еще много методов, которые не были тут затронуты, которые можно найти в Интернете, например на следующих ресурсах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361B1-2ECF-4174-901B-C9952930E5A2}"/>
              </a:ext>
            </a:extLst>
          </p:cNvPr>
          <p:cNvSpPr txBox="1"/>
          <p:nvPr/>
        </p:nvSpPr>
        <p:spPr>
          <a:xfrm>
            <a:off x="903797" y="4285753"/>
            <a:ext cx="10384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https://docs.microsoft.com/ru-ru/cpp/standard-library/vector-class?view=vs-2019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http://www.cplusplus.com/reference/vector/vector/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5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AAFDB1-54C4-4A08-AFB8-669B70C08FD8}"/>
              </a:ext>
            </a:extLst>
          </p:cNvPr>
          <p:cNvSpPr txBox="1"/>
          <p:nvPr/>
        </p:nvSpPr>
        <p:spPr>
          <a:xfrm>
            <a:off x="903798" y="3075057"/>
            <a:ext cx="103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матрицами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37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4CC7A-FE26-4F61-8ECC-3C1DA259A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вектора векторов 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(двумерного массива)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A76A2-0061-41F2-A2FD-136A97DABDF4}"/>
              </a:ext>
            </a:extLst>
          </p:cNvPr>
          <p:cNvSpPr txBox="1"/>
          <p:nvPr/>
        </p:nvSpPr>
        <p:spPr>
          <a:xfrm>
            <a:off x="581191" y="1951672"/>
            <a:ext cx="11029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Векторы точно так же, как и обычные массивы могут быть многомерными (не обязательно двумерные)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\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их объявления следующая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37C2E-0642-4AFB-B090-F63F86E25129}"/>
              </a:ext>
            </a:extLst>
          </p:cNvPr>
          <p:cNvSpPr txBox="1"/>
          <p:nvPr/>
        </p:nvSpPr>
        <p:spPr>
          <a:xfrm>
            <a:off x="927652" y="2872329"/>
            <a:ext cx="534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ru-RU" dirty="0">
                <a:solidFill>
                  <a:srgbClr val="569CD6"/>
                </a:solidFill>
                <a:latin typeface="Consolas" panose="020B0609020204030204" pitchFamily="49" charset="0"/>
              </a:rPr>
              <a:t>тип данных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8BB01-4832-4808-9527-F8361D0353EF}"/>
              </a:ext>
            </a:extLst>
          </p:cNvPr>
          <p:cNvSpPr txBox="1"/>
          <p:nvPr/>
        </p:nvSpPr>
        <p:spPr>
          <a:xfrm>
            <a:off x="581191" y="3197141"/>
            <a:ext cx="630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Задать размерность матрицы можно несколькими способами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50B809-6459-479B-89F6-95F60B67EE30}"/>
              </a:ext>
            </a:extLst>
          </p:cNvPr>
          <p:cNvSpPr txBox="1"/>
          <p:nvPr/>
        </p:nvSpPr>
        <p:spPr>
          <a:xfrm>
            <a:off x="1057855" y="3563800"/>
            <a:ext cx="10552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ru-RU" dirty="0">
                <a:solidFill>
                  <a:srgbClr val="569CD6"/>
                </a:solidFill>
                <a:latin typeface="Consolas" panose="020B0609020204030204" pitchFamily="49" charset="0"/>
              </a:rPr>
              <a:t>тип данных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кол-во строк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ru-RU" dirty="0">
                <a:solidFill>
                  <a:srgbClr val="569CD6"/>
                </a:solidFill>
                <a:latin typeface="Consolas" panose="020B0609020204030204" pitchFamily="49" charset="0"/>
              </a:rPr>
              <a:t>тип данных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кол-во столбцов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образом задается изначальная размерность матрицы.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325CA-7B6F-4B3B-9F28-162EF083FDCF}"/>
              </a:ext>
            </a:extLst>
          </p:cNvPr>
          <p:cNvSpPr txBox="1"/>
          <p:nvPr/>
        </p:nvSpPr>
        <p:spPr>
          <a:xfrm>
            <a:off x="748757" y="362553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62D2B-F707-4041-A81A-32F113103CC9}"/>
              </a:ext>
            </a:extLst>
          </p:cNvPr>
          <p:cNvSpPr txBox="1"/>
          <p:nvPr/>
        </p:nvSpPr>
        <p:spPr>
          <a:xfrm>
            <a:off x="1057854" y="4483776"/>
            <a:ext cx="10552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ru-RU" dirty="0">
                <a:solidFill>
                  <a:srgbClr val="569CD6"/>
                </a:solidFill>
                <a:latin typeface="Consolas" panose="020B0609020204030204" pitchFamily="49" charset="0"/>
              </a:rPr>
              <a:t>тип данных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  <a:endParaRPr lang="ru-RU" dirty="0">
              <a:solidFill>
                <a:srgbClr val="B4B4B4"/>
              </a:solidFill>
              <a:latin typeface="Consolas" panose="020B0609020204030204" pitchFamily="49" charset="0"/>
            </a:endParaRPr>
          </a:p>
          <a:p>
            <a:pPr algn="just"/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DCDCAA"/>
                </a:solidFill>
                <a:latin typeface="Consolas" panose="020B0609020204030204" pitchFamily="49" charset="0"/>
              </a:rPr>
              <a:t>assign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кол-во строк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, </a:t>
            </a:r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ru-RU" dirty="0">
                <a:solidFill>
                  <a:srgbClr val="569CD6"/>
                </a:solidFill>
                <a:latin typeface="Consolas" panose="020B0609020204030204" pitchFamily="49" charset="0"/>
              </a:rPr>
              <a:t>тип данных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кол-во столбцов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способ тоже позволяет задать любую матрицу и изменить ее размерность в ходе работы с ней,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изменении размерности матрицы все значения элементов обнулятся.</a:t>
            </a:r>
            <a:endParaRPr lang="ru-RU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2012F-83B7-475F-93E4-DDF0F3537F17}"/>
              </a:ext>
            </a:extLst>
          </p:cNvPr>
          <p:cNvSpPr txBox="1"/>
          <p:nvPr/>
        </p:nvSpPr>
        <p:spPr>
          <a:xfrm>
            <a:off x="748757" y="448713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B63965D-7802-4D63-A3C7-06511B82399A}"/>
              </a:ext>
            </a:extLst>
          </p:cNvPr>
          <p:cNvSpPr/>
          <p:nvPr/>
        </p:nvSpPr>
        <p:spPr>
          <a:xfrm>
            <a:off x="581191" y="5867400"/>
            <a:ext cx="11029615" cy="83819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С++ до 11 версии (к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 C++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относится) между двумя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 </a:t>
            </a:r>
            <a:r>
              <a:rPr lang="ru-RU" dirty="0">
                <a:solidFill>
                  <a:schemeClr val="tx1"/>
                </a:solidFill>
                <a:latin typeface="Consolas" panose="020B0609020204030204" pitchFamily="49" charset="0"/>
              </a:rPr>
              <a:t>обязательно ставить пробел!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12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407F54-DA80-4653-A7B4-DAC0D5C1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2" y="717238"/>
            <a:ext cx="6700838" cy="592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38F40-9981-455E-861B-185938154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4076276"/>
            <a:ext cx="4312656" cy="2562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AA5B9-8CF9-4773-9BBD-0C123CB4F588}"/>
              </a:ext>
            </a:extLst>
          </p:cNvPr>
          <p:cNvSpPr txBox="1"/>
          <p:nvPr/>
        </p:nvSpPr>
        <p:spPr>
          <a:xfrm>
            <a:off x="2045126" y="3493203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EB866-5843-44EC-B05F-CE1B6471C9CE}"/>
              </a:ext>
            </a:extLst>
          </p:cNvPr>
          <p:cNvSpPr txBox="1"/>
          <p:nvPr/>
        </p:nvSpPr>
        <p:spPr>
          <a:xfrm>
            <a:off x="333375" y="717238"/>
            <a:ext cx="4312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матрицы с определенными размерами</a:t>
            </a:r>
          </a:p>
          <a:p>
            <a:pPr marL="342900" indent="-342900" algn="just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созданной матрицы на экран</a:t>
            </a:r>
          </a:p>
          <a:p>
            <a:pPr marL="342900" indent="-342900" algn="just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размерности матрицы</a:t>
            </a:r>
          </a:p>
          <a:p>
            <a:pPr marL="342900" indent="-342900" algn="just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измененной матрицы на экран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808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62930F-31BC-4E7E-848C-24375F61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672416"/>
            <a:ext cx="5233988" cy="6013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D09FB7-6C51-4634-8030-4F83383A7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998" y="4245380"/>
            <a:ext cx="4804470" cy="244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18E22B-D5F4-46C1-8F4A-ED7948DEC1B0}"/>
              </a:ext>
            </a:extLst>
          </p:cNvPr>
          <p:cNvSpPr txBox="1"/>
          <p:nvPr/>
        </p:nvSpPr>
        <p:spPr>
          <a:xfrm>
            <a:off x="6654999" y="672416"/>
            <a:ext cx="4804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программы мы создаем вектор векторов, после чего спрашиваем у пользователя параметры создаваемой матрицы.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каждом заходе в цикл создается новый вектор, который будет новой строкой.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мы двигаемся до кол-ва элементов в строке и постепенно их добавляем.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D5737E-710C-400D-8C99-9A97C7B403E8}"/>
              </a:ext>
            </a:extLst>
          </p:cNvPr>
          <p:cNvSpPr txBox="1"/>
          <p:nvPr/>
        </p:nvSpPr>
        <p:spPr>
          <a:xfrm>
            <a:off x="8612656" y="3631456"/>
            <a:ext cx="88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0342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122F33-7C37-4E58-B453-B574BC1C5E57}"/>
              </a:ext>
            </a:extLst>
          </p:cNvPr>
          <p:cNvSpPr txBox="1"/>
          <p:nvPr/>
        </p:nvSpPr>
        <p:spPr>
          <a:xfrm>
            <a:off x="903798" y="2767280"/>
            <a:ext cx="10384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 вводная информация по векторам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02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E82E4A-12DE-4899-B87A-EF8E792CD8EA}"/>
              </a:ext>
            </a:extLst>
          </p:cNvPr>
          <p:cNvSpPr txBox="1"/>
          <p:nvPr/>
        </p:nvSpPr>
        <p:spPr>
          <a:xfrm>
            <a:off x="903798" y="3075057"/>
            <a:ext cx="103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476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AF502-DA4F-43E4-8DE9-CF143C7C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использованной литературы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F998D-D2E6-473F-8F0E-074CBAAC42FC}"/>
              </a:ext>
            </a:extLst>
          </p:cNvPr>
          <p:cNvSpPr txBox="1"/>
          <p:nvPr/>
        </p:nvSpPr>
        <p:spPr>
          <a:xfrm>
            <a:off x="581192" y="1939332"/>
            <a:ext cx="110296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https://metanit.com/cpp/tutorial/7.4.php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https://goo-gl.su/BG6lP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http://www.cplusplus.com/reference/vector/vector/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https://stackoverrun.com/ru/q/3690760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https://www.sql.ru/forum/875923/osvobodit-pamyat-zanimaemuu-vektorom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https://goo-gl.su/qiEd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https://stackoverflow.com/questions/6296945/size-vs-capacity-of-a-vector#:~:text=The%20size%20of%20a%20vector,the%20size%20of%20that%20array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https://goo-gl.su/TVv8rGh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https://codelessons.ru/cplusplus/vektory-v-c-dlya-nachinayushhix.html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https://ravesli.com/urok-106-emkost-vektora-std-vector-v-kachestve-steka/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https://docs.microsoft.com/ru-ru/cpp/standard-library/vector-class?view=vs-2019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https://en.cppreference.com/w/cpp/header/vector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https://ravesli.com/urok-95-vvedenie-v-std-vector-vektory/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https://ru.wikipedia.org/wiki/Vector_(C%2B%2B)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https://goo-gl.su/dug0gV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https://goo-gl.su/oI17AQ1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C++ Programming Richard L.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Halterman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2015. – 627 p.</a:t>
            </a:r>
          </a:p>
          <a:p>
            <a:pPr marL="342900" indent="-342900">
              <a:buAutoNum type="arabicPeriod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 программирования С, 2-е издание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Керниган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Брайан У.,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Ритчи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Деннис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Пер. с .англ. – М.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Издательский дом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Вильямс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2009. – 304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ил.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тит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англ.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00B7A71-A07A-46D0-B7B5-C94A046F1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631204"/>
              </p:ext>
            </p:extLst>
          </p:nvPr>
        </p:nvGraphicFramePr>
        <p:xfrm>
          <a:off x="8185943" y="2971279"/>
          <a:ext cx="3006725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Объект упаковщика для оболочки" showAsIcon="1" r:id="rId19" imgW="3007440" imgH="601200" progId="Package">
                  <p:embed/>
                </p:oleObj>
              </mc:Choice>
              <mc:Fallback>
                <p:oleObj name="Объект упаковщика для оболочки" showAsIcon="1" r:id="rId19" imgW="3007440" imgH="601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85943" y="2971279"/>
                        <a:ext cx="3006725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7A9FA28C-68C7-4608-A7FE-91DBBC129C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099115"/>
              </p:ext>
            </p:extLst>
          </p:nvPr>
        </p:nvGraphicFramePr>
        <p:xfrm>
          <a:off x="7186613" y="2146240"/>
          <a:ext cx="5005387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Объект упаковщика для оболочки" showAsIcon="1" r:id="rId21" imgW="5005080" imgH="601200" progId="Package">
                  <p:embed/>
                </p:oleObj>
              </mc:Choice>
              <mc:Fallback>
                <p:oleObj name="Объект упаковщика для оболочки" showAsIcon="1" r:id="rId21" imgW="5005080" imgH="601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186613" y="2146240"/>
                        <a:ext cx="5005387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1065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7CD50-50E1-4146-A08B-9B2D1F39FF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2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44ACD-5DB6-4199-ABAE-48221BAB8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вектор и чем он отличается от обычного массива?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3BAC2-1D22-4075-A3F9-1F528F915616}"/>
              </a:ext>
            </a:extLst>
          </p:cNvPr>
          <p:cNvSpPr txBox="1"/>
          <p:nvPr/>
        </p:nvSpPr>
        <p:spPr>
          <a:xfrm>
            <a:off x="453081" y="2036382"/>
            <a:ext cx="112858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4EC9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контейнер, который упорядочивает элементы заданного типа в виде линейной последовательности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является наиболее подходящим типом контейнера для сохранения в памяти последовательности, если неизвестное общее количество элементов.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отличие вектора от обычного массива заключается в том, что при создании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последовательности элементов в векторе не обязательно использовать операторы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т.е. явно указывать на выделение и освобождение памяти).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3A29258-9F06-4DA5-95D4-B380ABBA7973}"/>
              </a:ext>
            </a:extLst>
          </p:cNvPr>
          <p:cNvSpPr/>
          <p:nvPr/>
        </p:nvSpPr>
        <p:spPr>
          <a:xfrm>
            <a:off x="581192" y="4279650"/>
            <a:ext cx="9126334" cy="228670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выведено местоположение в памяти компьютера каждого из 5 элементов, которые записаны в вектор.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этих значений можно сделать вывод, что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вектора располагаются в памяти компьютера друг за другом.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F902DC-8BF3-4F26-8D9A-DD7402764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9481" y="4279649"/>
            <a:ext cx="1491327" cy="2286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873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B168F-298A-43A2-8EE7-015ADE51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34" y="698643"/>
            <a:ext cx="11018332" cy="1017313"/>
          </a:xfrm>
        </p:spPr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создать вектор в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C++?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E2CA3-B7F0-4BAD-B11C-C45BC4153412}"/>
              </a:ext>
            </a:extLst>
          </p:cNvPr>
          <p:cNvSpPr txBox="1"/>
          <p:nvPr/>
        </p:nvSpPr>
        <p:spPr>
          <a:xfrm>
            <a:off x="428626" y="2391508"/>
            <a:ext cx="113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вектора прежде всего нужно будет подключить библиотеку в которой находится его шаблон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EB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>
                <a:solidFill>
                  <a:srgbClr val="D69D8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dirty="0">
                <a:solidFill>
                  <a:srgbClr val="EBCC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769D16-36F1-4C37-9566-A57580EA5E1B}"/>
              </a:ext>
            </a:extLst>
          </p:cNvPr>
          <p:cNvSpPr txBox="1"/>
          <p:nvPr/>
        </p:nvSpPr>
        <p:spPr>
          <a:xfrm>
            <a:off x="586834" y="3137564"/>
            <a:ext cx="237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D9EA0"/>
                </a:solidFill>
                <a:latin typeface="Consolas" panose="020B0609020204030204" pitchFamily="49" charset="0"/>
              </a:rPr>
              <a:t>#include </a:t>
            </a:r>
            <a:r>
              <a:rPr lang="en-US" dirty="0">
                <a:solidFill>
                  <a:srgbClr val="EBCCBF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EBCCBF"/>
                </a:solidFill>
                <a:latin typeface="Consolas" panose="020B0609020204030204" pitchFamily="49" charset="0"/>
              </a:rPr>
              <a:t>&gt;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26BF4-5958-46BE-AE55-DB3F3F0D6B2A}"/>
              </a:ext>
            </a:extLst>
          </p:cNvPr>
          <p:cNvSpPr txBox="1"/>
          <p:nvPr/>
        </p:nvSpPr>
        <p:spPr>
          <a:xfrm>
            <a:off x="428626" y="3606621"/>
            <a:ext cx="11368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Далее, для объявления вектора нужно воспользоваться следующей конструкцией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пишем слово </a:t>
            </a:r>
            <a:r>
              <a:rPr lang="en-US" dirty="0">
                <a:solidFill>
                  <a:srgbClr val="4EC9B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в таких скобках 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 &gt;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указываем </a:t>
            </a:r>
            <a:r>
              <a:rPr lang="ru-RU" dirty="0">
                <a:solidFill>
                  <a:srgbClr val="569C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en-US" dirty="0">
                <a:solidFill>
                  <a:srgbClr val="569C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569C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будет использовать вектор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скобок указываем </a:t>
            </a:r>
            <a:r>
              <a:rPr lang="ru-RU" dirty="0">
                <a:solidFill>
                  <a:srgbClr val="9CDC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вектора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ставим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60161-2395-4D78-BC19-0F11153BE144}"/>
              </a:ext>
            </a:extLst>
          </p:cNvPr>
          <p:cNvSpPr txBox="1"/>
          <p:nvPr/>
        </p:nvSpPr>
        <p:spPr>
          <a:xfrm>
            <a:off x="586834" y="4906675"/>
            <a:ext cx="43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ru-RU" dirty="0">
                <a:solidFill>
                  <a:srgbClr val="569CD6"/>
                </a:solidFill>
                <a:latin typeface="Consolas" panose="020B0609020204030204" pitchFamily="49" charset="0"/>
              </a:rPr>
              <a:t>тип данных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ru-RU" dirty="0">
                <a:solidFill>
                  <a:srgbClr val="9CDCFE"/>
                </a:solidFill>
                <a:latin typeface="Consolas" panose="020B0609020204030204" pitchFamily="49" charset="0"/>
              </a:rPr>
              <a:t>имя вектора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AFC2D-6643-46B4-90A3-B6822D668118}"/>
              </a:ext>
            </a:extLst>
          </p:cNvPr>
          <p:cNvSpPr txBox="1"/>
          <p:nvPr/>
        </p:nvSpPr>
        <p:spPr>
          <a:xfrm>
            <a:off x="428626" y="5375732"/>
            <a:ext cx="11368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AF0EC-731F-4E87-9846-CCDB5DB3B63B}"/>
              </a:ext>
            </a:extLst>
          </p:cNvPr>
          <p:cNvSpPr txBox="1"/>
          <p:nvPr/>
        </p:nvSpPr>
        <p:spPr>
          <a:xfrm>
            <a:off x="586834" y="5844789"/>
            <a:ext cx="43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houses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A22F3018-5457-487E-934B-038D3E65437E}"/>
              </a:ext>
            </a:extLst>
          </p:cNvPr>
          <p:cNvSpPr/>
          <p:nvPr/>
        </p:nvSpPr>
        <p:spPr>
          <a:xfrm>
            <a:off x="6872620" y="4806950"/>
            <a:ext cx="4812562" cy="140717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имени вектора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должны использоваться точки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только знак нижнего подчеркивания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119012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3D6FD-549B-4F85-BF14-E3EA3A85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обращаться к элементам?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94B203-25D2-4A52-9F02-05415437519F}"/>
              </a:ext>
            </a:extLst>
          </p:cNvPr>
          <p:cNvSpPr txBox="1"/>
          <p:nvPr/>
        </p:nvSpPr>
        <p:spPr>
          <a:xfrm>
            <a:off x="428626" y="2391508"/>
            <a:ext cx="113681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к элемента вектора с помощью двух разных способов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квадратных скобок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 ]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мы это делали в случае обычного массива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метода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в круглых скобках 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него мы указываем позицию к которой хотим обратиться.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DFE18F9-8C13-4113-B157-F0623E3218A3}"/>
              </a:ext>
            </a:extLst>
          </p:cNvPr>
          <p:cNvSpPr/>
          <p:nvPr/>
        </p:nvSpPr>
        <p:spPr>
          <a:xfrm>
            <a:off x="1562100" y="5867400"/>
            <a:ext cx="9229725" cy="83819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Нумерация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элементов вектора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с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‘0’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же как и в массиве.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2933F9-AAED-4920-8F16-42AA3012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50" y="4015706"/>
            <a:ext cx="4762500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8498A18-6E07-4D85-AC64-D5000A97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92" y="4015706"/>
            <a:ext cx="4762499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277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8209F4-8EFC-461D-838C-6017117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Объявление Размерности вектора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D1A62-A8B9-42C6-AAE8-46F6A9A40533}"/>
              </a:ext>
            </a:extLst>
          </p:cNvPr>
          <p:cNvSpPr txBox="1"/>
          <p:nvPr/>
        </p:nvSpPr>
        <p:spPr>
          <a:xfrm>
            <a:off x="428626" y="2391508"/>
            <a:ext cx="11368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Размерность вектора можно объявить тремя способами, два из которых используются для создания статических векторов и последний для создания динамических, но к нему мы обратимся позже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B6D7F-B629-4BF3-99B7-310BBE8842CA}"/>
              </a:ext>
            </a:extLst>
          </p:cNvPr>
          <p:cNvSpPr txBox="1"/>
          <p:nvPr/>
        </p:nvSpPr>
        <p:spPr>
          <a:xfrm>
            <a:off x="428627" y="3333750"/>
            <a:ext cx="540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размерности вектора при его объявлении и инициализации.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6382F7-5AC0-47C6-B9E1-554D60D15AD7}"/>
              </a:ext>
            </a:extLst>
          </p:cNvPr>
          <p:cNvSpPr txBox="1"/>
          <p:nvPr/>
        </p:nvSpPr>
        <p:spPr>
          <a:xfrm>
            <a:off x="748759" y="4091326"/>
            <a:ext cx="435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houses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ru-RU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ru-RU" dirty="0">
                <a:solidFill>
                  <a:srgbClr val="B4B4B4"/>
                </a:solidFill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F754B7-AEA8-4C88-935F-FCC27FF0223D}"/>
              </a:ext>
            </a:extLst>
          </p:cNvPr>
          <p:cNvSpPr txBox="1"/>
          <p:nvPr/>
        </p:nvSpPr>
        <p:spPr>
          <a:xfrm>
            <a:off x="748759" y="4571903"/>
            <a:ext cx="5084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круглых скобках 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после имени вектора указываем его первоначальную длину.</a:t>
            </a:r>
          </a:p>
          <a:p>
            <a:pPr algn="just"/>
            <a:endParaRPr lang="ru-RU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при необходимости через запятую можно указать значение и все созданные элементы вектора будут ему равны.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B450A-3CC7-4E49-9BB8-A57095F19018}"/>
              </a:ext>
            </a:extLst>
          </p:cNvPr>
          <p:cNvSpPr txBox="1"/>
          <p:nvPr/>
        </p:nvSpPr>
        <p:spPr>
          <a:xfrm>
            <a:off x="6096000" y="3310276"/>
            <a:ext cx="5404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размерности вектора в дальнейшем коде, с помощью метода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D5896C-6994-47D7-8FAE-4C403C0629AC}"/>
              </a:ext>
            </a:extLst>
          </p:cNvPr>
          <p:cNvSpPr txBox="1"/>
          <p:nvPr/>
        </p:nvSpPr>
        <p:spPr>
          <a:xfrm>
            <a:off x="6416132" y="4067852"/>
            <a:ext cx="4354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C9B0"/>
                </a:solidFill>
                <a:latin typeface="Consolas" panose="020B0609020204030204" pitchFamily="49" charset="0"/>
              </a:rPr>
              <a:t>vector</a:t>
            </a:r>
            <a:r>
              <a:rPr lang="en-US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&lt;</a:t>
            </a:r>
            <a:r>
              <a:rPr lang="en-US" dirty="0">
                <a:solidFill>
                  <a:srgbClr val="569CD6"/>
                </a:solidFill>
                <a:latin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&gt;</a:t>
            </a:r>
            <a:r>
              <a:rPr lang="ru-RU" dirty="0">
                <a:solidFill>
                  <a:srgbClr val="D69D85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DCFE"/>
                </a:solidFill>
                <a:latin typeface="Consolas" panose="020B0609020204030204" pitchFamily="49" charset="0"/>
              </a:rPr>
              <a:t>houses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dirty="0" err="1">
                <a:solidFill>
                  <a:srgbClr val="9CDCFE"/>
                </a:solidFill>
                <a:latin typeface="Consolas" panose="020B0609020204030204" pitchFamily="49" charset="0"/>
              </a:rPr>
              <a:t>houses</a:t>
            </a:r>
            <a:r>
              <a:rPr lang="en-US" dirty="0" err="1">
                <a:solidFill>
                  <a:srgbClr val="B4B4B4"/>
                </a:solidFill>
                <a:latin typeface="Consolas" panose="020B0609020204030204" pitchFamily="49" charset="0"/>
              </a:rPr>
              <a:t>.</a:t>
            </a:r>
            <a:r>
              <a:rPr lang="en-US" dirty="0" err="1">
                <a:solidFill>
                  <a:srgbClr val="DCDCAA"/>
                </a:solidFill>
                <a:latin typeface="Consolas" panose="020B0609020204030204" pitchFamily="49" charset="0"/>
              </a:rPr>
              <a:t>reserve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B5CEA8"/>
                </a:solidFill>
                <a:latin typeface="Consolas" panose="020B0609020204030204" pitchFamily="49" charset="0"/>
              </a:rPr>
              <a:t>5</a:t>
            </a:r>
            <a:r>
              <a:rPr lang="en-US" dirty="0">
                <a:solidFill>
                  <a:srgbClr val="B4B4B4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C3519-721A-4F89-A6EF-67DDF696C7AD}"/>
              </a:ext>
            </a:extLst>
          </p:cNvPr>
          <p:cNvSpPr txBox="1"/>
          <p:nvPr/>
        </p:nvSpPr>
        <p:spPr>
          <a:xfrm>
            <a:off x="6416132" y="4825428"/>
            <a:ext cx="5084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метода </a:t>
            </a:r>
            <a:r>
              <a:rPr lang="en-US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reserve</a:t>
            </a:r>
            <a:r>
              <a:rPr lang="ru-RU" dirty="0">
                <a:solidFill>
                  <a:srgbClr val="DCDC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круглых скобках </a:t>
            </a:r>
            <a:r>
              <a:rPr lang="ru-RU" dirty="0">
                <a:solidFill>
                  <a:srgbClr val="B4B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указываем количество ячеек памяти, которое надо будет зарезервировать программе.</a:t>
            </a:r>
            <a:endParaRPr lang="ru-RU" dirty="0">
              <a:solidFill>
                <a:srgbClr val="B4B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6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665DC7-E335-4C97-8841-F9CBCA10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чем отличие этих двух способов объявления размерности?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604CF7-9BE0-4752-A716-2E7CF849D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65" y="1974592"/>
            <a:ext cx="5621135" cy="4613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6F5C25-6B6B-4227-89E6-28B4133832A4}"/>
              </a:ext>
            </a:extLst>
          </p:cNvPr>
          <p:cNvSpPr txBox="1"/>
          <p:nvPr/>
        </p:nvSpPr>
        <p:spPr>
          <a:xfrm>
            <a:off x="6280394" y="2219135"/>
            <a:ext cx="5436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первом способе резервировании ячеек в памяти они автоматически обнуляются, а второй вариант просто резервирует память без ее обнуления и вполне вероятно, что там будут находиться какие-то другие значения.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8E25075-D7CB-40BA-B483-0304FF9AB534}"/>
              </a:ext>
            </a:extLst>
          </p:cNvPr>
          <p:cNvSpPr/>
          <p:nvPr/>
        </p:nvSpPr>
        <p:spPr>
          <a:xfrm>
            <a:off x="6280394" y="4242392"/>
            <a:ext cx="5436741" cy="234547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</a:p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вам не важно значение ячеек и вы в дальнейшем планируете его изменить, тогда лучше использовать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способ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потому что он будет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оптимизирован по времени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т.к. компилятор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тратит время на обнуление всех ячеек.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79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D330D1-1F48-4756-85D6-7173DB56A2F1}"/>
              </a:ext>
            </a:extLst>
          </p:cNvPr>
          <p:cNvSpPr txBox="1"/>
          <p:nvPr/>
        </p:nvSpPr>
        <p:spPr>
          <a:xfrm>
            <a:off x="903798" y="3075057"/>
            <a:ext cx="103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13117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CAB62D-49E5-4271-85C6-1466970BAB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7F0652-397B-4F71-B75E-207A80EB2786}">
  <ds:schemaRefs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A32ED2-6DBA-4E14-851E-DE5772C902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Vector</Template>
  <TotalTime>0</TotalTime>
  <Words>1980</Words>
  <Application>Microsoft Office PowerPoint</Application>
  <PresentationFormat>Широкоэкранный</PresentationFormat>
  <Paragraphs>197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Consolas</vt:lpstr>
      <vt:lpstr>Corbel</vt:lpstr>
      <vt:lpstr>Gill Sans MT</vt:lpstr>
      <vt:lpstr>Times New Roman</vt:lpstr>
      <vt:lpstr>Wingdings 2</vt:lpstr>
      <vt:lpstr>Дивиденд</vt:lpstr>
      <vt:lpstr>Объект упаковщика для оболочки</vt:lpstr>
      <vt:lpstr>Векторы</vt:lpstr>
      <vt:lpstr>Оглавление:</vt:lpstr>
      <vt:lpstr>Презентация PowerPoint</vt:lpstr>
      <vt:lpstr>Что такое вектор и чем он отличается от обычного массива?</vt:lpstr>
      <vt:lpstr>Как создать вектор в C++?</vt:lpstr>
      <vt:lpstr>Как можно обращаться к элементам?</vt:lpstr>
      <vt:lpstr>Объявление Размерности вектора:</vt:lpstr>
      <vt:lpstr>В чем отличие этих двух способов объявления размерности?</vt:lpstr>
      <vt:lpstr>Презентация PowerPoint</vt:lpstr>
      <vt:lpstr>Что такое методы?</vt:lpstr>
      <vt:lpstr>Основные методы:</vt:lpstr>
      <vt:lpstr>Копирование векторов:</vt:lpstr>
      <vt:lpstr>Сравнение векторов</vt:lpstr>
      <vt:lpstr>Передача векторов в процедуру(void):</vt:lpstr>
      <vt:lpstr>Передача векторов в процедуру(void):</vt:lpstr>
      <vt:lpstr>Создание динамического вектора:</vt:lpstr>
      <vt:lpstr>Основные методы:</vt:lpstr>
      <vt:lpstr>Основные методы:</vt:lpstr>
      <vt:lpstr>Основные методы:</vt:lpstr>
      <vt:lpstr>Основные методы:</vt:lpstr>
      <vt:lpstr>Как Отчистить память занимаемую вектором?</vt:lpstr>
      <vt:lpstr>Как Отчистить память занимаемую вектором?</vt:lpstr>
      <vt:lpstr>Основные методы:</vt:lpstr>
      <vt:lpstr>Основные методы:</vt:lpstr>
      <vt:lpstr>Презентация PowerPoint</vt:lpstr>
      <vt:lpstr>Презентация PowerPoint</vt:lpstr>
      <vt:lpstr>Создание вектора векторов  (двумерного массива):</vt:lpstr>
      <vt:lpstr>Презентация PowerPoint</vt:lpstr>
      <vt:lpstr>Презентация PowerPoint</vt:lpstr>
      <vt:lpstr>Презентация PowerPoint</vt:lpstr>
      <vt:lpstr>Список использованной литературы: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2020-09-18T18:56:04Z</dcterms:created>
  <dcterms:modified xsi:type="dcterms:W3CDTF">2020-09-20T23:01:46Z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