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DD"/>
    <a:srgbClr val="74531F"/>
    <a:srgbClr val="3396D6"/>
    <a:srgbClr val="3A90FF"/>
    <a:srgbClr val="7FAB3A"/>
    <a:srgbClr val="808086"/>
    <a:srgbClr val="262626"/>
    <a:srgbClr val="E8E8E8"/>
    <a:srgbClr val="3389C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6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00FF"/>
                </a:solidFill>
              </a:rPr>
              <a:t>Вводное </a:t>
            </a:r>
            <a:r>
              <a:rPr lang="ru-RU" dirty="0"/>
              <a:t>занятие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DD21F6-D4A6-4551-849C-8AC3AA935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Знакомство </a:t>
            </a:r>
            <a:r>
              <a:rPr lang="ru-RU" dirty="0"/>
              <a:t>с языком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94879D-0F37-402C-A4D7-DD604F5C72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067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0FD35-D542-43A4-A64F-A563EA986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</a:t>
            </a:r>
            <a:r>
              <a:rPr lang="en-US" dirty="0"/>
              <a:t>Hello world</a:t>
            </a:r>
            <a:r>
              <a:rPr lang="ru-RU" dirty="0"/>
              <a:t>!»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CFABC53-4584-4F16-BAA7-B343BA153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623" y="2581837"/>
            <a:ext cx="14214806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F154092-0C7B-4A84-A0C7-4B8B05629C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786622"/>
              </p:ext>
            </p:extLst>
          </p:nvPr>
        </p:nvGraphicFramePr>
        <p:xfrm>
          <a:off x="765175" y="1425575"/>
          <a:ext cx="10420350" cy="255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Document" r:id="rId3" imgW="5944960" imgH="1458209" progId="Word.OpenDocumentText.12">
                  <p:embed/>
                </p:oleObj>
              </mc:Choice>
              <mc:Fallback>
                <p:oleObj name="Document" r:id="rId3" imgW="5944960" imgH="1458209" progId="Word.OpenDocumentText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5" y="1425575"/>
                        <a:ext cx="10420350" cy="25542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9AEDE2D-6DEA-42EE-BEAE-CEB5D55302DB}"/>
              </a:ext>
            </a:extLst>
          </p:cNvPr>
          <p:cNvSpPr txBox="1"/>
          <p:nvPr/>
        </p:nvSpPr>
        <p:spPr>
          <a:xfrm>
            <a:off x="1114623" y="3974680"/>
            <a:ext cx="1086306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Процесс взаимодействия с ПО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Написание кода в программе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pPr marL="457200" indent="-4572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Компиляция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pPr marL="457200" indent="-457200">
              <a:buAutoNum type="arabicPeriod"/>
            </a:pPr>
            <a:r>
              <a:rPr lang="ru-RU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Линкинг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pPr marL="457200" indent="-4572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Использование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/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тестирование исполняемого файла.</a:t>
            </a:r>
          </a:p>
        </p:txBody>
      </p:sp>
    </p:spTree>
    <p:extLst>
      <p:ext uri="{BB962C8B-B14F-4D97-AF65-F5344CB8AC3E}">
        <p14:creationId xmlns:p14="http://schemas.microsoft.com/office/powerpoint/2010/main" val="2586907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19F9EA-0A88-4409-A684-C4E9002F4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399220"/>
            <a:ext cx="5332412" cy="662662"/>
          </a:xfrm>
        </p:spPr>
        <p:txBody>
          <a:bodyPr/>
          <a:lstStyle/>
          <a:p>
            <a:pPr algn="ctr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Текстовый редактор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B18501-3545-4F00-9C57-522EEE9F84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51529"/>
            <a:ext cx="5329236" cy="403813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Подсветка синтаксиса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Нумерация строк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</a:p>
          <a:p>
            <a:pPr marL="457200" indent="-457200">
              <a:buAutoNum type="arabicPeriod"/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Поддержка использования специальных шрифтов.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84F90A-FAFB-4809-95FB-314F61127C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3224" y="1399220"/>
            <a:ext cx="5486400" cy="662662"/>
          </a:xfrm>
        </p:spPr>
        <p:txBody>
          <a:bodyPr/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31211C5-C62D-4C5B-9C3A-4135068808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3224" y="2151529"/>
            <a:ext cx="5486400" cy="403813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Текстовый редактор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Транслятор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Средства автоматизации сборки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Отладчик.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indent="-457200">
              <a:buAutoNum type="arabicPeriod"/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Примеры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С++: </a:t>
            </a:r>
            <a:r>
              <a:rPr lang="en-US" sz="20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Visual Studio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Eclipse, Code::Blocks, Dev C++, Qt Creator, C++ Builder,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wxDev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C++.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C92E202-5482-48A1-B9ED-93201780D04A}"/>
              </a:ext>
            </a:extLst>
          </p:cNvPr>
          <p:cNvSpPr txBox="1">
            <a:spLocks/>
          </p:cNvSpPr>
          <p:nvPr/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Текстовый редактор или </a:t>
            </a:r>
            <a:r>
              <a:rPr lang="en-US" dirty="0"/>
              <a:t>IDE?</a:t>
            </a:r>
            <a:endParaRPr lang="ru-RU" dirty="0"/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121D7706-6E24-4BA3-A7A0-143AEB3674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165" t="-5799" r="676" b="12901"/>
          <a:stretch/>
        </p:blipFill>
        <p:spPr bwMode="auto">
          <a:xfrm>
            <a:off x="794486" y="2941209"/>
            <a:ext cx="5456612" cy="2654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46FB4915-E78A-4BCC-B982-A378234E85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0" t="2265" r="5622" b="79721"/>
          <a:stretch/>
        </p:blipFill>
        <p:spPr bwMode="auto">
          <a:xfrm>
            <a:off x="1117215" y="3996346"/>
            <a:ext cx="4811153" cy="20983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40698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9E893F3-0BE6-4358-AE5A-D3C7C703CCA2}"/>
              </a:ext>
            </a:extLst>
          </p:cNvPr>
          <p:cNvSpPr/>
          <p:nvPr/>
        </p:nvSpPr>
        <p:spPr>
          <a:xfrm>
            <a:off x="2942090" y="4787397"/>
            <a:ext cx="6833937" cy="12524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E238BA9-0CA1-4886-8ED3-6B60D9AAF92D}"/>
              </a:ext>
            </a:extLst>
          </p:cNvPr>
          <p:cNvSpPr/>
          <p:nvPr/>
        </p:nvSpPr>
        <p:spPr>
          <a:xfrm>
            <a:off x="2942090" y="1205593"/>
            <a:ext cx="6833937" cy="33664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431D3D-CD60-4951-95A6-FBD1A745F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Сравнение </a:t>
            </a:r>
            <a:r>
              <a:rPr lang="en-US" dirty="0"/>
              <a:t>IDE </a:t>
            </a:r>
            <a:r>
              <a:rPr lang="ru-RU" dirty="0"/>
              <a:t>и текстового редактора</a:t>
            </a:r>
            <a:r>
              <a:rPr lang="en-US" dirty="0"/>
              <a:t> {</a:t>
            </a:r>
            <a:endParaRPr lang="ru-RU" dirty="0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8E720640-3A25-4236-8412-DCF408E61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4974" y="1420989"/>
            <a:ext cx="4753908" cy="424817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578D2CB5-F9D3-42F8-89EC-83F74F4AB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802" y="2236682"/>
            <a:ext cx="6128253" cy="5474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956366-A268-4834-AA3E-8222CF25814D}"/>
              </a:ext>
            </a:extLst>
          </p:cNvPr>
          <p:cNvSpPr txBox="1"/>
          <p:nvPr/>
        </p:nvSpPr>
        <p:spPr>
          <a:xfrm>
            <a:off x="3312062" y="3141055"/>
            <a:ext cx="609399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где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</a:t>
            </a:r>
            <a:r>
              <a:rPr lang="ru-RU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++ вызов компилятора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GNU</a:t>
            </a:r>
            <a:r>
              <a:rPr lang="ru-RU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(для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MSVC </a:t>
            </a:r>
            <a:r>
              <a:rPr lang="ru-RU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cl</a:t>
            </a:r>
            <a:r>
              <a:rPr lang="ru-RU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), -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 </a:t>
            </a:r>
            <a:r>
              <a:rPr lang="en-US" sz="20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helloworld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название выходного исполняемого файла, а </a:t>
            </a:r>
            <a:r>
              <a:rPr lang="en-US" sz="20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helloworld</a:t>
            </a:r>
            <a:r>
              <a:rPr lang="ru-RU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en-US" sz="20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cpp</a:t>
            </a:r>
            <a:r>
              <a:rPr lang="en-US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наш исходник. 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E174A1E9-0CCC-4951-8165-0DC8DFC128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8228"/>
          <a:stretch/>
        </p:blipFill>
        <p:spPr bwMode="auto">
          <a:xfrm>
            <a:off x="3372970" y="4965522"/>
            <a:ext cx="5972175" cy="942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D929E066-6D2A-49A3-BF01-86BD21C3F0B4}"/>
              </a:ext>
            </a:extLst>
          </p:cNvPr>
          <p:cNvSpPr/>
          <p:nvPr/>
        </p:nvSpPr>
        <p:spPr>
          <a:xfrm>
            <a:off x="1698051" y="1325908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7239CF47-C448-4D3A-8EA0-4EC5FBF94FA0}"/>
              </a:ext>
            </a:extLst>
          </p:cNvPr>
          <p:cNvSpPr/>
          <p:nvPr/>
        </p:nvSpPr>
        <p:spPr>
          <a:xfrm>
            <a:off x="1698051" y="5129521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10495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73564-BCA0-42E6-A2D5-9508F96B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Новая программа </a:t>
            </a:r>
            <a:r>
              <a:rPr lang="en-US" dirty="0"/>
              <a:t>{</a:t>
            </a:r>
            <a:endParaRPr lang="ru-RU" dirty="0"/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0628D56B-B549-44DB-AA9E-5504F87FE0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00" t="15014" b="10612"/>
          <a:stretch/>
        </p:blipFill>
        <p:spPr bwMode="auto">
          <a:xfrm>
            <a:off x="1888960" y="1446224"/>
            <a:ext cx="3116178" cy="27539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9EF2783D-B157-4111-82D3-56BCE5D0C2AC}"/>
              </a:ext>
            </a:extLst>
          </p:cNvPr>
          <p:cNvSpPr/>
          <p:nvPr/>
        </p:nvSpPr>
        <p:spPr>
          <a:xfrm>
            <a:off x="908763" y="1406985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1B047AE-61C3-44AD-B91F-E7660EE276EF}"/>
              </a:ext>
            </a:extLst>
          </p:cNvPr>
          <p:cNvSpPr/>
          <p:nvPr/>
        </p:nvSpPr>
        <p:spPr>
          <a:xfrm>
            <a:off x="5302541" y="1406985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9FBCBE-B59D-44ED-A2CB-B048C6A87D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13" r="1"/>
          <a:stretch/>
        </p:blipFill>
        <p:spPr>
          <a:xfrm>
            <a:off x="6282739" y="1343025"/>
            <a:ext cx="5694947" cy="20859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E3B93C-956F-43F7-983B-37E92CBED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960" y="4364456"/>
            <a:ext cx="6467475" cy="1714500"/>
          </a:xfrm>
          <a:prstGeom prst="rect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5A562CAD-F2CC-4B7C-B6C6-D57D65E38CD8}"/>
              </a:ext>
            </a:extLst>
          </p:cNvPr>
          <p:cNvSpPr/>
          <p:nvPr/>
        </p:nvSpPr>
        <p:spPr>
          <a:xfrm>
            <a:off x="908763" y="4364456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D5963D26-A463-445C-8BB2-DD68E6A34F66}"/>
              </a:ext>
            </a:extLst>
          </p:cNvPr>
          <p:cNvSpPr/>
          <p:nvPr/>
        </p:nvSpPr>
        <p:spPr>
          <a:xfrm>
            <a:off x="8506954" y="4385694"/>
            <a:ext cx="623258" cy="572502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8C2DC7-296B-4EF1-9987-0EB8AE249586}"/>
              </a:ext>
            </a:extLst>
          </p:cNvPr>
          <p:cNvSpPr txBox="1"/>
          <p:nvPr/>
        </p:nvSpPr>
        <p:spPr>
          <a:xfrm>
            <a:off x="9280731" y="4487279"/>
            <a:ext cx="1874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Имя –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main.cpp</a:t>
            </a:r>
            <a:endParaRPr lang="ru-RU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216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понятия</a:t>
            </a:r>
            <a:r>
              <a:rPr lang="en-US" dirty="0"/>
              <a:t> 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just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Операция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отдельную строку кода, которая выполняет определенное действие. </a:t>
            </a:r>
            <a:r>
              <a:rPr lang="ru-RU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Любая операция в С++ заканчивается точкой с запятой.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Например,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 algn="just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 algn="just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Выражение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это любое сочетание чисел, букв и знаков операций. Выражения в С++ могут содержать:</a:t>
            </a:r>
          </a:p>
          <a:p>
            <a:pPr marL="720000" lvl="0" indent="-360000" algn="just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</a:pP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Отдельные числа (2, 3, 4);</a:t>
            </a:r>
          </a:p>
          <a:p>
            <a:pPr marL="720000" lvl="0" indent="-360000" algn="just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Буквенные переменные (</a:t>
            </a:r>
            <a:r>
              <a:rPr lang="en-US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);</a:t>
            </a:r>
          </a:p>
          <a:p>
            <a:pPr marL="720000" lvl="0" indent="-360000" algn="just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Операторы (+, -</a:t>
            </a:r>
            <a:r>
              <a:rPr lang="en-US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);</a:t>
            </a:r>
            <a:endParaRPr lang="ru-RU" sz="2400" dirty="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720000" lvl="0" indent="-360000" algn="just">
              <a:lnSpc>
                <a:spcPct val="100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Функции</a:t>
            </a:r>
            <a:r>
              <a:rPr lang="en-US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sz="2400" dirty="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 algn="just"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AD7909-760C-4024-B137-B55053AF2198}"/>
              </a:ext>
            </a:extLst>
          </p:cNvPr>
          <p:cNvSpPr txBox="1"/>
          <p:nvPr/>
        </p:nvSpPr>
        <p:spPr>
          <a:xfrm>
            <a:off x="3528630" y="1973178"/>
            <a:ext cx="5134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</a:rPr>
              <a:t>a</a:t>
            </a:r>
            <a:r>
              <a:rPr lang="ru-RU" sz="24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</a:rPr>
              <a:t> = </a:t>
            </a:r>
            <a:r>
              <a:rPr lang="en-US" sz="24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</a:rPr>
              <a:t>b</a:t>
            </a:r>
            <a:r>
              <a:rPr lang="ru-RU" sz="2400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</a:rPr>
              <a:t>;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 операция присваивания.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697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Функции и библиотеки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just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Функция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это определенная группа операций с уникальным именем. </a:t>
            </a:r>
            <a:r>
              <a:rPr lang="ru-RU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Они обязательно должны возвращать какое-либо значение.</a:t>
            </a:r>
          </a:p>
          <a:p>
            <a:pPr marL="0" indent="450000" algn="just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Функция </a:t>
            </a:r>
            <a:r>
              <a:rPr lang="en-US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особенная! Запуская программу С++, операционная система вызывает именно функцию </a:t>
            </a:r>
            <a:r>
              <a:rPr lang="ru-RU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а возвращаемый ей результат позволяет нам оценить корректность ее выполнения.</a:t>
            </a:r>
          </a:p>
          <a:p>
            <a:pPr marL="0" indent="450000" algn="just">
              <a:buNone/>
            </a:pPr>
            <a:endParaRPr lang="ru-RU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450000" algn="just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Библиотека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это набор скомпилированного кода, который был использован для повторного использования в других программах.</a:t>
            </a:r>
          </a:p>
          <a:p>
            <a:pPr marL="0" indent="450000" algn="just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С++ принято выделять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Стандартную Библиотеку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Наряду с обширным набором различных средств она предоставляет возможность ввода и вывода данных.</a:t>
            </a:r>
          </a:p>
        </p:txBody>
      </p:sp>
    </p:spTree>
    <p:extLst>
      <p:ext uri="{BB962C8B-B14F-4D97-AF65-F5344CB8AC3E}">
        <p14:creationId xmlns:p14="http://schemas.microsoft.com/office/powerpoint/2010/main" val="1870098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3DE068-8C82-4346-9FCB-CD17B26DC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8505" y="50532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A4355C8-1E69-41D2-92F1-72BD6CF2CA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297005"/>
              </p:ext>
            </p:extLst>
          </p:nvPr>
        </p:nvGraphicFramePr>
        <p:xfrm>
          <a:off x="1753313" y="336884"/>
          <a:ext cx="8685374" cy="212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Document" r:id="rId3" imgW="5944960" imgH="1458209" progId="Word.OpenDocumentText.12">
                  <p:embed/>
                </p:oleObj>
              </mc:Choice>
              <mc:Fallback>
                <p:oleObj name="Document" r:id="rId3" imgW="5944960" imgH="1458209" progId="Word.OpenDocumentText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3313" y="336884"/>
                        <a:ext cx="8685374" cy="21295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9A20B74-1FC8-430F-A10D-23CD87903A7C}"/>
              </a:ext>
            </a:extLst>
          </p:cNvPr>
          <p:cNvSpPr txBox="1"/>
          <p:nvPr/>
        </p:nvSpPr>
        <p:spPr>
          <a:xfrm>
            <a:off x="320842" y="2634913"/>
            <a:ext cx="11550316" cy="3928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b="1" u="sng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 строка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Ее принято называть </a:t>
            </a:r>
            <a:r>
              <a:rPr lang="ru-RU" sz="1800" b="1" i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директивой препроцессора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Она указывает компилятору о том, что в программу необходимо включить библиотек </a:t>
            </a:r>
            <a:r>
              <a:rPr lang="en-US" sz="1800" dirty="0">
                <a:solidFill>
                  <a:srgbClr val="7FAB3A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iostream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Имя в угловых скобках называется заголовком.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b="1" u="sng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 строка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Главная функция в программе – </a:t>
            </a:r>
            <a:r>
              <a:rPr lang="en-US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При запуске программы система осуществит ее вызов.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b="1" u="sng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 строка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Открывающая фигурная скобка, знаменующая начало </a:t>
            </a:r>
            <a:r>
              <a:rPr lang="ru-RU" sz="1800" b="1" i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тела функции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(блока операторов, определяющих выполняемые ей действия).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b="1" u="sng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 строка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В некий объект </a:t>
            </a:r>
            <a:r>
              <a:rPr lang="en-US" sz="1800" dirty="0" err="1">
                <a:solidFill>
                  <a:srgbClr val="0000DD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cout</a:t>
            </a:r>
            <a:r>
              <a:rPr lang="en-US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помощью оператора вывода передаются данные, которые мы потом выводим на экран. Второй оператор при это выводит специальное значение</a:t>
            </a:r>
            <a:r>
              <a:rPr lang="ru-RU" sz="1800" dirty="0">
                <a:solidFill>
                  <a:srgbClr val="0000DD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rgbClr val="0000DD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endl</a:t>
            </a:r>
            <a:r>
              <a:rPr lang="ru-RU" sz="1800" dirty="0">
                <a:solidFill>
                  <a:srgbClr val="0000DD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(называется </a:t>
            </a:r>
            <a:r>
              <a:rPr lang="ru-RU" sz="1800" b="1" i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манипулятором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 Его задача – сброс буфера и переход на новую строку.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b="1" u="sng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 строка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Оператор </a:t>
            </a:r>
            <a:r>
              <a:rPr lang="en-US" sz="1800" dirty="0">
                <a:solidFill>
                  <a:srgbClr val="3A90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return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возвращает значение 0, свидетельствуя о том, что программа была успешно выполнена.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800" b="1" u="sng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 строка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Закрывающая фигурная скобка, знаменующая конец </a:t>
            </a:r>
            <a:r>
              <a:rPr lang="ru-RU" sz="1800" b="1" i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тела функции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9109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454</Words>
  <Application>Microsoft Office PowerPoint</Application>
  <PresentationFormat>Широкоэкранный</PresentationFormat>
  <Paragraphs>54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Cascadia Mono</vt:lpstr>
      <vt:lpstr>Fira Code</vt:lpstr>
      <vt:lpstr>Roboto</vt:lpstr>
      <vt:lpstr>Symbol</vt:lpstr>
      <vt:lpstr>Times New Roman</vt:lpstr>
      <vt:lpstr>Тема Office</vt:lpstr>
      <vt:lpstr>Document</vt:lpstr>
      <vt:lpstr>Вводное занятие</vt:lpstr>
      <vt:lpstr>Знакомство с языком</vt:lpstr>
      <vt:lpstr>«Hello world!»</vt:lpstr>
      <vt:lpstr>Презентация PowerPoint</vt:lpstr>
      <vt:lpstr>Сравнение IDE и текстового редактора {</vt:lpstr>
      <vt:lpstr>Новая программа {</vt:lpstr>
      <vt:lpstr>Основные понятия {</vt:lpstr>
      <vt:lpstr>Функции и библиотеки {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14</cp:revision>
  <dcterms:created xsi:type="dcterms:W3CDTF">2022-07-08T00:38:35Z</dcterms:created>
  <dcterms:modified xsi:type="dcterms:W3CDTF">2022-11-07T21:04:17Z</dcterms:modified>
</cp:coreProperties>
</file>