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30" r:id="rId3"/>
    <p:sldId id="336" r:id="rId4"/>
    <p:sldId id="338" r:id="rId5"/>
    <p:sldId id="339" r:id="rId6"/>
    <p:sldId id="340" r:id="rId7"/>
    <p:sldId id="34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36"/>
            <p14:sldId id="338"/>
            <p14:sldId id="339"/>
            <p14:sldId id="340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27950"/>
    <a:srgbClr val="A52AFF"/>
    <a:srgbClr val="1F377F"/>
    <a:srgbClr val="800000"/>
    <a:srgbClr val="57A64A"/>
    <a:srgbClr val="5B9BD5"/>
    <a:srgbClr val="15003B"/>
    <a:srgbClr val="A83C51"/>
    <a:srgbClr val="33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5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752" y="9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Основы </a:t>
            </a:r>
            <a:r>
              <a:rPr lang="ru-RU" dirty="0">
                <a:solidFill>
                  <a:srgbClr val="0000FF"/>
                </a:solidFill>
              </a:rPr>
              <a:t>программирования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Использование</a:t>
            </a:r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using namespace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std;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Пространства имен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Пространство имен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это декларативная область, в рамках которой определяются различные </a:t>
            </a:r>
            <a:r>
              <a:rPr lang="ru-RU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идентификаторы</a:t>
            </a:r>
            <a:r>
              <a:rPr lang="en-US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имена типов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имена функций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имена переменных</a:t>
            </a: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Пространства имен используются для </a:t>
            </a:r>
            <a:r>
              <a:rPr lang="ru-RU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организации кода в виде логических групп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 с целью </a:t>
            </a:r>
            <a:r>
              <a:rPr lang="ru-RU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избежания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конфликтов имен, которые могут возникнуть, особенно в таких случаях, когда база кода включает несколько библиотек.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7E946BE5-9D12-4D82-8234-AAD4A39CCC17}"/>
              </a:ext>
            </a:extLst>
          </p:cNvPr>
          <p:cNvCxnSpPr>
            <a:cxnSpLocks/>
          </p:cNvCxnSpPr>
          <p:nvPr/>
        </p:nvCxnSpPr>
        <p:spPr>
          <a:xfrm flipH="1">
            <a:off x="3284113" y="2034540"/>
            <a:ext cx="3036677" cy="335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92F86C3E-4979-443A-BFFC-506B923188E1}"/>
              </a:ext>
            </a:extLst>
          </p:cNvPr>
          <p:cNvCxnSpPr>
            <a:cxnSpLocks/>
          </p:cNvCxnSpPr>
          <p:nvPr/>
        </p:nvCxnSpPr>
        <p:spPr>
          <a:xfrm>
            <a:off x="6320790" y="2034540"/>
            <a:ext cx="2857500" cy="335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228CEB9B-20DD-4517-9986-E4462F8E2E0E}"/>
              </a:ext>
            </a:extLst>
          </p:cNvPr>
          <p:cNvCxnSpPr>
            <a:cxnSpLocks/>
          </p:cNvCxnSpPr>
          <p:nvPr/>
        </p:nvCxnSpPr>
        <p:spPr>
          <a:xfrm>
            <a:off x="6320790" y="2034540"/>
            <a:ext cx="0" cy="335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846CD4F3-26C3-454A-97DA-66B17E4EE476}"/>
              </a:ext>
            </a:extLst>
          </p:cNvPr>
          <p:cNvGrpSpPr/>
          <p:nvPr/>
        </p:nvGrpSpPr>
        <p:grpSpPr>
          <a:xfrm>
            <a:off x="884188" y="5010147"/>
            <a:ext cx="8294102" cy="5539108"/>
            <a:chOff x="1170256" y="4941567"/>
            <a:chExt cx="8294102" cy="5539108"/>
          </a:xfrm>
        </p:grpSpPr>
        <p:graphicFrame>
          <p:nvGraphicFramePr>
            <p:cNvPr id="15" name="Объект 14">
              <a:extLst>
                <a:ext uri="{FF2B5EF4-FFF2-40B4-BE49-F238E27FC236}">
                  <a16:creationId xmlns:a16="http://schemas.microsoft.com/office/drawing/2014/main" id="{6C371C1B-F4D2-4962-AE0A-AFDF37B9E08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9071084"/>
                </p:ext>
              </p:extLst>
            </p:nvPr>
          </p:nvGraphicFramePr>
          <p:xfrm>
            <a:off x="1333183" y="5062538"/>
            <a:ext cx="8131175" cy="541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5" name="Document" r:id="rId3" imgW="8130600" imgH="5418000" progId="Word.OpenDocumentText.12">
                    <p:embed/>
                  </p:oleObj>
                </mc:Choice>
                <mc:Fallback>
                  <p:oleObj name="Document" r:id="rId3" imgW="8130600" imgH="5418000" progId="Word.OpenDocumentTex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33183" y="5062538"/>
                          <a:ext cx="8131175" cy="54181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3FE3BF4A-4A2B-47A8-87BC-C957BD6824FC}"/>
                </a:ext>
              </a:extLst>
            </p:cNvPr>
            <p:cNvSpPr/>
            <p:nvPr/>
          </p:nvSpPr>
          <p:spPr>
            <a:xfrm>
              <a:off x="1170256" y="4941567"/>
              <a:ext cx="5132066" cy="45720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24832AF7-D8E8-4B4A-BBD5-7CB015D5ABF2}"/>
              </a:ext>
            </a:extLst>
          </p:cNvPr>
          <p:cNvSpPr/>
          <p:nvPr/>
        </p:nvSpPr>
        <p:spPr>
          <a:xfrm>
            <a:off x="6255496" y="4506915"/>
            <a:ext cx="5801937" cy="14636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std:: 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обозначает, что объект с именем </a:t>
            </a:r>
            <a:r>
              <a:rPr lang="en-US" sz="2400" dirty="0" err="1">
                <a:solidFill>
                  <a:srgbClr val="A52A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cout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определен в пространстве имен с названием </a:t>
            </a:r>
            <a:r>
              <a:rPr lang="en-US" sz="2400" dirty="0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std</a:t>
            </a:r>
            <a:endParaRPr lang="ru-RU" sz="2400" dirty="0">
              <a:solidFill>
                <a:srgbClr val="92795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57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Получение доступа к членам пространства имен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Идентификаторы за пределами пространства имен могут получить доступ к членам с помощью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050BE6-CCF4-43FA-9B8C-A1677133EB28}"/>
              </a:ext>
            </a:extLst>
          </p:cNvPr>
          <p:cNvSpPr txBox="1"/>
          <p:nvPr/>
        </p:nvSpPr>
        <p:spPr>
          <a:xfrm>
            <a:off x="874395" y="2320290"/>
            <a:ext cx="680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927950"/>
                </a:solidFill>
              </a:rPr>
              <a:t>01</a:t>
            </a:r>
            <a:endParaRPr lang="ru-RU" sz="3200" dirty="0">
              <a:solidFill>
                <a:srgbClr val="9279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8FC3A1-B0B6-4238-A844-B9A257DAF280}"/>
              </a:ext>
            </a:extLst>
          </p:cNvPr>
          <p:cNvSpPr txBox="1"/>
          <p:nvPr/>
        </p:nvSpPr>
        <p:spPr>
          <a:xfrm>
            <a:off x="1214437" y="3198245"/>
            <a:ext cx="680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927950"/>
                </a:solidFill>
              </a:rPr>
              <a:t>02</a:t>
            </a:r>
            <a:endParaRPr lang="ru-RU" sz="3200" dirty="0">
              <a:solidFill>
                <a:srgbClr val="9279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1CE5B7-0BFA-4FBB-98BF-400A0E505211}"/>
              </a:ext>
            </a:extLst>
          </p:cNvPr>
          <p:cNvSpPr txBox="1"/>
          <p:nvPr/>
        </p:nvSpPr>
        <p:spPr>
          <a:xfrm>
            <a:off x="1554480" y="2391929"/>
            <a:ext cx="62905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Полного имени для каждого идентификатора</a:t>
            </a:r>
            <a:endParaRPr lang="ru-RU" dirty="0">
              <a:latin typeface="Cascadia Mono" panose="020B0609020000020004" pitchFamily="49" charset="0"/>
              <a:ea typeface="Roboto" panose="02000000000000000000" pitchFamily="2" charset="0"/>
              <a:cs typeface="Cascadia Mono" panose="020B0609020000020004" pitchFamily="49" charset="0"/>
            </a:endParaRP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48B2C2E-29FA-48DE-91BB-0100C1F7B89D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7844985" y="2607373"/>
            <a:ext cx="5160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1543FCF-1FD7-4B05-831E-C8D869F0FCB1}"/>
              </a:ext>
            </a:extLst>
          </p:cNvPr>
          <p:cNvSpPr txBox="1"/>
          <p:nvPr/>
        </p:nvSpPr>
        <p:spPr>
          <a:xfrm>
            <a:off x="1894522" y="3272202"/>
            <a:ext cx="728870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помощью объявления для одного идентификатора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312192-2E19-4969-BAA2-372A74E709FD}"/>
              </a:ext>
            </a:extLst>
          </p:cNvPr>
          <p:cNvSpPr txBox="1"/>
          <p:nvPr/>
        </p:nvSpPr>
        <p:spPr>
          <a:xfrm>
            <a:off x="8361045" y="2422707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Roboto" panose="02000000000000000000" pitchFamily="2" charset="0"/>
                <a:cs typeface="Cascadia Mono" panose="020B0609020000020004" pitchFamily="49" charset="0"/>
              </a:rPr>
              <a:t>std::</a:t>
            </a:r>
            <a:r>
              <a:rPr lang="en-US" dirty="0" err="1">
                <a:latin typeface="Cascadia Mono" panose="020B0609020000020004" pitchFamily="49" charset="0"/>
                <a:ea typeface="Roboto" panose="02000000000000000000" pitchFamily="2" charset="0"/>
                <a:cs typeface="Cascadia Mono" panose="020B0609020000020004" pitchFamily="49" charset="0"/>
              </a:rPr>
              <a:t>cout</a:t>
            </a:r>
            <a:endParaRPr lang="ru-RU" dirty="0"/>
          </a:p>
        </p:txBody>
      </p: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845DE935-E5FA-430C-9DEB-4B5E5C83A7CC}"/>
              </a:ext>
            </a:extLst>
          </p:cNvPr>
          <p:cNvCxnSpPr>
            <a:cxnSpLocks/>
            <a:stCxn id="28" idx="3"/>
            <a:endCxn id="37" idx="1"/>
          </p:cNvCxnSpPr>
          <p:nvPr/>
        </p:nvCxnSpPr>
        <p:spPr>
          <a:xfrm>
            <a:off x="9183223" y="3487646"/>
            <a:ext cx="4526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2232FE49-5307-40A6-AEF6-1AB5F12210DD}"/>
              </a:ext>
            </a:extLst>
          </p:cNvPr>
          <p:cNvSpPr txBox="1"/>
          <p:nvPr/>
        </p:nvSpPr>
        <p:spPr>
          <a:xfrm>
            <a:off x="9635844" y="3164480"/>
            <a:ext cx="2339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std::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en-US" dirty="0">
              <a:latin typeface="Cascadia Mono" panose="020B0609020000020004" pitchFamily="49" charset="0"/>
              <a:ea typeface="Roboto" panose="02000000000000000000" pitchFamily="2" charset="0"/>
              <a:cs typeface="Cascadia Mono" panose="020B0609020000020004" pitchFamily="49" charset="0"/>
            </a:endParaRPr>
          </a:p>
          <a:p>
            <a:r>
              <a:rPr lang="en-US" dirty="0">
                <a:latin typeface="Cascadia Mono" panose="020B0609020000020004" pitchFamily="49" charset="0"/>
                <a:ea typeface="Roboto" panose="02000000000000000000" pitchFamily="2" charset="0"/>
                <a:cs typeface="Cascadia Mono" panose="020B0609020000020004" pitchFamily="49" charset="0"/>
              </a:rPr>
              <a:t>std::</a:t>
            </a:r>
            <a:r>
              <a:rPr lang="en-US" dirty="0" err="1">
                <a:latin typeface="Cascadia Mono" panose="020B0609020000020004" pitchFamily="49" charset="0"/>
                <a:ea typeface="Roboto" panose="02000000000000000000" pitchFamily="2" charset="0"/>
                <a:cs typeface="Cascadia Mono" panose="020B0609020000020004" pitchFamily="49" charset="0"/>
              </a:rPr>
              <a:t>cout</a:t>
            </a:r>
            <a:endParaRPr lang="ru-RU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AAE8CC4-9FF2-4DD7-8A0C-041241439CB4}"/>
              </a:ext>
            </a:extLst>
          </p:cNvPr>
          <p:cNvSpPr txBox="1"/>
          <p:nvPr/>
        </p:nvSpPr>
        <p:spPr>
          <a:xfrm>
            <a:off x="1554479" y="4083952"/>
            <a:ext cx="680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927950"/>
                </a:solidFill>
              </a:rPr>
              <a:t>03</a:t>
            </a:r>
            <a:endParaRPr lang="ru-RU" sz="3200" dirty="0">
              <a:solidFill>
                <a:srgbClr val="92795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E5C1CA6-AAF5-4447-8303-AB59B0E3F3C6}"/>
              </a:ext>
            </a:extLst>
          </p:cNvPr>
          <p:cNvSpPr txBox="1"/>
          <p:nvPr/>
        </p:nvSpPr>
        <p:spPr>
          <a:xfrm>
            <a:off x="2234564" y="4157909"/>
            <a:ext cx="845825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Использование директивы </a:t>
            </a:r>
            <a:r>
              <a:rPr lang="ru-RU" sz="2200" dirty="0" err="1">
                <a:solidFill>
                  <a:srgbClr val="0000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using</a:t>
            </a:r>
            <a:r>
              <a:rPr lang="ru-RU" sz="2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для всех идентификаторов в пространстве имен</a:t>
            </a:r>
          </a:p>
        </p:txBody>
      </p: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0549AF15-5519-4582-B9EE-6807493F4954}"/>
              </a:ext>
            </a:extLst>
          </p:cNvPr>
          <p:cNvCxnSpPr>
            <a:cxnSpLocks/>
            <a:stCxn id="47" idx="3"/>
            <a:endCxn id="50" idx="0"/>
          </p:cNvCxnSpPr>
          <p:nvPr/>
        </p:nvCxnSpPr>
        <p:spPr>
          <a:xfrm flipH="1">
            <a:off x="10686470" y="4542630"/>
            <a:ext cx="6346" cy="321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DF453101-36AF-49AD-90F0-4C2177759D6E}"/>
              </a:ext>
            </a:extLst>
          </p:cNvPr>
          <p:cNvSpPr txBox="1"/>
          <p:nvPr/>
        </p:nvSpPr>
        <p:spPr>
          <a:xfrm>
            <a:off x="9247614" y="4863655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namespace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std;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00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Использование </a:t>
            </a:r>
            <a:r>
              <a:rPr lang="en-US" dirty="0"/>
              <a:t>using namespace std 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5869"/>
            <a:ext cx="11320461" cy="4386261"/>
          </a:xfrm>
        </p:spPr>
        <p:txBody>
          <a:bodyPr>
            <a:noAutofit/>
          </a:bodyPr>
          <a:lstStyle/>
          <a:p>
            <a:pPr marL="685800" indent="-457200" algn="just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Теряется ясность кода (трудно отличить что именно относится к стандартной библиотеке).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5800" indent="-457200" algn="just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Возможное появления коллизий.</a:t>
            </a: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B38EBDD-5280-4974-A295-3C4C92568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62" y="4764882"/>
            <a:ext cx="10529934" cy="703898"/>
          </a:xfrm>
          <a:prstGeom prst="round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51653F9-A896-4032-9C71-9C6CA3B55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7445" y="2778120"/>
            <a:ext cx="4277001" cy="1771182"/>
          </a:xfrm>
          <a:prstGeom prst="round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CAB6EB0-716C-4212-B766-1F3C919FC2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0486" y="2789235"/>
            <a:ext cx="5009343" cy="1748952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648380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9BC76-C7D8-4ECF-9BE6-024C235908BF}"/>
              </a:ext>
            </a:extLst>
          </p:cNvPr>
          <p:cNvSpPr txBox="1"/>
          <p:nvPr/>
        </p:nvSpPr>
        <p:spPr>
          <a:xfrm>
            <a:off x="421105" y="204536"/>
            <a:ext cx="1134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Реальный пример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565D79-2FBF-470F-8BCC-5CE663EBF4A8}"/>
              </a:ext>
            </a:extLst>
          </p:cNvPr>
          <p:cNvSpPr txBox="1"/>
          <p:nvPr/>
        </p:nvSpPr>
        <p:spPr>
          <a:xfrm>
            <a:off x="8636534" y="2617048"/>
            <a:ext cx="14164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</a:rPr>
              <a:t>Вывод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E0E2B241-9A73-44DE-B0DE-AE5112F96EE3}"/>
              </a:ext>
            </a:extLst>
          </p:cNvPr>
          <p:cNvSpPr/>
          <p:nvPr/>
        </p:nvSpPr>
        <p:spPr>
          <a:xfrm>
            <a:off x="702043" y="5608267"/>
            <a:ext cx="10787914" cy="10299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 обязательно использовать директиву </a:t>
            </a:r>
            <a:r>
              <a:rPr lang="en-US" sz="2400" dirty="0">
                <a:solidFill>
                  <a:srgbClr val="0000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using</a:t>
            </a:r>
            <a:r>
              <a:rPr lang="en-US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 глобальном уровне. Она может объявляться локально для отдельно взятой функции.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16E01C5-CB9B-4D69-BFB1-85660C9CFA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122811"/>
              </p:ext>
            </p:extLst>
          </p:nvPr>
        </p:nvGraphicFramePr>
        <p:xfrm>
          <a:off x="957808" y="773662"/>
          <a:ext cx="8131175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Document" r:id="rId3" imgW="8130600" imgH="5418000" progId="Word.OpenDocumentText.12">
                  <p:embed/>
                </p:oleObj>
              </mc:Choice>
              <mc:Fallback>
                <p:oleObj name="Document" r:id="rId3" imgW="8130600" imgH="5418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7808" y="773662"/>
                        <a:ext cx="8131175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0D8067-C9E1-4296-89EE-2AD07B3D94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9865" y="3186174"/>
            <a:ext cx="1909763" cy="773375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61038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Общие рекомендации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919FDF4A-A6DD-4451-B3DB-12E95F31451F}"/>
              </a:ext>
            </a:extLst>
          </p:cNvPr>
          <p:cNvSpPr/>
          <p:nvPr/>
        </p:nvSpPr>
        <p:spPr>
          <a:xfrm>
            <a:off x="1189772" y="1268728"/>
            <a:ext cx="10787914" cy="10034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0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Если вы используете только один или два идентификатора,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тогда объявляйте </a:t>
            </a:r>
            <a:r>
              <a:rPr lang="en-US" sz="2000" dirty="0">
                <a:solidFill>
                  <a:srgbClr val="0000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using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конкретно для них, а не для всего пространства имен.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1D90048B-2EE0-43F2-B7A8-AADF43FB4B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99" y="1268729"/>
            <a:ext cx="1003461" cy="1003461"/>
          </a:xfrm>
        </p:spPr>
      </p:pic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CB920687-BA2C-4608-8F37-3AE84CAFFEFE}"/>
              </a:ext>
            </a:extLst>
          </p:cNvPr>
          <p:cNvSpPr/>
          <p:nvPr/>
        </p:nvSpPr>
        <p:spPr>
          <a:xfrm>
            <a:off x="1189772" y="2426017"/>
            <a:ext cx="10787914" cy="10034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0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 создавайте переменные пространства имен с те же именем, что и у глобальной переменной.</a:t>
            </a:r>
          </a:p>
        </p:txBody>
      </p:sp>
      <p:pic>
        <p:nvPicPr>
          <p:cNvPr id="23" name="Объект 6">
            <a:extLst>
              <a:ext uri="{FF2B5EF4-FFF2-40B4-BE49-F238E27FC236}">
                <a16:creationId xmlns:a16="http://schemas.microsoft.com/office/drawing/2014/main" id="{65AE4C24-B973-4090-9078-A9CF73665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99" y="2426018"/>
            <a:ext cx="1003461" cy="1003461"/>
          </a:xfrm>
          <a:prstGeom prst="rect">
            <a:avLst/>
          </a:prstGeom>
        </p:spPr>
      </p:pic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FE0227AF-14BC-4E89-B162-10848F4E1CC0}"/>
              </a:ext>
            </a:extLst>
          </p:cNvPr>
          <p:cNvSpPr/>
          <p:nvPr/>
        </p:nvSpPr>
        <p:spPr>
          <a:xfrm>
            <a:off x="1189772" y="4585810"/>
            <a:ext cx="10787914" cy="10034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0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Используйте директиву 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using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только в файлах реализации (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cpp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</a:p>
        </p:txBody>
      </p:sp>
      <p:pic>
        <p:nvPicPr>
          <p:cNvPr id="25" name="Объект 6">
            <a:extLst>
              <a:ext uri="{FF2B5EF4-FFF2-40B4-BE49-F238E27FC236}">
                <a16:creationId xmlns:a16="http://schemas.microsoft.com/office/drawing/2014/main" id="{A62C87CF-B81C-4FB3-A6BD-3A0EFD7FF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99" y="4585811"/>
            <a:ext cx="1003461" cy="100346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AC5D3D6-C52F-4F1F-86DE-8753CF893D70}"/>
              </a:ext>
            </a:extLst>
          </p:cNvPr>
          <p:cNvSpPr txBox="1"/>
          <p:nvPr/>
        </p:nvSpPr>
        <p:spPr>
          <a:xfrm>
            <a:off x="5926723" y="3622923"/>
            <a:ext cx="3385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28909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249</Words>
  <Application>Microsoft Office PowerPoint</Application>
  <PresentationFormat>Широкоэкранный</PresentationFormat>
  <Paragraphs>33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Cascadia Mono</vt:lpstr>
      <vt:lpstr>Fira Code</vt:lpstr>
      <vt:lpstr>Roboto</vt:lpstr>
      <vt:lpstr>Тема Office</vt:lpstr>
      <vt:lpstr>Document</vt:lpstr>
      <vt:lpstr>Основы программирования</vt:lpstr>
      <vt:lpstr>Использование using namespace std;</vt:lpstr>
      <vt:lpstr>Пространства имен {</vt:lpstr>
      <vt:lpstr>Получение доступа к членам пространства имен {</vt:lpstr>
      <vt:lpstr>Использование using namespace std {</vt:lpstr>
      <vt:lpstr>Презентация PowerPoint</vt:lpstr>
      <vt:lpstr>Общие рекомендации {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31</cp:revision>
  <dcterms:created xsi:type="dcterms:W3CDTF">2022-07-08T00:38:35Z</dcterms:created>
  <dcterms:modified xsi:type="dcterms:W3CDTF">2022-11-07T21:08:42Z</dcterms:modified>
</cp:coreProperties>
</file>