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0" r:id="rId3"/>
    <p:sldId id="350" r:id="rId4"/>
    <p:sldId id="342" r:id="rId5"/>
    <p:sldId id="351" r:id="rId6"/>
    <p:sldId id="343" r:id="rId7"/>
    <p:sldId id="340" r:id="rId8"/>
    <p:sldId id="354" r:id="rId9"/>
    <p:sldId id="35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50"/>
            <p14:sldId id="342"/>
            <p14:sldId id="351"/>
            <p14:sldId id="343"/>
            <p14:sldId id="340"/>
            <p14:sldId id="354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768" userDrawn="1">
          <p15:clr>
            <a:srgbClr val="A4A3A4"/>
          </p15:clr>
        </p15:guide>
        <p15:guide id="4" pos="2162" userDrawn="1">
          <p15:clr>
            <a:srgbClr val="A4A3A4"/>
          </p15:clr>
        </p15:guide>
        <p15:guide id="5" pos="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CC00"/>
    <a:srgbClr val="5B9BD5"/>
    <a:srgbClr val="927950"/>
    <a:srgbClr val="A52AFF"/>
    <a:srgbClr val="0000FF"/>
    <a:srgbClr val="DCDCAA"/>
    <a:srgbClr val="4472C4"/>
    <a:srgbClr val="1F377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530" y="96"/>
      </p:cViewPr>
      <p:guideLst>
        <p:guide orient="horz" pos="2137"/>
        <p:guide pos="3840"/>
        <p:guide pos="5768"/>
        <p:guide pos="2162"/>
        <p:guide pos="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Основы </a:t>
            </a:r>
            <a:r>
              <a:rPr lang="ru-RU" dirty="0">
                <a:solidFill>
                  <a:srgbClr val="0000FF"/>
                </a:solidFill>
              </a:rPr>
              <a:t>программирования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Рекурсия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;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Рекурсия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это процесс, при котором функция вызывает сама себя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прямо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или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косвенно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Соответствующая функция называется </a:t>
            </a:r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рекурсивной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Количество вложенных вызовов называют </a:t>
            </a:r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глубиной рекурсии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B735B85-D7DB-46F9-8C51-B29F69C4B9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056" y="2798450"/>
            <a:ext cx="1031549" cy="103154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6ECFB14-F314-4BAC-92A5-08B975A0F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674" y="2758486"/>
            <a:ext cx="1071513" cy="107151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DE6128E-5674-4663-B6B4-B85B8EEC26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202" y="2916124"/>
            <a:ext cx="913875" cy="913875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C438BB45-8C36-4284-A765-C3269BCA35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190" y="4029788"/>
            <a:ext cx="913875" cy="913875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1F86A7D0-E2AE-43E7-8FB7-17B89743A0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674" y="3950970"/>
            <a:ext cx="1071513" cy="107151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A10CB0A-40C5-453E-AC02-47C32EB164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068" y="3950970"/>
            <a:ext cx="1071514" cy="1071514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5687F791-7651-4E8C-ABD0-ABFCFC9F2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965" y="5342561"/>
            <a:ext cx="913875" cy="913875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1793DE59-6F87-4E28-8029-C6E32DA49D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068" y="5135609"/>
            <a:ext cx="1071514" cy="107151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801445F-F84F-493A-8023-E6D7DA8CD1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223" y="5135609"/>
            <a:ext cx="1071513" cy="1071513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FDCE41A0-8835-47DB-B460-B8537ED095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073" y="2601711"/>
            <a:ext cx="2261189" cy="2261189"/>
          </a:xfrm>
          <a:prstGeom prst="rect">
            <a:avLst/>
          </a:prstGeom>
        </p:spPr>
      </p:pic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E53728DA-7937-43BC-BB1D-521C216BF530}"/>
              </a:ext>
            </a:extLst>
          </p:cNvPr>
          <p:cNvSpPr/>
          <p:nvPr/>
        </p:nvSpPr>
        <p:spPr>
          <a:xfrm>
            <a:off x="1148056" y="2700989"/>
            <a:ext cx="3792131" cy="1186506"/>
          </a:xfrm>
          <a:prstGeom prst="roundRect">
            <a:avLst/>
          </a:prstGeom>
          <a:noFill/>
          <a:ln w="2857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: скругленные углы 49">
            <a:extLst>
              <a:ext uri="{FF2B5EF4-FFF2-40B4-BE49-F238E27FC236}">
                <a16:creationId xmlns:a16="http://schemas.microsoft.com/office/drawing/2014/main" id="{D7B95E7D-2E5C-4138-AB1F-7CED357DCD6F}"/>
              </a:ext>
            </a:extLst>
          </p:cNvPr>
          <p:cNvSpPr/>
          <p:nvPr/>
        </p:nvSpPr>
        <p:spPr>
          <a:xfrm>
            <a:off x="3891061" y="3887495"/>
            <a:ext cx="3792131" cy="1186506"/>
          </a:xfrm>
          <a:prstGeom prst="roundRect">
            <a:avLst/>
          </a:prstGeom>
          <a:noFill/>
          <a:ln w="2857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: скругленные углы 50">
            <a:extLst>
              <a:ext uri="{FF2B5EF4-FFF2-40B4-BE49-F238E27FC236}">
                <a16:creationId xmlns:a16="http://schemas.microsoft.com/office/drawing/2014/main" id="{341829B1-A3D5-49CF-8AEF-ACC3FE001330}"/>
              </a:ext>
            </a:extLst>
          </p:cNvPr>
          <p:cNvSpPr/>
          <p:nvPr/>
        </p:nvSpPr>
        <p:spPr>
          <a:xfrm>
            <a:off x="6559708" y="5072133"/>
            <a:ext cx="3924028" cy="1186506"/>
          </a:xfrm>
          <a:prstGeom prst="roundRect">
            <a:avLst/>
          </a:prstGeom>
          <a:noFill/>
          <a:ln w="2857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Соединитель: уступ 54">
            <a:extLst>
              <a:ext uri="{FF2B5EF4-FFF2-40B4-BE49-F238E27FC236}">
                <a16:creationId xmlns:a16="http://schemas.microsoft.com/office/drawing/2014/main" id="{DE503B70-3E95-498E-B04A-CB37E07DC63B}"/>
              </a:ext>
            </a:extLst>
          </p:cNvPr>
          <p:cNvCxnSpPr>
            <a:stCxn id="49" idx="2"/>
            <a:endCxn id="50" idx="2"/>
          </p:cNvCxnSpPr>
          <p:nvPr/>
        </p:nvCxnSpPr>
        <p:spPr>
          <a:xfrm rot="16200000" flipH="1">
            <a:off x="3822371" y="3109245"/>
            <a:ext cx="1186506" cy="2743005"/>
          </a:xfrm>
          <a:prstGeom prst="bentConnector3">
            <a:avLst>
              <a:gd name="adj1" fmla="val 118304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Соединитель: уступ 57">
            <a:extLst>
              <a:ext uri="{FF2B5EF4-FFF2-40B4-BE49-F238E27FC236}">
                <a16:creationId xmlns:a16="http://schemas.microsoft.com/office/drawing/2014/main" id="{E9BBBADE-3036-4990-9A8C-B1AC3CBB115F}"/>
              </a:ext>
            </a:extLst>
          </p:cNvPr>
          <p:cNvCxnSpPr>
            <a:stCxn id="50" idx="2"/>
            <a:endCxn id="51" idx="2"/>
          </p:cNvCxnSpPr>
          <p:nvPr/>
        </p:nvCxnSpPr>
        <p:spPr>
          <a:xfrm rot="16200000" flipH="1">
            <a:off x="6562105" y="4299022"/>
            <a:ext cx="1184638" cy="2734595"/>
          </a:xfrm>
          <a:prstGeom prst="bentConnector3">
            <a:avLst>
              <a:gd name="adj1" fmla="val 117367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Соединитель: уступ 61">
            <a:extLst>
              <a:ext uri="{FF2B5EF4-FFF2-40B4-BE49-F238E27FC236}">
                <a16:creationId xmlns:a16="http://schemas.microsoft.com/office/drawing/2014/main" id="{480E0CB6-79DF-4A1D-83F5-A0F9E0173AB3}"/>
              </a:ext>
            </a:extLst>
          </p:cNvPr>
          <p:cNvCxnSpPr>
            <a:cxnSpLocks/>
            <a:stCxn id="51" idx="0"/>
            <a:endCxn id="50" idx="0"/>
          </p:cNvCxnSpPr>
          <p:nvPr/>
        </p:nvCxnSpPr>
        <p:spPr>
          <a:xfrm rot="16200000" flipV="1">
            <a:off x="6562106" y="3112516"/>
            <a:ext cx="1184638" cy="2734595"/>
          </a:xfrm>
          <a:prstGeom prst="bentConnector3">
            <a:avLst>
              <a:gd name="adj1" fmla="val 117367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: уступ 69">
            <a:extLst>
              <a:ext uri="{FF2B5EF4-FFF2-40B4-BE49-F238E27FC236}">
                <a16:creationId xmlns:a16="http://schemas.microsoft.com/office/drawing/2014/main" id="{CD77BEE7-0856-41E5-8FB7-49A1CAC972E6}"/>
              </a:ext>
            </a:extLst>
          </p:cNvPr>
          <p:cNvCxnSpPr>
            <a:cxnSpLocks/>
            <a:stCxn id="50" idx="0"/>
            <a:endCxn id="49" idx="0"/>
          </p:cNvCxnSpPr>
          <p:nvPr/>
        </p:nvCxnSpPr>
        <p:spPr>
          <a:xfrm rot="16200000" flipV="1">
            <a:off x="3822372" y="1922739"/>
            <a:ext cx="1186506" cy="2743005"/>
          </a:xfrm>
          <a:prstGeom prst="bentConnector3">
            <a:avLst>
              <a:gd name="adj1" fmla="val 11733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Овал 77">
            <a:extLst>
              <a:ext uri="{FF2B5EF4-FFF2-40B4-BE49-F238E27FC236}">
                <a16:creationId xmlns:a16="http://schemas.microsoft.com/office/drawing/2014/main" id="{447B62B7-628A-4240-8FA8-50CBDB7FFB04}"/>
              </a:ext>
            </a:extLst>
          </p:cNvPr>
          <p:cNvSpPr/>
          <p:nvPr/>
        </p:nvSpPr>
        <p:spPr>
          <a:xfrm>
            <a:off x="2838989" y="3677642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9" name="Овал 78">
            <a:extLst>
              <a:ext uri="{FF2B5EF4-FFF2-40B4-BE49-F238E27FC236}">
                <a16:creationId xmlns:a16="http://schemas.microsoft.com/office/drawing/2014/main" id="{DA8CEA13-841B-4B38-9FCC-415FAC1D9D63}"/>
              </a:ext>
            </a:extLst>
          </p:cNvPr>
          <p:cNvSpPr/>
          <p:nvPr/>
        </p:nvSpPr>
        <p:spPr>
          <a:xfrm>
            <a:off x="5574860" y="4872641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2" name="Овал 81">
            <a:extLst>
              <a:ext uri="{FF2B5EF4-FFF2-40B4-BE49-F238E27FC236}">
                <a16:creationId xmlns:a16="http://schemas.microsoft.com/office/drawing/2014/main" id="{1337C777-6B5A-4381-9213-C0027919C449}"/>
              </a:ext>
            </a:extLst>
          </p:cNvPr>
          <p:cNvSpPr/>
          <p:nvPr/>
        </p:nvSpPr>
        <p:spPr>
          <a:xfrm>
            <a:off x="8320201" y="6046347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4" name="Овал 83">
            <a:extLst>
              <a:ext uri="{FF2B5EF4-FFF2-40B4-BE49-F238E27FC236}">
                <a16:creationId xmlns:a16="http://schemas.microsoft.com/office/drawing/2014/main" id="{49D46348-BB8E-4B95-9DE0-6B43B1CF0BC7}"/>
              </a:ext>
            </a:extLst>
          </p:cNvPr>
          <p:cNvSpPr/>
          <p:nvPr/>
        </p:nvSpPr>
        <p:spPr>
          <a:xfrm>
            <a:off x="5585837" y="3681650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5" name="Овал 84">
            <a:extLst>
              <a:ext uri="{FF2B5EF4-FFF2-40B4-BE49-F238E27FC236}">
                <a16:creationId xmlns:a16="http://schemas.microsoft.com/office/drawing/2014/main" id="{5C12FF2D-8130-4ECF-8D7E-62DFE1B70D4D}"/>
              </a:ext>
            </a:extLst>
          </p:cNvPr>
          <p:cNvSpPr/>
          <p:nvPr/>
        </p:nvSpPr>
        <p:spPr>
          <a:xfrm>
            <a:off x="2820821" y="2493741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9" name="Стрелка: вправо 88">
            <a:extLst>
              <a:ext uri="{FF2B5EF4-FFF2-40B4-BE49-F238E27FC236}">
                <a16:creationId xmlns:a16="http://schemas.microsoft.com/office/drawing/2014/main" id="{9CD9F222-A250-41AB-A3F3-F08ED7D5E2E6}"/>
              </a:ext>
            </a:extLst>
          </p:cNvPr>
          <p:cNvSpPr/>
          <p:nvPr/>
        </p:nvSpPr>
        <p:spPr>
          <a:xfrm>
            <a:off x="6611217" y="2822799"/>
            <a:ext cx="1445811" cy="471442"/>
          </a:xfrm>
          <a:prstGeom prst="rightArrow">
            <a:avLst/>
          </a:prstGeom>
          <a:solidFill>
            <a:srgbClr val="5B9BD5"/>
          </a:solidFill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Овал 89">
            <a:extLst>
              <a:ext uri="{FF2B5EF4-FFF2-40B4-BE49-F238E27FC236}">
                <a16:creationId xmlns:a16="http://schemas.microsoft.com/office/drawing/2014/main" id="{A52591DB-B43F-4E95-BADB-A8CE4615795E}"/>
              </a:ext>
            </a:extLst>
          </p:cNvPr>
          <p:cNvSpPr/>
          <p:nvPr/>
        </p:nvSpPr>
        <p:spPr>
          <a:xfrm>
            <a:off x="9015840" y="2488629"/>
            <a:ext cx="413558" cy="413558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9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Виды рекурсий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A9BF0C6-8A3D-4C9C-9D8B-8CC5E3D9DFDC}"/>
              </a:ext>
            </a:extLst>
          </p:cNvPr>
          <p:cNvSpPr/>
          <p:nvPr/>
        </p:nvSpPr>
        <p:spPr>
          <a:xfrm>
            <a:off x="1040130" y="1712709"/>
            <a:ext cx="5055870" cy="111692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ru-RU" sz="20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Вызов одной функции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 изменяющимся набором параметров.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012D1E92-4568-47CE-8AB3-F7EA1A65ECB4}"/>
              </a:ext>
            </a:extLst>
          </p:cNvPr>
          <p:cNvSpPr/>
          <p:nvPr/>
        </p:nvSpPr>
        <p:spPr>
          <a:xfrm>
            <a:off x="2177415" y="1429575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Прямая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E3B1BD2-A932-419F-A48A-571FE69B8C1F}"/>
              </a:ext>
            </a:extLst>
          </p:cNvPr>
          <p:cNvSpPr/>
          <p:nvPr/>
        </p:nvSpPr>
        <p:spPr>
          <a:xfrm>
            <a:off x="6628765" y="3456394"/>
            <a:ext cx="5055870" cy="171925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Содержит </a:t>
            </a:r>
            <a:r>
              <a:rPr lang="ru-RU" sz="20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вызовы других функций из своего тела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при этом возможен вызов начальной функции с измененным набором исходных параметров.</a:t>
            </a: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C7A62805-E5DF-4583-B06A-06EB7238C623}"/>
              </a:ext>
            </a:extLst>
          </p:cNvPr>
          <p:cNvSpPr/>
          <p:nvPr/>
        </p:nvSpPr>
        <p:spPr>
          <a:xfrm>
            <a:off x="7766050" y="3173260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Косвенная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EF9CFF-5260-42EA-BA9E-E04A6E46A6DC}"/>
              </a:ext>
            </a:extLst>
          </p:cNvPr>
          <p:cNvSpPr txBox="1"/>
          <p:nvPr/>
        </p:nvSpPr>
        <p:spPr>
          <a:xfrm>
            <a:off x="8164830" y="1429575"/>
            <a:ext cx="19837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 {\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ru-RU" sz="1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FFCF22-9D9C-49BD-A91C-C2FB2BF1E359}"/>
              </a:ext>
            </a:extLst>
          </p:cNvPr>
          <p:cNvSpPr txBox="1"/>
          <p:nvPr/>
        </p:nvSpPr>
        <p:spPr>
          <a:xfrm>
            <a:off x="2576195" y="3173260"/>
            <a:ext cx="19837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A() {\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B();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B() {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A();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3F93CC0D-A290-4371-9403-F71C2CDB0F0B}"/>
              </a:ext>
            </a:extLst>
          </p:cNvPr>
          <p:cNvCxnSpPr>
            <a:cxnSpLocks/>
          </p:cNvCxnSpPr>
          <p:nvPr/>
        </p:nvCxnSpPr>
        <p:spPr>
          <a:xfrm>
            <a:off x="4373880" y="3886201"/>
            <a:ext cx="0" cy="83439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A6F74787-0D38-4F37-B23B-C1071E68729A}"/>
              </a:ext>
            </a:extLst>
          </p:cNvPr>
          <p:cNvCxnSpPr>
            <a:cxnSpLocks/>
          </p:cNvCxnSpPr>
          <p:nvPr/>
        </p:nvCxnSpPr>
        <p:spPr>
          <a:xfrm flipH="1">
            <a:off x="3975733" y="4720591"/>
            <a:ext cx="398147" cy="0"/>
          </a:xfrm>
          <a:prstGeom prst="straightConnector1">
            <a:avLst/>
          </a:prstGeom>
          <a:ln w="19050"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9C50EA6D-DDA7-42A4-B6CB-1644AC81F63A}"/>
              </a:ext>
            </a:extLst>
          </p:cNvPr>
          <p:cNvCxnSpPr>
            <a:cxnSpLocks/>
          </p:cNvCxnSpPr>
          <p:nvPr/>
        </p:nvCxnSpPr>
        <p:spPr>
          <a:xfrm>
            <a:off x="3744001" y="3886200"/>
            <a:ext cx="629879" cy="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0270BDE3-AEA9-4B86-AE14-8614E3D9A4AA}"/>
              </a:ext>
            </a:extLst>
          </p:cNvPr>
          <p:cNvCxnSpPr>
            <a:cxnSpLocks/>
          </p:cNvCxnSpPr>
          <p:nvPr/>
        </p:nvCxnSpPr>
        <p:spPr>
          <a:xfrm>
            <a:off x="2380021" y="5273040"/>
            <a:ext cx="815934" cy="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911E34D-D0F5-4E49-86C4-B8C342449490}"/>
              </a:ext>
            </a:extLst>
          </p:cNvPr>
          <p:cNvCxnSpPr>
            <a:cxnSpLocks/>
          </p:cNvCxnSpPr>
          <p:nvPr/>
        </p:nvCxnSpPr>
        <p:spPr>
          <a:xfrm>
            <a:off x="2380021" y="3375660"/>
            <a:ext cx="0" cy="189738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551A0E35-59EB-42ED-ACAC-A6C39AE59CE8}"/>
              </a:ext>
            </a:extLst>
          </p:cNvPr>
          <p:cNvCxnSpPr>
            <a:cxnSpLocks/>
          </p:cNvCxnSpPr>
          <p:nvPr/>
        </p:nvCxnSpPr>
        <p:spPr>
          <a:xfrm>
            <a:off x="2380021" y="3375660"/>
            <a:ext cx="302219" cy="0"/>
          </a:xfrm>
          <a:prstGeom prst="straightConnector1">
            <a:avLst/>
          </a:prstGeom>
          <a:ln w="19050"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49D7C4A5-17BC-47C5-9875-78F48EDA8626}"/>
              </a:ext>
            </a:extLst>
          </p:cNvPr>
          <p:cNvCxnSpPr>
            <a:cxnSpLocks/>
          </p:cNvCxnSpPr>
          <p:nvPr/>
        </p:nvCxnSpPr>
        <p:spPr>
          <a:xfrm>
            <a:off x="7978140" y="2156460"/>
            <a:ext cx="816569" cy="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B4D284F2-8C98-4948-AD43-932B6E6C6414}"/>
              </a:ext>
            </a:extLst>
          </p:cNvPr>
          <p:cNvCxnSpPr>
            <a:cxnSpLocks/>
          </p:cNvCxnSpPr>
          <p:nvPr/>
        </p:nvCxnSpPr>
        <p:spPr>
          <a:xfrm>
            <a:off x="7978140" y="1615440"/>
            <a:ext cx="0" cy="54102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E881451D-832A-4A1E-861D-5FB28E982C5B}"/>
              </a:ext>
            </a:extLst>
          </p:cNvPr>
          <p:cNvCxnSpPr>
            <a:cxnSpLocks/>
          </p:cNvCxnSpPr>
          <p:nvPr/>
        </p:nvCxnSpPr>
        <p:spPr>
          <a:xfrm>
            <a:off x="7978140" y="1615440"/>
            <a:ext cx="302219" cy="0"/>
          </a:xfrm>
          <a:prstGeom prst="straightConnector1">
            <a:avLst/>
          </a:prstGeom>
          <a:ln w="19050"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79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нужно для рекурсии?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0A0861FE-2A21-434F-86EF-72A568551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235869"/>
            <a:ext cx="5448300" cy="4386261"/>
          </a:xfrm>
        </p:spPr>
        <p:txBody>
          <a:bodyPr>
            <a:noAutofit/>
          </a:bodyPr>
          <a:lstStyle/>
          <a:p>
            <a:pPr marL="685800" indent="-457200" algn="just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Рекуррентная формула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(алгоритм, при котором функция будет вызывать саму себя).</a:t>
            </a:r>
          </a:p>
          <a:p>
            <a:pPr marL="685800" indent="-457200" algn="just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Условие остановки</a:t>
            </a:r>
            <a:r>
              <a:rPr lang="ru-RU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рекурсии (терминальное условие).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DC613D-2B5B-4D16-ABEB-6D6D818676D4}"/>
              </a:ext>
            </a:extLst>
          </p:cNvPr>
          <p:cNvSpPr txBox="1"/>
          <p:nvPr/>
        </p:nvSpPr>
        <p:spPr>
          <a:xfrm>
            <a:off x="7237094" y="1582340"/>
            <a:ext cx="47405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&lt;iostream&gt;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factorial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== 1)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1;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 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*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factorial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- 1);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* </a:t>
            </a:r>
            <a:r>
              <a:rPr lang="en-US" sz="1800" dirty="0" err="1">
                <a:solidFill>
                  <a:srgbClr val="808080"/>
                </a:solidFill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[])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std::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8080"/>
                </a:solidFill>
                <a:latin typeface="Cascadia Mono" panose="020B0609020000020004" pitchFamily="49" charset="0"/>
              </a:rPr>
              <a:t>&lt;&lt;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factorial(6);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0;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030895AD-6378-41BC-9A4F-6CBD113BC92C}"/>
              </a:ext>
            </a:extLst>
          </p:cNvPr>
          <p:cNvCxnSpPr/>
          <p:nvPr/>
        </p:nvCxnSpPr>
        <p:spPr>
          <a:xfrm>
            <a:off x="6096000" y="2603500"/>
            <a:ext cx="1752600" cy="0"/>
          </a:xfrm>
          <a:prstGeom prst="straightConnector1">
            <a:avLst/>
          </a:prstGeom>
          <a:ln w="19050"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D3133B90-F5FA-4522-ABBA-CDE268794789}"/>
              </a:ext>
            </a:extLst>
          </p:cNvPr>
          <p:cNvCxnSpPr>
            <a:cxnSpLocks/>
          </p:cNvCxnSpPr>
          <p:nvPr/>
        </p:nvCxnSpPr>
        <p:spPr>
          <a:xfrm>
            <a:off x="6096000" y="1460500"/>
            <a:ext cx="629879" cy="0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92343DB-06C6-43D3-B6BC-01EE29E4AFD6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6724647" y="1460500"/>
            <a:ext cx="1232" cy="916942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6D612BC2-A7F9-4DA7-BB30-5CB1C6D01460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6724647" y="2827018"/>
            <a:ext cx="1232" cy="341632"/>
          </a:xfrm>
          <a:prstGeom prst="straightConnector1">
            <a:avLst/>
          </a:prstGeom>
          <a:ln w="19050">
            <a:solidFill>
              <a:srgbClr val="5B9BD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AD0331C-B958-4AD5-80E9-52AF7DDC3959}"/>
              </a:ext>
            </a:extLst>
          </p:cNvPr>
          <p:cNvCxnSpPr>
            <a:cxnSpLocks/>
          </p:cNvCxnSpPr>
          <p:nvPr/>
        </p:nvCxnSpPr>
        <p:spPr>
          <a:xfrm>
            <a:off x="6725879" y="3168650"/>
            <a:ext cx="1122721" cy="0"/>
          </a:xfrm>
          <a:prstGeom prst="straightConnector1">
            <a:avLst/>
          </a:prstGeom>
          <a:ln w="19050"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266D4E4B-A72D-4C82-8FEF-EC7159DB7C4A}"/>
              </a:ext>
            </a:extLst>
          </p:cNvPr>
          <p:cNvSpPr/>
          <p:nvPr/>
        </p:nvSpPr>
        <p:spPr>
          <a:xfrm>
            <a:off x="6499859" y="2377442"/>
            <a:ext cx="449576" cy="449576"/>
          </a:xfrm>
          <a:prstGeom prst="ellipse">
            <a:avLst/>
          </a:prstGeom>
          <a:noFill/>
          <a:ln w="1905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C5162C1-B67D-48BF-B00C-BAA90158B74E}"/>
              </a:ext>
            </a:extLst>
          </p:cNvPr>
          <p:cNvSpPr/>
          <p:nvPr/>
        </p:nvSpPr>
        <p:spPr>
          <a:xfrm>
            <a:off x="6401528" y="2616916"/>
            <a:ext cx="313708" cy="238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8D5F4D4-74A6-4935-A864-FA7B01116A8C}"/>
              </a:ext>
            </a:extLst>
          </p:cNvPr>
          <p:cNvSpPr/>
          <p:nvPr/>
        </p:nvSpPr>
        <p:spPr>
          <a:xfrm>
            <a:off x="6401528" y="2356405"/>
            <a:ext cx="313708" cy="238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7DABED9A-2EAA-4B65-BE64-7F9D403CABAD}"/>
              </a:ext>
            </a:extLst>
          </p:cNvPr>
          <p:cNvSpPr/>
          <p:nvPr/>
        </p:nvSpPr>
        <p:spPr>
          <a:xfrm>
            <a:off x="3860800" y="3586872"/>
            <a:ext cx="647700" cy="647700"/>
          </a:xfrm>
          <a:prstGeom prst="ellipse">
            <a:avLst/>
          </a:prstGeom>
          <a:noFill/>
          <a:ln w="1905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9A781D-425B-449B-B6F0-7553B2C22E80}"/>
              </a:ext>
            </a:extLst>
          </p:cNvPr>
          <p:cNvSpPr txBox="1"/>
          <p:nvPr/>
        </p:nvSpPr>
        <p:spPr>
          <a:xfrm>
            <a:off x="3816600" y="3726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F(3)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1C0502F2-91AE-4F42-932C-0D2FF356D600}"/>
              </a:ext>
            </a:extLst>
          </p:cNvPr>
          <p:cNvSpPr/>
          <p:nvPr/>
        </p:nvSpPr>
        <p:spPr>
          <a:xfrm>
            <a:off x="3860800" y="4463061"/>
            <a:ext cx="647700" cy="647700"/>
          </a:xfrm>
          <a:prstGeom prst="ellipse">
            <a:avLst/>
          </a:prstGeom>
          <a:noFill/>
          <a:ln w="1905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000314-2367-4F64-B5BC-EC742DBC400E}"/>
              </a:ext>
            </a:extLst>
          </p:cNvPr>
          <p:cNvSpPr txBox="1"/>
          <p:nvPr/>
        </p:nvSpPr>
        <p:spPr>
          <a:xfrm>
            <a:off x="3816600" y="4602245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F(2)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7BAF7E9B-53B1-4B1D-92FC-5A88E0800A2F}"/>
              </a:ext>
            </a:extLst>
          </p:cNvPr>
          <p:cNvSpPr/>
          <p:nvPr/>
        </p:nvSpPr>
        <p:spPr>
          <a:xfrm>
            <a:off x="3860800" y="5293768"/>
            <a:ext cx="647700" cy="647700"/>
          </a:xfrm>
          <a:prstGeom prst="ellipse">
            <a:avLst/>
          </a:prstGeom>
          <a:noFill/>
          <a:ln w="1905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88BC30B-F105-476F-A32F-FC0F4C6B07A5}"/>
              </a:ext>
            </a:extLst>
          </p:cNvPr>
          <p:cNvSpPr txBox="1"/>
          <p:nvPr/>
        </p:nvSpPr>
        <p:spPr>
          <a:xfrm>
            <a:off x="3816600" y="543295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F(1)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cxnSp>
        <p:nvCxnSpPr>
          <p:cNvPr id="39" name="Соединитель: изогнутый 38">
            <a:extLst>
              <a:ext uri="{FF2B5EF4-FFF2-40B4-BE49-F238E27FC236}">
                <a16:creationId xmlns:a16="http://schemas.microsoft.com/office/drawing/2014/main" id="{30E523EF-1DC7-4346-A9E6-3D87146856F5}"/>
              </a:ext>
            </a:extLst>
          </p:cNvPr>
          <p:cNvCxnSpPr>
            <a:stCxn id="33" idx="3"/>
            <a:endCxn id="31" idx="3"/>
          </p:cNvCxnSpPr>
          <p:nvPr/>
        </p:nvCxnSpPr>
        <p:spPr>
          <a:xfrm flipV="1">
            <a:off x="4552699" y="4786911"/>
            <a:ext cx="12700" cy="830707"/>
          </a:xfrm>
          <a:prstGeom prst="curvedConnector3">
            <a:avLst>
              <a:gd name="adj1" fmla="val 180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Соединитель: изогнутый 40">
            <a:extLst>
              <a:ext uri="{FF2B5EF4-FFF2-40B4-BE49-F238E27FC236}">
                <a16:creationId xmlns:a16="http://schemas.microsoft.com/office/drawing/2014/main" id="{B99D0D0D-5F7C-4638-A0B4-1ECDBAF0C8B5}"/>
              </a:ext>
            </a:extLst>
          </p:cNvPr>
          <p:cNvCxnSpPr>
            <a:stCxn id="31" idx="3"/>
            <a:endCxn id="29" idx="3"/>
          </p:cNvCxnSpPr>
          <p:nvPr/>
        </p:nvCxnSpPr>
        <p:spPr>
          <a:xfrm flipV="1">
            <a:off x="4552699" y="3910722"/>
            <a:ext cx="12700" cy="876189"/>
          </a:xfrm>
          <a:prstGeom prst="curvedConnector3">
            <a:avLst>
              <a:gd name="adj1" fmla="val 180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8A8C14D6-56E4-4556-86AE-51F7FB30C70B}"/>
              </a:ext>
            </a:extLst>
          </p:cNvPr>
          <p:cNvCxnSpPr>
            <a:stCxn id="28" idx="4"/>
            <a:endCxn id="30" idx="0"/>
          </p:cNvCxnSpPr>
          <p:nvPr/>
        </p:nvCxnSpPr>
        <p:spPr>
          <a:xfrm>
            <a:off x="4184650" y="4234572"/>
            <a:ext cx="0" cy="2284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FC8F71FE-DD49-4A33-AD54-670721C6A33A}"/>
              </a:ext>
            </a:extLst>
          </p:cNvPr>
          <p:cNvCxnSpPr>
            <a:cxnSpLocks/>
            <a:stCxn id="30" idx="4"/>
            <a:endCxn id="32" idx="0"/>
          </p:cNvCxnSpPr>
          <p:nvPr/>
        </p:nvCxnSpPr>
        <p:spPr>
          <a:xfrm>
            <a:off x="4184650" y="5110761"/>
            <a:ext cx="0" cy="1830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B2DA94AA-2F53-4770-B9AC-D0996A8F89C4}"/>
              </a:ext>
            </a:extLst>
          </p:cNvPr>
          <p:cNvSpPr txBox="1"/>
          <p:nvPr/>
        </p:nvSpPr>
        <p:spPr>
          <a:xfrm>
            <a:off x="1312668" y="3726056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factorial(3)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cxnSp>
        <p:nvCxnSpPr>
          <p:cNvPr id="4" name="Соединитель: изогнутый 3">
            <a:extLst>
              <a:ext uri="{FF2B5EF4-FFF2-40B4-BE49-F238E27FC236}">
                <a16:creationId xmlns:a16="http://schemas.microsoft.com/office/drawing/2014/main" id="{1CBE201B-568C-4C05-A560-9DF33234221F}"/>
              </a:ext>
            </a:extLst>
          </p:cNvPr>
          <p:cNvCxnSpPr>
            <a:cxnSpLocks/>
            <a:stCxn id="53" idx="2"/>
            <a:endCxn id="28" idx="3"/>
          </p:cNvCxnSpPr>
          <p:nvPr/>
        </p:nvCxnSpPr>
        <p:spPr>
          <a:xfrm rot="16200000" flipH="1">
            <a:off x="3071737" y="3255802"/>
            <a:ext cx="44331" cy="1723502"/>
          </a:xfrm>
          <a:prstGeom prst="curvedConnector3">
            <a:avLst>
              <a:gd name="adj1" fmla="val 829632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Соединитель: изогнутый 7">
            <a:extLst>
              <a:ext uri="{FF2B5EF4-FFF2-40B4-BE49-F238E27FC236}">
                <a16:creationId xmlns:a16="http://schemas.microsoft.com/office/drawing/2014/main" id="{8C13272F-804C-42B4-B2A1-364826707CC3}"/>
              </a:ext>
            </a:extLst>
          </p:cNvPr>
          <p:cNvCxnSpPr>
            <a:stCxn id="28" idx="1"/>
            <a:endCxn id="53" idx="0"/>
          </p:cNvCxnSpPr>
          <p:nvPr/>
        </p:nvCxnSpPr>
        <p:spPr>
          <a:xfrm rot="16200000" flipH="1" flipV="1">
            <a:off x="3071736" y="2842139"/>
            <a:ext cx="44331" cy="1723502"/>
          </a:xfrm>
          <a:prstGeom prst="curvedConnector3">
            <a:avLst>
              <a:gd name="adj1" fmla="val -729632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77B3CDD-AA67-4099-81EF-06E731970B39}"/>
              </a:ext>
            </a:extLst>
          </p:cNvPr>
          <p:cNvSpPr txBox="1"/>
          <p:nvPr/>
        </p:nvSpPr>
        <p:spPr>
          <a:xfrm>
            <a:off x="914333" y="5417563"/>
            <a:ext cx="2902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терминальное условие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CB64E6-BC24-4603-90E0-672F5A5127DE}"/>
              </a:ext>
            </a:extLst>
          </p:cNvPr>
          <p:cNvSpPr txBox="1"/>
          <p:nvPr/>
        </p:nvSpPr>
        <p:spPr>
          <a:xfrm>
            <a:off x="4971034" y="501759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3 * 1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2EF2DB-D117-4E0A-9B6D-CC2133AC6EBE}"/>
              </a:ext>
            </a:extLst>
          </p:cNvPr>
          <p:cNvSpPr txBox="1"/>
          <p:nvPr/>
        </p:nvSpPr>
        <p:spPr>
          <a:xfrm>
            <a:off x="4970695" y="416415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3 * 1 * 2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45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Стек вызовов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0A0861FE-2A21-434F-86EF-72A568551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17278"/>
            <a:ext cx="5962650" cy="3900492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ru-RU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Стек вызовов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LIFO-стек, хранящий информацию для возврата управления из подпрограмм в подпрограмму и/или для возврата в программу из обработчика прерывания.</a:t>
            </a:r>
          </a:p>
          <a:p>
            <a:pPr indent="45000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 вызове подпрограммы или возникновении прерывания, </a:t>
            </a:r>
            <a:r>
              <a:rPr lang="ru-RU" sz="20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стек заносится адрес возврата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адрес в памяти следующей инструкции приостановленной программы и управление передается подпрограмме или подпрограмме-обработчику.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8D4BE-679A-4D4E-A720-103F7B7951FE}"/>
              </a:ext>
            </a:extLst>
          </p:cNvPr>
          <p:cNvSpPr txBox="1"/>
          <p:nvPr/>
        </p:nvSpPr>
        <p:spPr>
          <a:xfrm>
            <a:off x="1355408" y="1478754"/>
            <a:ext cx="47405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&lt;iostream&gt;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factorial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== 1)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1;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 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* </a:t>
            </a:r>
            <a:r>
              <a:rPr lang="en-US" sz="1800" dirty="0">
                <a:solidFill>
                  <a:srgbClr val="927950"/>
                </a:solidFill>
                <a:latin typeface="Cascadia Mono" panose="020B0609020000020004" pitchFamily="49" charset="0"/>
              </a:rPr>
              <a:t>factorial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808080"/>
                </a:solidFill>
                <a:latin typeface="Cascadia Mono" panose="020B0609020000020004" pitchFamily="49" charset="0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- 1);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* </a:t>
            </a:r>
            <a:r>
              <a:rPr lang="en-US" sz="1800" dirty="0" err="1">
                <a:solidFill>
                  <a:srgbClr val="808080"/>
                </a:solidFill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[])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std::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8080"/>
                </a:solidFill>
                <a:latin typeface="Cascadia Mono" panose="020B0609020000020004" pitchFamily="49" charset="0"/>
              </a:rPr>
              <a:t>&lt;&lt;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factorial(6);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52AFF"/>
                </a:solidFill>
                <a:latin typeface="Cascadia Mono" panose="020B0609020000020004" pitchFamily="49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0;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46B8A9-4478-4B1F-A31A-E93EF1B080F4}"/>
              </a:ext>
            </a:extLst>
          </p:cNvPr>
          <p:cNvSpPr txBox="1"/>
          <p:nvPr/>
        </p:nvSpPr>
        <p:spPr>
          <a:xfrm>
            <a:off x="999088" y="5725719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C80"/>
                </a:solidFill>
              </a:rPr>
              <a:t>empty</a:t>
            </a:r>
            <a:endParaRPr lang="ru-RU" dirty="0">
              <a:solidFill>
                <a:srgbClr val="FF7C8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73B0CA-D7E3-4B3A-B1B6-62433E24D025}"/>
              </a:ext>
            </a:extLst>
          </p:cNvPr>
          <p:cNvSpPr/>
          <p:nvPr/>
        </p:nvSpPr>
        <p:spPr>
          <a:xfrm>
            <a:off x="2315006" y="5742145"/>
            <a:ext cx="2514601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 (2)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AE22FAD-F215-449E-9F04-B41FAE80BD68}"/>
              </a:ext>
            </a:extLst>
          </p:cNvPr>
          <p:cNvSpPr/>
          <p:nvPr/>
        </p:nvSpPr>
        <p:spPr>
          <a:xfrm>
            <a:off x="5271568" y="5729991"/>
            <a:ext cx="2514601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 (2)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4E94572-9CCB-4362-A349-C7E725B95E37}"/>
              </a:ext>
            </a:extLst>
          </p:cNvPr>
          <p:cNvSpPr/>
          <p:nvPr/>
        </p:nvSpPr>
        <p:spPr>
          <a:xfrm>
            <a:off x="5271568" y="5360659"/>
            <a:ext cx="2514601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 (1)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3D7DAF1-6A99-4D30-94C9-B1ED1D9CAF6D}"/>
              </a:ext>
            </a:extLst>
          </p:cNvPr>
          <p:cNvSpPr/>
          <p:nvPr/>
        </p:nvSpPr>
        <p:spPr>
          <a:xfrm>
            <a:off x="8228130" y="5729991"/>
            <a:ext cx="2514601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 (2)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B9990F-009D-4C2D-87C4-E9EB893AB7F1}"/>
              </a:ext>
            </a:extLst>
          </p:cNvPr>
          <p:cNvSpPr txBox="1"/>
          <p:nvPr/>
        </p:nvSpPr>
        <p:spPr>
          <a:xfrm>
            <a:off x="11184692" y="5729991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C80"/>
                </a:solidFill>
              </a:rPr>
              <a:t>empty</a:t>
            </a:r>
            <a:endParaRPr lang="ru-RU" dirty="0">
              <a:solidFill>
                <a:srgbClr val="FF7C8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DF21A80-CD75-4F37-8E13-C24AD0CE1FA0}"/>
              </a:ext>
            </a:extLst>
          </p:cNvPr>
          <p:cNvSpPr/>
          <p:nvPr/>
        </p:nvSpPr>
        <p:spPr>
          <a:xfrm>
            <a:off x="999088" y="5276376"/>
            <a:ext cx="11059561" cy="89582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AC3E567-3210-40E0-8B6B-799EC9DF2F71}"/>
              </a:ext>
            </a:extLst>
          </p:cNvPr>
          <p:cNvSpPr/>
          <p:nvPr/>
        </p:nvSpPr>
        <p:spPr>
          <a:xfrm>
            <a:off x="2315006" y="5103484"/>
            <a:ext cx="2176145" cy="42005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stack</a:t>
            </a:r>
            <a:endParaRPr lang="ru-RU" sz="24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005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145084" y="219829"/>
            <a:ext cx="11901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Вычисление чисел Фибоначчи.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03DEF3A-718C-43A1-A4F7-7247848E4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442" y="1851040"/>
            <a:ext cx="7851472" cy="432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9CD6291-5EB8-45D5-81E6-65B340459E7F}"/>
              </a:ext>
            </a:extLst>
          </p:cNvPr>
          <p:cNvSpPr txBox="1"/>
          <p:nvPr/>
        </p:nvSpPr>
        <p:spPr>
          <a:xfrm>
            <a:off x="6667731" y="6484282"/>
            <a:ext cx="5524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Roboto" panose="02000000000000000000" pitchFamily="2" charset="0"/>
                <a:ea typeface="Roboto" panose="02000000000000000000" pitchFamily="2" charset="0"/>
              </a:rPr>
              <a:t>Источник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: https://blog.skillfactory.ru/glossary/chisla-fibonachchi/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8BB0F2-6ECA-41A9-B3EC-E4B09060A19D}"/>
              </a:ext>
            </a:extLst>
          </p:cNvPr>
          <p:cNvSpPr txBox="1"/>
          <p:nvPr/>
        </p:nvSpPr>
        <p:spPr>
          <a:xfrm>
            <a:off x="145083" y="1851040"/>
            <a:ext cx="37382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 latinLnBrk="0">
              <a:spcAft>
                <a:spcPts val="1200"/>
              </a:spcAft>
            </a:pPr>
            <a:r>
              <a:rPr lang="ru-RU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Условия</a:t>
            </a:r>
            <a:r>
              <a:rPr lang="en-US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en-US" sz="2000" b="1" i="0" u="none" strike="noStrike" dirty="0">
              <a:solidFill>
                <a:srgbClr val="2C3142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l" fontAlgn="base" latinLnBrk="0">
              <a:buFont typeface="Wingdings" panose="05000000000000000000" pitchFamily="2" charset="2"/>
              <a:buChar char="Ø"/>
            </a:pPr>
            <a:r>
              <a:rPr lang="ru-RU" sz="2000" b="0" i="0" u="none" strike="noStrike" dirty="0">
                <a:solidFill>
                  <a:srgbClr val="2C314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начале 1 месяца появляется первая пара кроликов (самец и самка).</a:t>
            </a:r>
          </a:p>
          <a:p>
            <a:pPr marL="342900" indent="-342900" algn="l" fontAlgn="base" latinLnBrk="0">
              <a:buFont typeface="Wingdings" panose="05000000000000000000" pitchFamily="2" charset="2"/>
              <a:buChar char="Ø"/>
            </a:pPr>
            <a:r>
              <a:rPr lang="ru-RU" sz="2000" b="0" i="0" u="none" strike="noStrike" dirty="0">
                <a:solidFill>
                  <a:srgbClr val="2C314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 2 месяца кролики начинают ежемесячно производить новую пару.</a:t>
            </a:r>
          </a:p>
          <a:p>
            <a:pPr marL="342900" indent="-342900" algn="l" fontAlgn="base" latinLnBrk="0">
              <a:buFont typeface="Wingdings" panose="05000000000000000000" pitchFamily="2" charset="2"/>
              <a:buChar char="Ø"/>
            </a:pPr>
            <a:r>
              <a:rPr lang="ru-RU" sz="2000" b="0" i="0" u="none" strike="noStrike" dirty="0">
                <a:solidFill>
                  <a:srgbClr val="2C314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Кролики бессмертны.</a:t>
            </a:r>
          </a:p>
          <a:p>
            <a:pPr algn="l" fontAlgn="base" latinLnBrk="0"/>
            <a:endParaRPr lang="ru-RU" sz="2000" dirty="0">
              <a:solidFill>
                <a:srgbClr val="2C314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l" fontAlgn="base" latinLnBrk="0"/>
            <a:r>
              <a:rPr lang="ru-RU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Первые 20 чисел</a:t>
            </a:r>
            <a:r>
              <a:rPr lang="en-US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0, 1, 1, 2, 3, 5, 8, 13, 21, 34, 55, 89, 144, 233, 377, 610, 987, 1597, 2584, 4181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7A2296-C3CB-4615-8E87-69735524546F}"/>
              </a:ext>
            </a:extLst>
          </p:cNvPr>
          <p:cNvSpPr txBox="1"/>
          <p:nvPr/>
        </p:nvSpPr>
        <p:spPr>
          <a:xfrm>
            <a:off x="145083" y="681494"/>
            <a:ext cx="11901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000" b="1" i="0" dirty="0">
                <a:solidFill>
                  <a:srgbClr val="2C314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Числа Фибоначчи </a:t>
            </a:r>
            <a:r>
              <a:rPr lang="ru-RU" sz="2000" b="0" i="0" dirty="0">
                <a:solidFill>
                  <a:srgbClr val="2C314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(строка Фибоначчи) — числовая последовательность, первые два числа которой являются 0 и 1, а каждое последующее за ними число является суммой двух предыдущих.  Задача была поставлена Леонардо Пизанским в 1202 году.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3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145084" y="219829"/>
            <a:ext cx="11901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Вычисление чисел Фибоначчи.</a:t>
            </a:r>
          </a:p>
        </p:txBody>
      </p:sp>
      <p:pic>
        <p:nvPicPr>
          <p:cNvPr id="4100" name="Picture 4" descr="A Python Guide to the Fibonacci Sequence – Real Python">
            <a:extLst>
              <a:ext uri="{FF2B5EF4-FFF2-40B4-BE49-F238E27FC236}">
                <a16:creationId xmlns:a16="http://schemas.microsoft.com/office/drawing/2014/main" id="{88A77F91-89A7-43AB-A625-2E68D9B8B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790" y="904706"/>
            <a:ext cx="5391150" cy="252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5EC537-A98E-4BEC-A90A-0332EEBE474C}"/>
              </a:ext>
            </a:extLst>
          </p:cNvPr>
          <p:cNvSpPr txBox="1"/>
          <p:nvPr/>
        </p:nvSpPr>
        <p:spPr>
          <a:xfrm>
            <a:off x="377190" y="1143159"/>
            <a:ext cx="5943600" cy="4997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A31515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&lt;iostream&gt;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 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92795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fibonacci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) {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   </a:t>
            </a:r>
            <a:r>
              <a:rPr lang="en-US" sz="1600" dirty="0">
                <a:solidFill>
                  <a:srgbClr val="A52A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(</a:t>
            </a: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&lt;= 1)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       </a:t>
            </a:r>
            <a:r>
              <a:rPr lang="en-US" sz="1600" dirty="0">
                <a:solidFill>
                  <a:srgbClr val="A52A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 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   </a:t>
            </a:r>
            <a:r>
              <a:rPr lang="en-US" sz="1600" dirty="0">
                <a:solidFill>
                  <a:srgbClr val="A52A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92795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fibonacci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- 1) + </a:t>
            </a:r>
            <a:r>
              <a:rPr lang="en-US" sz="1600" dirty="0" err="1">
                <a:solidFill>
                  <a:srgbClr val="92795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fibonacci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- 2);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}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92795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, </a:t>
            </a:r>
            <a:r>
              <a:rPr lang="en-US" sz="1600" dirty="0">
                <a:solidFill>
                  <a:srgbClr val="0000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* </a:t>
            </a:r>
            <a:r>
              <a:rPr lang="en-US" sz="1600" dirty="0" err="1">
                <a:solidFill>
                  <a:srgbClr val="8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[])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{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   std::</a:t>
            </a:r>
            <a:r>
              <a:rPr lang="en-US" sz="16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0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92795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fibonacci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(7) </a:t>
            </a:r>
            <a:r>
              <a:rPr lang="en-US" sz="1600" dirty="0">
                <a:solidFill>
                  <a:srgbClr val="00808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std::</a:t>
            </a:r>
            <a:r>
              <a:rPr lang="en-US" sz="16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endl</a:t>
            </a: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   </a:t>
            </a:r>
            <a:r>
              <a:rPr lang="ru-RU" sz="1600" dirty="0" err="1">
                <a:solidFill>
                  <a:srgbClr val="A52AFF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return</a:t>
            </a:r>
            <a:r>
              <a:rPr lang="ru-RU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0;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pPr>
              <a:lnSpc>
                <a:spcPct val="104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}</a:t>
            </a:r>
            <a:endParaRPr lang="ru-RU" sz="1600" dirty="0">
              <a:effectLst/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A133D4-9B34-412A-9743-00CAF38E9A47}"/>
              </a:ext>
            </a:extLst>
          </p:cNvPr>
          <p:cNvSpPr txBox="1"/>
          <p:nvPr/>
        </p:nvSpPr>
        <p:spPr>
          <a:xfrm>
            <a:off x="6225692" y="4122864"/>
            <a:ext cx="58620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0">
              <a:spcAft>
                <a:spcPts val="1200"/>
              </a:spcAft>
            </a:pPr>
            <a:r>
              <a:rPr lang="ru-RU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Проблема</a:t>
            </a:r>
            <a:r>
              <a:rPr lang="en-US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как мы видим, </a:t>
            </a:r>
            <a:r>
              <a:rPr lang="en-US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F(3)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высчитывается дважды. Это и есть основная проблема рекурсивного подхода – </a:t>
            </a:r>
            <a:r>
              <a:rPr lang="ru-RU" sz="20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повторные вычисления одних и тех же значений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2716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Преимущества и недостатки </a:t>
            </a:r>
            <a:r>
              <a:rPr lang="en-US" dirty="0"/>
              <a:t>{</a:t>
            </a:r>
            <a:endParaRPr lang="ru-RU" dirty="0"/>
          </a:p>
        </p:txBody>
      </p:sp>
      <p:grpSp>
        <p:nvGrpSpPr>
          <p:cNvPr id="19" name="Google Shape;1585;p36">
            <a:extLst>
              <a:ext uri="{FF2B5EF4-FFF2-40B4-BE49-F238E27FC236}">
                <a16:creationId xmlns:a16="http://schemas.microsoft.com/office/drawing/2014/main" id="{76DAAA94-57C6-49C3-8F2D-1EF474DC4C92}"/>
              </a:ext>
            </a:extLst>
          </p:cNvPr>
          <p:cNvGrpSpPr/>
          <p:nvPr/>
        </p:nvGrpSpPr>
        <p:grpSpPr>
          <a:xfrm>
            <a:off x="3140133" y="1203511"/>
            <a:ext cx="572754" cy="572357"/>
            <a:chOff x="1977583" y="1273395"/>
            <a:chExt cx="572754" cy="572357"/>
          </a:xfrm>
        </p:grpSpPr>
        <p:sp>
          <p:nvSpPr>
            <p:cNvPr id="28" name="Google Shape;1586;p36">
              <a:extLst>
                <a:ext uri="{FF2B5EF4-FFF2-40B4-BE49-F238E27FC236}">
                  <a16:creationId xmlns:a16="http://schemas.microsoft.com/office/drawing/2014/main" id="{ED3717F0-005B-40A1-898E-7B6FCED84AC4}"/>
                </a:ext>
              </a:extLst>
            </p:cNvPr>
            <p:cNvSpPr/>
            <p:nvPr/>
          </p:nvSpPr>
          <p:spPr>
            <a:xfrm>
              <a:off x="1977583" y="1273395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3980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587;p36">
              <a:extLst>
                <a:ext uri="{FF2B5EF4-FFF2-40B4-BE49-F238E27FC236}">
                  <a16:creationId xmlns:a16="http://schemas.microsoft.com/office/drawing/2014/main" id="{95A7B92C-669C-4D2A-B456-2EE6A706E3A4}"/>
                </a:ext>
              </a:extLst>
            </p:cNvPr>
            <p:cNvSpPr/>
            <p:nvPr/>
          </p:nvSpPr>
          <p:spPr>
            <a:xfrm>
              <a:off x="2059891" y="1409883"/>
              <a:ext cx="408143" cy="297919"/>
            </a:xfrm>
            <a:custGeom>
              <a:avLst/>
              <a:gdLst/>
              <a:ahLst/>
              <a:cxnLst/>
              <a:rect l="l" t="t" r="r" b="b"/>
              <a:pathLst>
                <a:path w="10014" h="7309" extrusionOk="0">
                  <a:moveTo>
                    <a:pt x="8149" y="1134"/>
                  </a:moveTo>
                  <a:cubicBezTo>
                    <a:pt x="8294" y="1134"/>
                    <a:pt x="8439" y="1189"/>
                    <a:pt x="8549" y="1300"/>
                  </a:cubicBezTo>
                  <a:cubicBezTo>
                    <a:pt x="8769" y="1520"/>
                    <a:pt x="8769" y="1879"/>
                    <a:pt x="8549" y="2100"/>
                  </a:cubicBezTo>
                  <a:lnTo>
                    <a:pt x="4639" y="6007"/>
                  </a:lnTo>
                  <a:cubicBezTo>
                    <a:pt x="4527" y="6120"/>
                    <a:pt x="4377" y="6177"/>
                    <a:pt x="4227" y="6177"/>
                  </a:cubicBezTo>
                  <a:cubicBezTo>
                    <a:pt x="4081" y="6177"/>
                    <a:pt x="3937" y="6123"/>
                    <a:pt x="3830" y="6016"/>
                  </a:cubicBezTo>
                  <a:lnTo>
                    <a:pt x="1547" y="3748"/>
                  </a:lnTo>
                  <a:cubicBezTo>
                    <a:pt x="1296" y="3534"/>
                    <a:pt x="1281" y="3151"/>
                    <a:pt x="1514" y="2918"/>
                  </a:cubicBezTo>
                  <a:cubicBezTo>
                    <a:pt x="1626" y="2806"/>
                    <a:pt x="1771" y="2750"/>
                    <a:pt x="1916" y="2750"/>
                  </a:cubicBezTo>
                  <a:cubicBezTo>
                    <a:pt x="2074" y="2750"/>
                    <a:pt x="2232" y="2817"/>
                    <a:pt x="2344" y="2948"/>
                  </a:cubicBezTo>
                  <a:lnTo>
                    <a:pt x="3784" y="4388"/>
                  </a:lnTo>
                  <a:cubicBezTo>
                    <a:pt x="3793" y="4401"/>
                    <a:pt x="3805" y="4410"/>
                    <a:pt x="3817" y="4419"/>
                  </a:cubicBezTo>
                  <a:cubicBezTo>
                    <a:pt x="3817" y="4422"/>
                    <a:pt x="3820" y="4422"/>
                    <a:pt x="3823" y="4425"/>
                  </a:cubicBezTo>
                  <a:cubicBezTo>
                    <a:pt x="3934" y="4535"/>
                    <a:pt x="4078" y="4590"/>
                    <a:pt x="4222" y="4590"/>
                  </a:cubicBezTo>
                  <a:cubicBezTo>
                    <a:pt x="4367" y="4590"/>
                    <a:pt x="4512" y="4535"/>
                    <a:pt x="4624" y="4425"/>
                  </a:cubicBezTo>
                  <a:lnTo>
                    <a:pt x="7749" y="1300"/>
                  </a:lnTo>
                  <a:cubicBezTo>
                    <a:pt x="7859" y="1189"/>
                    <a:pt x="8004" y="1134"/>
                    <a:pt x="8149" y="1134"/>
                  </a:cubicBezTo>
                  <a:close/>
                  <a:moveTo>
                    <a:pt x="8146" y="1"/>
                  </a:moveTo>
                  <a:cubicBezTo>
                    <a:pt x="7712" y="1"/>
                    <a:pt x="7279" y="166"/>
                    <a:pt x="6949" y="496"/>
                  </a:cubicBezTo>
                  <a:lnTo>
                    <a:pt x="6946" y="496"/>
                  </a:lnTo>
                  <a:lnTo>
                    <a:pt x="4219" y="3223"/>
                  </a:lnTo>
                  <a:lnTo>
                    <a:pt x="3144" y="2148"/>
                  </a:lnTo>
                  <a:cubicBezTo>
                    <a:pt x="2808" y="1779"/>
                    <a:pt x="2348" y="1594"/>
                    <a:pt x="1887" y="1594"/>
                  </a:cubicBezTo>
                  <a:cubicBezTo>
                    <a:pt x="1453" y="1594"/>
                    <a:pt x="1019" y="1758"/>
                    <a:pt x="686" y="2091"/>
                  </a:cubicBezTo>
                  <a:cubicBezTo>
                    <a:pt x="1" y="2776"/>
                    <a:pt x="28" y="3896"/>
                    <a:pt x="747" y="4549"/>
                  </a:cubicBezTo>
                  <a:lnTo>
                    <a:pt x="3029" y="6819"/>
                  </a:lnTo>
                  <a:cubicBezTo>
                    <a:pt x="3344" y="7131"/>
                    <a:pt x="3768" y="7308"/>
                    <a:pt x="4214" y="7308"/>
                  </a:cubicBezTo>
                  <a:cubicBezTo>
                    <a:pt x="4218" y="7308"/>
                    <a:pt x="4221" y="7308"/>
                    <a:pt x="4225" y="7308"/>
                  </a:cubicBezTo>
                  <a:cubicBezTo>
                    <a:pt x="4678" y="7308"/>
                    <a:pt x="5116" y="7127"/>
                    <a:pt x="5439" y="6807"/>
                  </a:cubicBezTo>
                  <a:lnTo>
                    <a:pt x="9349" y="2900"/>
                  </a:lnTo>
                  <a:cubicBezTo>
                    <a:pt x="10013" y="2236"/>
                    <a:pt x="10013" y="1161"/>
                    <a:pt x="9349" y="499"/>
                  </a:cubicBezTo>
                  <a:cubicBezTo>
                    <a:pt x="9017" y="167"/>
                    <a:pt x="8581" y="1"/>
                    <a:pt x="8146" y="1"/>
                  </a:cubicBezTo>
                  <a:close/>
                </a:path>
              </a:pathLst>
            </a:custGeom>
            <a:solidFill>
              <a:srgbClr val="398059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30" name="Google Shape;1588;p36">
            <a:extLst>
              <a:ext uri="{FF2B5EF4-FFF2-40B4-BE49-F238E27FC236}">
                <a16:creationId xmlns:a16="http://schemas.microsoft.com/office/drawing/2014/main" id="{40B55803-3D3E-48FF-8EA6-942F2C33C409}"/>
              </a:ext>
            </a:extLst>
          </p:cNvPr>
          <p:cNvGrpSpPr/>
          <p:nvPr/>
        </p:nvGrpSpPr>
        <p:grpSpPr>
          <a:xfrm>
            <a:off x="9112368" y="1202779"/>
            <a:ext cx="572754" cy="572357"/>
            <a:chOff x="6593674" y="1273402"/>
            <a:chExt cx="572754" cy="572357"/>
          </a:xfrm>
        </p:grpSpPr>
        <p:sp>
          <p:nvSpPr>
            <p:cNvPr id="31" name="Google Shape;1589;p36">
              <a:extLst>
                <a:ext uri="{FF2B5EF4-FFF2-40B4-BE49-F238E27FC236}">
                  <a16:creationId xmlns:a16="http://schemas.microsoft.com/office/drawing/2014/main" id="{A0E28AB2-9DE6-45A2-A832-8E255C9AA69D}"/>
                </a:ext>
              </a:extLst>
            </p:cNvPr>
            <p:cNvSpPr/>
            <p:nvPr/>
          </p:nvSpPr>
          <p:spPr>
            <a:xfrm>
              <a:off x="6593674" y="1273402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FF5C5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590;p36">
              <a:extLst>
                <a:ext uri="{FF2B5EF4-FFF2-40B4-BE49-F238E27FC236}">
                  <a16:creationId xmlns:a16="http://schemas.microsoft.com/office/drawing/2014/main" id="{D7B5CD2C-F816-4284-96DD-AC2604219A06}"/>
                </a:ext>
              </a:extLst>
            </p:cNvPr>
            <p:cNvSpPr/>
            <p:nvPr/>
          </p:nvSpPr>
          <p:spPr>
            <a:xfrm>
              <a:off x="6694503" y="1379957"/>
              <a:ext cx="371054" cy="357633"/>
            </a:xfrm>
            <a:custGeom>
              <a:avLst/>
              <a:gdLst/>
              <a:ahLst/>
              <a:cxnLst/>
              <a:rect l="l" t="t" r="r" b="b"/>
              <a:pathLst>
                <a:path w="9104" h="8774" extrusionOk="0">
                  <a:moveTo>
                    <a:pt x="7232" y="1143"/>
                  </a:moveTo>
                  <a:cubicBezTo>
                    <a:pt x="7377" y="1143"/>
                    <a:pt x="7522" y="1198"/>
                    <a:pt x="7633" y="1308"/>
                  </a:cubicBezTo>
                  <a:cubicBezTo>
                    <a:pt x="7851" y="1528"/>
                    <a:pt x="7854" y="1882"/>
                    <a:pt x="7639" y="2102"/>
                  </a:cubicBezTo>
                  <a:lnTo>
                    <a:pt x="5755" y="3986"/>
                  </a:lnTo>
                  <a:cubicBezTo>
                    <a:pt x="5532" y="4210"/>
                    <a:pt x="5532" y="4566"/>
                    <a:pt x="5755" y="4789"/>
                  </a:cubicBezTo>
                  <a:lnTo>
                    <a:pt x="7639" y="6673"/>
                  </a:lnTo>
                  <a:cubicBezTo>
                    <a:pt x="7854" y="6894"/>
                    <a:pt x="7851" y="7247"/>
                    <a:pt x="7633" y="7468"/>
                  </a:cubicBezTo>
                  <a:cubicBezTo>
                    <a:pt x="7522" y="7577"/>
                    <a:pt x="7377" y="7633"/>
                    <a:pt x="7232" y="7633"/>
                  </a:cubicBezTo>
                  <a:cubicBezTo>
                    <a:pt x="7090" y="7633"/>
                    <a:pt x="6948" y="7580"/>
                    <a:pt x="6839" y="7474"/>
                  </a:cubicBezTo>
                  <a:lnTo>
                    <a:pt x="6830" y="7468"/>
                  </a:lnTo>
                  <a:lnTo>
                    <a:pt x="4946" y="5650"/>
                  </a:lnTo>
                  <a:cubicBezTo>
                    <a:pt x="4836" y="5544"/>
                    <a:pt x="4695" y="5491"/>
                    <a:pt x="4554" y="5491"/>
                  </a:cubicBezTo>
                  <a:cubicBezTo>
                    <a:pt x="4412" y="5491"/>
                    <a:pt x="4271" y="5544"/>
                    <a:pt x="4161" y="5650"/>
                  </a:cubicBezTo>
                  <a:lnTo>
                    <a:pt x="2277" y="7468"/>
                  </a:lnTo>
                  <a:lnTo>
                    <a:pt x="2268" y="7474"/>
                  </a:lnTo>
                  <a:cubicBezTo>
                    <a:pt x="2159" y="7580"/>
                    <a:pt x="2017" y="7633"/>
                    <a:pt x="1875" y="7633"/>
                  </a:cubicBezTo>
                  <a:cubicBezTo>
                    <a:pt x="1730" y="7633"/>
                    <a:pt x="1585" y="7577"/>
                    <a:pt x="1474" y="7468"/>
                  </a:cubicBezTo>
                  <a:cubicBezTo>
                    <a:pt x="1256" y="7247"/>
                    <a:pt x="1253" y="6894"/>
                    <a:pt x="1468" y="6673"/>
                  </a:cubicBezTo>
                  <a:lnTo>
                    <a:pt x="3352" y="4789"/>
                  </a:lnTo>
                  <a:cubicBezTo>
                    <a:pt x="3575" y="4566"/>
                    <a:pt x="3575" y="4210"/>
                    <a:pt x="3352" y="3986"/>
                  </a:cubicBezTo>
                  <a:lnTo>
                    <a:pt x="1468" y="2102"/>
                  </a:lnTo>
                  <a:cubicBezTo>
                    <a:pt x="1253" y="1882"/>
                    <a:pt x="1256" y="1528"/>
                    <a:pt x="1474" y="1308"/>
                  </a:cubicBezTo>
                  <a:cubicBezTo>
                    <a:pt x="1585" y="1198"/>
                    <a:pt x="1730" y="1143"/>
                    <a:pt x="1875" y="1143"/>
                  </a:cubicBezTo>
                  <a:cubicBezTo>
                    <a:pt x="2017" y="1143"/>
                    <a:pt x="2159" y="1196"/>
                    <a:pt x="2268" y="1302"/>
                  </a:cubicBezTo>
                  <a:lnTo>
                    <a:pt x="2277" y="1308"/>
                  </a:lnTo>
                  <a:lnTo>
                    <a:pt x="4161" y="3126"/>
                  </a:lnTo>
                  <a:cubicBezTo>
                    <a:pt x="4271" y="3231"/>
                    <a:pt x="4412" y="3284"/>
                    <a:pt x="4554" y="3284"/>
                  </a:cubicBezTo>
                  <a:cubicBezTo>
                    <a:pt x="4695" y="3284"/>
                    <a:pt x="4836" y="3231"/>
                    <a:pt x="4946" y="3126"/>
                  </a:cubicBezTo>
                  <a:lnTo>
                    <a:pt x="6830" y="1308"/>
                  </a:lnTo>
                  <a:lnTo>
                    <a:pt x="6839" y="1302"/>
                  </a:lnTo>
                  <a:cubicBezTo>
                    <a:pt x="6948" y="1196"/>
                    <a:pt x="7090" y="1143"/>
                    <a:pt x="7232" y="1143"/>
                  </a:cubicBezTo>
                  <a:close/>
                  <a:moveTo>
                    <a:pt x="1865" y="0"/>
                  </a:moveTo>
                  <a:cubicBezTo>
                    <a:pt x="1430" y="0"/>
                    <a:pt x="995" y="166"/>
                    <a:pt x="664" y="499"/>
                  </a:cubicBezTo>
                  <a:cubicBezTo>
                    <a:pt x="0" y="1163"/>
                    <a:pt x="3" y="2241"/>
                    <a:pt x="667" y="2902"/>
                  </a:cubicBezTo>
                  <a:lnTo>
                    <a:pt x="2153" y="4388"/>
                  </a:lnTo>
                  <a:lnTo>
                    <a:pt x="667" y="5873"/>
                  </a:lnTo>
                  <a:cubicBezTo>
                    <a:pt x="0" y="6535"/>
                    <a:pt x="0" y="7610"/>
                    <a:pt x="661" y="8274"/>
                  </a:cubicBezTo>
                  <a:cubicBezTo>
                    <a:pt x="995" y="8607"/>
                    <a:pt x="1431" y="8774"/>
                    <a:pt x="1868" y="8774"/>
                  </a:cubicBezTo>
                  <a:cubicBezTo>
                    <a:pt x="2301" y="8774"/>
                    <a:pt x="2734" y="8609"/>
                    <a:pt x="3065" y="8280"/>
                  </a:cubicBezTo>
                  <a:lnTo>
                    <a:pt x="4554" y="6846"/>
                  </a:lnTo>
                  <a:lnTo>
                    <a:pt x="6042" y="8280"/>
                  </a:lnTo>
                  <a:cubicBezTo>
                    <a:pt x="6373" y="8609"/>
                    <a:pt x="6806" y="8774"/>
                    <a:pt x="7239" y="8774"/>
                  </a:cubicBezTo>
                  <a:cubicBezTo>
                    <a:pt x="7675" y="8774"/>
                    <a:pt x="8111" y="8607"/>
                    <a:pt x="8443" y="8274"/>
                  </a:cubicBezTo>
                  <a:cubicBezTo>
                    <a:pt x="9104" y="7610"/>
                    <a:pt x="9104" y="6535"/>
                    <a:pt x="8440" y="5873"/>
                  </a:cubicBezTo>
                  <a:lnTo>
                    <a:pt x="6957" y="4388"/>
                  </a:lnTo>
                  <a:lnTo>
                    <a:pt x="8440" y="2902"/>
                  </a:lnTo>
                  <a:cubicBezTo>
                    <a:pt x="8760" y="2585"/>
                    <a:pt x="8938" y="2153"/>
                    <a:pt x="8938" y="1703"/>
                  </a:cubicBezTo>
                  <a:cubicBezTo>
                    <a:pt x="8938" y="1018"/>
                    <a:pt x="8524" y="399"/>
                    <a:pt x="7893" y="133"/>
                  </a:cubicBezTo>
                  <a:cubicBezTo>
                    <a:pt x="7682" y="46"/>
                    <a:pt x="7460" y="3"/>
                    <a:pt x="7239" y="3"/>
                  </a:cubicBezTo>
                  <a:cubicBezTo>
                    <a:pt x="6799" y="3"/>
                    <a:pt x="6366" y="174"/>
                    <a:pt x="6042" y="496"/>
                  </a:cubicBezTo>
                  <a:lnTo>
                    <a:pt x="4554" y="1930"/>
                  </a:lnTo>
                  <a:lnTo>
                    <a:pt x="3065" y="496"/>
                  </a:lnTo>
                  <a:cubicBezTo>
                    <a:pt x="2733" y="165"/>
                    <a:pt x="2299" y="0"/>
                    <a:pt x="1865" y="0"/>
                  </a:cubicBezTo>
                  <a:close/>
                </a:path>
              </a:pathLst>
            </a:custGeom>
            <a:solidFill>
              <a:srgbClr val="FF5C5C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C06B22C3-A315-41B5-A269-FF282C79F272}"/>
              </a:ext>
            </a:extLst>
          </p:cNvPr>
          <p:cNvGrpSpPr/>
          <p:nvPr/>
        </p:nvGrpSpPr>
        <p:grpSpPr>
          <a:xfrm>
            <a:off x="887585" y="1912356"/>
            <a:ext cx="5513215" cy="1516644"/>
            <a:chOff x="219075" y="2171562"/>
            <a:chExt cx="5724525" cy="521400"/>
          </a:xfrm>
        </p:grpSpPr>
        <p:sp>
          <p:nvSpPr>
            <p:cNvPr id="35" name="Google Shape;1517;p36">
              <a:extLst>
                <a:ext uri="{FF2B5EF4-FFF2-40B4-BE49-F238E27FC236}">
                  <a16:creationId xmlns:a16="http://schemas.microsoft.com/office/drawing/2014/main" id="{D4ED49A6-F7A7-4B79-AF43-C22A11E6F871}"/>
                </a:ext>
              </a:extLst>
            </p:cNvPr>
            <p:cNvSpPr/>
            <p:nvPr/>
          </p:nvSpPr>
          <p:spPr>
            <a:xfrm>
              <a:off x="219075" y="2171562"/>
              <a:ext cx="5724525" cy="5214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518;p36">
              <a:extLst>
                <a:ext uri="{FF2B5EF4-FFF2-40B4-BE49-F238E27FC236}">
                  <a16:creationId xmlns:a16="http://schemas.microsoft.com/office/drawing/2014/main" id="{B0C5849B-9F77-4922-8593-CCD3519379E5}"/>
                </a:ext>
              </a:extLst>
            </p:cNvPr>
            <p:cNvSpPr/>
            <p:nvPr/>
          </p:nvSpPr>
          <p:spPr>
            <a:xfrm>
              <a:off x="219094" y="2171562"/>
              <a:ext cx="93627" cy="521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542;p36">
              <a:extLst>
                <a:ext uri="{FF2B5EF4-FFF2-40B4-BE49-F238E27FC236}">
                  <a16:creationId xmlns:a16="http://schemas.microsoft.com/office/drawing/2014/main" id="{32F27A2F-AD2E-4300-8F40-6C7B862C903E}"/>
                </a:ext>
              </a:extLst>
            </p:cNvPr>
            <p:cNvSpPr txBox="1"/>
            <p:nvPr/>
          </p:nvSpPr>
          <p:spPr>
            <a:xfrm flipH="1">
              <a:off x="312720" y="2315862"/>
              <a:ext cx="5423673" cy="25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Для рекурсивной функции нужно определить только базовый и рекурсивный случаи, поэтому </a:t>
              </a:r>
              <a:r>
                <a:rPr lang="ru-RU" sz="2000" i="1" u="sng" dirty="0">
                  <a:solidFill>
                    <a:srgbClr val="00CC00"/>
                  </a:solidFill>
                  <a:latin typeface="Roboto"/>
                  <a:ea typeface="Roboto"/>
                  <a:cs typeface="Roboto"/>
                  <a:sym typeface="Roboto"/>
                </a:rPr>
                <a:t>код проще и короче</a:t>
              </a: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, чем итеративный код.</a:t>
              </a:r>
            </a:p>
          </p:txBody>
        </p:sp>
      </p:grpSp>
      <p:grpSp>
        <p:nvGrpSpPr>
          <p:cNvPr id="40" name="Группа 39">
            <a:extLst>
              <a:ext uri="{FF2B5EF4-FFF2-40B4-BE49-F238E27FC236}">
                <a16:creationId xmlns:a16="http://schemas.microsoft.com/office/drawing/2014/main" id="{1E02BD7F-F1A8-41DB-A705-15DFB761D2AD}"/>
              </a:ext>
            </a:extLst>
          </p:cNvPr>
          <p:cNvGrpSpPr/>
          <p:nvPr/>
        </p:nvGrpSpPr>
        <p:grpSpPr>
          <a:xfrm>
            <a:off x="6585598" y="1912356"/>
            <a:ext cx="5513215" cy="1870974"/>
            <a:chOff x="6365834" y="2785363"/>
            <a:chExt cx="5724525" cy="521401"/>
          </a:xfrm>
        </p:grpSpPr>
        <p:grpSp>
          <p:nvGrpSpPr>
            <p:cNvPr id="41" name="Группа 40">
              <a:extLst>
                <a:ext uri="{FF2B5EF4-FFF2-40B4-BE49-F238E27FC236}">
                  <a16:creationId xmlns:a16="http://schemas.microsoft.com/office/drawing/2014/main" id="{903CFC9D-27B2-4CEF-B07E-4EF214172924}"/>
                </a:ext>
              </a:extLst>
            </p:cNvPr>
            <p:cNvGrpSpPr/>
            <p:nvPr/>
          </p:nvGrpSpPr>
          <p:grpSpPr>
            <a:xfrm rot="10800000">
              <a:off x="6365834" y="2785363"/>
              <a:ext cx="5724525" cy="521401"/>
              <a:chOff x="219075" y="2171561"/>
              <a:chExt cx="5724525" cy="521401"/>
            </a:xfrm>
          </p:grpSpPr>
          <p:sp>
            <p:nvSpPr>
              <p:cNvPr id="43" name="Google Shape;1517;p36">
                <a:extLst>
                  <a:ext uri="{FF2B5EF4-FFF2-40B4-BE49-F238E27FC236}">
                    <a16:creationId xmlns:a16="http://schemas.microsoft.com/office/drawing/2014/main" id="{47B48698-89AC-4234-8098-B81A2D63C2F2}"/>
                  </a:ext>
                </a:extLst>
              </p:cNvPr>
              <p:cNvSpPr/>
              <p:nvPr/>
            </p:nvSpPr>
            <p:spPr>
              <a:xfrm>
                <a:off x="219075" y="2171561"/>
                <a:ext cx="5724525" cy="521400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518;p36">
                <a:extLst>
                  <a:ext uri="{FF2B5EF4-FFF2-40B4-BE49-F238E27FC236}">
                    <a16:creationId xmlns:a16="http://schemas.microsoft.com/office/drawing/2014/main" id="{EDD049F5-51B7-4DA4-84C7-B8EC26D4D0F1}"/>
                  </a:ext>
                </a:extLst>
              </p:cNvPr>
              <p:cNvSpPr/>
              <p:nvPr/>
            </p:nvSpPr>
            <p:spPr>
              <a:xfrm>
                <a:off x="219094" y="2171562"/>
                <a:ext cx="93627" cy="5214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09ABADD-5369-4354-932C-53DD05DD55A3}"/>
                </a:ext>
              </a:extLst>
            </p:cNvPr>
            <p:cNvSpPr txBox="1"/>
            <p:nvPr/>
          </p:nvSpPr>
          <p:spPr>
            <a:xfrm>
              <a:off x="6576989" y="2824523"/>
              <a:ext cx="5419705" cy="4579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Рекурсивная программа требует </a:t>
              </a:r>
              <a:r>
                <a:rPr lang="ru-RU" sz="2000" i="1" u="sng" dirty="0">
                  <a:solidFill>
                    <a:srgbClr val="FF7C80"/>
                  </a:solidFill>
                  <a:latin typeface="Roboto"/>
                  <a:ea typeface="Roboto"/>
                  <a:cs typeface="Roboto"/>
                  <a:sym typeface="Roboto"/>
                </a:rPr>
                <a:t>больше места</a:t>
              </a: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, чем итеративная, поскольку каждый вызов функции будет оставаться в стеке до тех пор, пока не будет достигнут базовый вариант.</a:t>
              </a:r>
            </a:p>
          </p:txBody>
        </p:sp>
      </p:grp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5A078FE9-0AEF-4AF4-ADB2-DDC5F2351D57}"/>
              </a:ext>
            </a:extLst>
          </p:cNvPr>
          <p:cNvGrpSpPr/>
          <p:nvPr/>
        </p:nvGrpSpPr>
        <p:grpSpPr>
          <a:xfrm>
            <a:off x="6585580" y="3920550"/>
            <a:ext cx="5513215" cy="1870974"/>
            <a:chOff x="6365834" y="2785363"/>
            <a:chExt cx="5724525" cy="521401"/>
          </a:xfrm>
        </p:grpSpPr>
        <p:grpSp>
          <p:nvGrpSpPr>
            <p:cNvPr id="59" name="Группа 58">
              <a:extLst>
                <a:ext uri="{FF2B5EF4-FFF2-40B4-BE49-F238E27FC236}">
                  <a16:creationId xmlns:a16="http://schemas.microsoft.com/office/drawing/2014/main" id="{F378BA9A-AE4A-416D-A8D2-A37CCCDFB228}"/>
                </a:ext>
              </a:extLst>
            </p:cNvPr>
            <p:cNvGrpSpPr/>
            <p:nvPr/>
          </p:nvGrpSpPr>
          <p:grpSpPr>
            <a:xfrm rot="10800000">
              <a:off x="6365834" y="2785363"/>
              <a:ext cx="5724525" cy="521401"/>
              <a:chOff x="219075" y="2171561"/>
              <a:chExt cx="5724525" cy="521401"/>
            </a:xfrm>
          </p:grpSpPr>
          <p:sp>
            <p:nvSpPr>
              <p:cNvPr id="61" name="Google Shape;1517;p36">
                <a:extLst>
                  <a:ext uri="{FF2B5EF4-FFF2-40B4-BE49-F238E27FC236}">
                    <a16:creationId xmlns:a16="http://schemas.microsoft.com/office/drawing/2014/main" id="{16CC3395-9217-4A7A-8660-B8C90738905C}"/>
                  </a:ext>
                </a:extLst>
              </p:cNvPr>
              <p:cNvSpPr/>
              <p:nvPr/>
            </p:nvSpPr>
            <p:spPr>
              <a:xfrm>
                <a:off x="219075" y="2171561"/>
                <a:ext cx="5724525" cy="521400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1518;p36">
                <a:extLst>
                  <a:ext uri="{FF2B5EF4-FFF2-40B4-BE49-F238E27FC236}">
                    <a16:creationId xmlns:a16="http://schemas.microsoft.com/office/drawing/2014/main" id="{49B9F628-50DC-48CF-A6C3-8C133C597E82}"/>
                  </a:ext>
                </a:extLst>
              </p:cNvPr>
              <p:cNvSpPr/>
              <p:nvPr/>
            </p:nvSpPr>
            <p:spPr>
              <a:xfrm>
                <a:off x="219094" y="2171562"/>
                <a:ext cx="93627" cy="5214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4F6793F-A9A1-427A-B1E6-59D71620D158}"/>
                </a:ext>
              </a:extLst>
            </p:cNvPr>
            <p:cNvSpPr txBox="1"/>
            <p:nvPr/>
          </p:nvSpPr>
          <p:spPr>
            <a:xfrm>
              <a:off x="6576989" y="2824523"/>
              <a:ext cx="5419705" cy="4579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Она также требует </a:t>
              </a:r>
              <a:r>
                <a:rPr lang="ru-RU" sz="2000" i="1" u="sng" dirty="0">
                  <a:solidFill>
                    <a:srgbClr val="FF7C80"/>
                  </a:solidFill>
                  <a:latin typeface="Roboto"/>
                  <a:ea typeface="Roboto"/>
                  <a:cs typeface="Roboto"/>
                  <a:sym typeface="Roboto"/>
                </a:rPr>
                <a:t>больше времени</a:t>
              </a: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, поскольку при каждом вызове функции стек увеличивается, а окончательный ответ возвращается, когда стек полностью выгружен.</a:t>
              </a:r>
            </a:p>
          </p:txBody>
        </p:sp>
      </p:grp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id="{1BDD80A3-A3C1-4615-9D7F-E5B1D739AC84}"/>
              </a:ext>
            </a:extLst>
          </p:cNvPr>
          <p:cNvGrpSpPr/>
          <p:nvPr/>
        </p:nvGrpSpPr>
        <p:grpSpPr>
          <a:xfrm>
            <a:off x="887585" y="3565488"/>
            <a:ext cx="5513215" cy="1223682"/>
            <a:chOff x="219075" y="2171562"/>
            <a:chExt cx="5724525" cy="521400"/>
          </a:xfrm>
        </p:grpSpPr>
        <p:sp>
          <p:nvSpPr>
            <p:cNvPr id="64" name="Google Shape;1517;p36">
              <a:extLst>
                <a:ext uri="{FF2B5EF4-FFF2-40B4-BE49-F238E27FC236}">
                  <a16:creationId xmlns:a16="http://schemas.microsoft.com/office/drawing/2014/main" id="{6512CFC8-C7FF-4816-8861-B1A28E1C63B1}"/>
                </a:ext>
              </a:extLst>
            </p:cNvPr>
            <p:cNvSpPr/>
            <p:nvPr/>
          </p:nvSpPr>
          <p:spPr>
            <a:xfrm>
              <a:off x="219075" y="2171562"/>
              <a:ext cx="5724525" cy="5214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518;p36">
              <a:extLst>
                <a:ext uri="{FF2B5EF4-FFF2-40B4-BE49-F238E27FC236}">
                  <a16:creationId xmlns:a16="http://schemas.microsoft.com/office/drawing/2014/main" id="{8D7824D1-D4DF-451E-9150-810B6965174B}"/>
                </a:ext>
              </a:extLst>
            </p:cNvPr>
            <p:cNvSpPr/>
            <p:nvPr/>
          </p:nvSpPr>
          <p:spPr>
            <a:xfrm>
              <a:off x="219094" y="2171562"/>
              <a:ext cx="93627" cy="521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542;p36">
              <a:extLst>
                <a:ext uri="{FF2B5EF4-FFF2-40B4-BE49-F238E27FC236}">
                  <a16:creationId xmlns:a16="http://schemas.microsoft.com/office/drawing/2014/main" id="{2C1637D8-E561-4E92-9A46-9C11AC6FEBEF}"/>
                </a:ext>
              </a:extLst>
            </p:cNvPr>
            <p:cNvSpPr txBox="1"/>
            <p:nvPr/>
          </p:nvSpPr>
          <p:spPr>
            <a:xfrm flipH="1">
              <a:off x="312720" y="2315862"/>
              <a:ext cx="5423673" cy="25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dirty="0">
                  <a:latin typeface="Roboto"/>
                  <a:ea typeface="Roboto"/>
                  <a:cs typeface="Roboto"/>
                  <a:sym typeface="Roboto"/>
                </a:rPr>
                <a:t>Некоторые проблемы по своей сути являются рекурсивными, например, обход графов и деревьев.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33694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709</Words>
  <Application>Microsoft Office PowerPoint</Application>
  <PresentationFormat>Широкоэкранный</PresentationFormat>
  <Paragraphs>110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Cascadia Mono</vt:lpstr>
      <vt:lpstr>Fira Code</vt:lpstr>
      <vt:lpstr>Roboto</vt:lpstr>
      <vt:lpstr>Wingdings</vt:lpstr>
      <vt:lpstr>Тема Office</vt:lpstr>
      <vt:lpstr>Основы программирования</vt:lpstr>
      <vt:lpstr>Рекурсия;</vt:lpstr>
      <vt:lpstr>Определение {</vt:lpstr>
      <vt:lpstr>Виды рекурсий {</vt:lpstr>
      <vt:lpstr>Что нужно для рекурсии? {</vt:lpstr>
      <vt:lpstr>Стек вызовов {</vt:lpstr>
      <vt:lpstr>Презентация PowerPoint</vt:lpstr>
      <vt:lpstr>Презентация PowerPoint</vt:lpstr>
      <vt:lpstr>Преимущества и недостатки {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45</cp:revision>
  <dcterms:created xsi:type="dcterms:W3CDTF">2022-07-08T00:38:35Z</dcterms:created>
  <dcterms:modified xsi:type="dcterms:W3CDTF">2022-11-22T08:44:02Z</dcterms:modified>
</cp:coreProperties>
</file>