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0" r:id="rId3"/>
    <p:sldId id="348" r:id="rId4"/>
    <p:sldId id="360" r:id="rId5"/>
    <p:sldId id="361" r:id="rId6"/>
    <p:sldId id="3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330"/>
            <p14:sldId id="348"/>
            <p14:sldId id="360"/>
            <p14:sldId id="361"/>
            <p14:sldId id="3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7DAB"/>
    <a:srgbClr val="0000FF"/>
    <a:srgbClr val="CC9900"/>
    <a:srgbClr val="FF7C80"/>
    <a:srgbClr val="A93AFE"/>
    <a:srgbClr val="9090FF"/>
    <a:srgbClr val="CC99FF"/>
    <a:srgbClr val="DAE3F3"/>
    <a:srgbClr val="66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0" autoAdjust="0"/>
    <p:restoredTop sz="94660"/>
  </p:normalViewPr>
  <p:slideViewPr>
    <p:cSldViewPr snapToGrid="0" showGuides="1">
      <p:cViewPr>
        <p:scale>
          <a:sx n="400" d="100"/>
          <a:sy n="400" d="100"/>
        </p:scale>
        <p:origin x="-13716" y="-4800"/>
      </p:cViewPr>
      <p:guideLst>
        <p:guide orient="horz" pos="2296"/>
        <p:guide pos="3840"/>
        <p:guide orient="horz" pos="7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4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4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4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4 апреля 2023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4 апреля 2023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4 апреля 2023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Управление </a:t>
            </a:r>
            <a:r>
              <a:rPr lang="ru-RU" dirty="0">
                <a:solidFill>
                  <a:srgbClr val="0000FF"/>
                </a:solidFill>
              </a:rPr>
              <a:t>памятью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7950"/>
                </a:solidFill>
              </a:rPr>
              <a:t>Операторы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927950"/>
                </a:solidFill>
              </a:rPr>
              <a:t> </a:t>
            </a:r>
            <a:r>
              <a:rPr lang="ru-RU" dirty="0">
                <a:solidFill>
                  <a:srgbClr val="927950"/>
                </a:solidFill>
              </a:rPr>
              <a:t>и </a:t>
            </a:r>
            <a:r>
              <a:rPr lang="en-US" dirty="0">
                <a:solidFill>
                  <a:srgbClr val="0000FF"/>
                </a:solidFill>
              </a:rPr>
              <a:t>delete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57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Ключевое слово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ru-RU" dirty="0"/>
              <a:t>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Ключевое слово 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используется для </a:t>
            </a:r>
            <a:r>
              <a:rPr lang="ru-RU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выделения определенного объема памяти из кучи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байтах (например, </a:t>
            </a:r>
            <a:r>
              <a:rPr lang="en-US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</a:t>
            </a:r>
            <a:r>
              <a:rPr lang="ru-RU" sz="22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nt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займет 4 байта памяти).</a:t>
            </a:r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F3AD654D-2860-4886-9634-7C2857562230}"/>
              </a:ext>
            </a:extLst>
          </p:cNvPr>
          <p:cNvGrpSpPr/>
          <p:nvPr/>
        </p:nvGrpSpPr>
        <p:grpSpPr>
          <a:xfrm>
            <a:off x="960761" y="2431859"/>
            <a:ext cx="717418" cy="710529"/>
            <a:chOff x="1755904" y="2701598"/>
            <a:chExt cx="885200" cy="885200"/>
          </a:xfrm>
        </p:grpSpPr>
        <p:sp>
          <p:nvSpPr>
            <p:cNvPr id="21" name="Google Shape;346;p37">
              <a:extLst>
                <a:ext uri="{FF2B5EF4-FFF2-40B4-BE49-F238E27FC236}">
                  <a16:creationId xmlns:a16="http://schemas.microsoft.com/office/drawing/2014/main" id="{AED503FE-EAEE-4681-965D-4630F9843EAF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solidFill>
              <a:srgbClr val="0000FF">
                <a:alpha val="435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" name="Google Shape;350;p37">
              <a:extLst>
                <a:ext uri="{FF2B5EF4-FFF2-40B4-BE49-F238E27FC236}">
                  <a16:creationId xmlns:a16="http://schemas.microsoft.com/office/drawing/2014/main" id="{24E2DDE2-4E57-4FB8-AF9E-BB44100F0BD8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01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4EC9EA5-1468-4330-8E71-81691AEB4148}"/>
              </a:ext>
            </a:extLst>
          </p:cNvPr>
          <p:cNvSpPr txBox="1"/>
          <p:nvPr/>
        </p:nvSpPr>
        <p:spPr>
          <a:xfrm>
            <a:off x="1678176" y="2571546"/>
            <a:ext cx="6254537" cy="442674"/>
          </a:xfrm>
          <a:prstGeom prst="roundRect">
            <a:avLst/>
          </a:prstGeom>
          <a:noFill/>
          <a:ln>
            <a:solidFill>
              <a:srgbClr val="9090FF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Определение необходимого количества памяти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0698BAE-21DF-4551-87BC-8F3D0953348C}"/>
              </a:ext>
            </a:extLst>
          </p:cNvPr>
          <p:cNvSpPr txBox="1"/>
          <p:nvPr/>
        </p:nvSpPr>
        <p:spPr>
          <a:xfrm>
            <a:off x="1678176" y="4241236"/>
            <a:ext cx="6254537" cy="783193"/>
          </a:xfrm>
          <a:prstGeom prst="roundRect">
            <a:avLst/>
          </a:prstGeom>
          <a:noFill/>
          <a:ln>
            <a:solidFill>
              <a:srgbClr val="FF7C8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Поиск в памяти неразрывного блока, состоящего из требуемого количества байт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A7FCA7-3E68-478E-B509-D8B463450EE0}"/>
              </a:ext>
            </a:extLst>
          </p:cNvPr>
          <p:cNvSpPr txBox="1"/>
          <p:nvPr/>
        </p:nvSpPr>
        <p:spPr>
          <a:xfrm>
            <a:off x="1678175" y="3281643"/>
            <a:ext cx="6254538" cy="783193"/>
          </a:xfrm>
          <a:prstGeom prst="roundRect">
            <a:avLst/>
          </a:prstGeom>
          <a:noFill/>
          <a:ln>
            <a:solidFill>
              <a:srgbClr val="647DAB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Отправка системе запроса на выделение нужного объема памяти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176AEE8-52D1-4D4A-83E0-57CB9347FB21}"/>
              </a:ext>
            </a:extLst>
          </p:cNvPr>
          <p:cNvSpPr txBox="1"/>
          <p:nvPr/>
        </p:nvSpPr>
        <p:spPr>
          <a:xfrm>
            <a:off x="1678176" y="5200829"/>
            <a:ext cx="6254537" cy="783193"/>
          </a:xfrm>
          <a:prstGeom prst="roundRect">
            <a:avLst/>
          </a:prstGeom>
          <a:noFill/>
          <a:ln>
            <a:solidFill>
              <a:srgbClr val="A93AFE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Возврат указателя, содержащего в себе нужную ячейку памяти</a:t>
            </a:r>
          </a:p>
        </p:txBody>
      </p:sp>
      <p:grpSp>
        <p:nvGrpSpPr>
          <p:cNvPr id="38" name="Группа 37">
            <a:extLst>
              <a:ext uri="{FF2B5EF4-FFF2-40B4-BE49-F238E27FC236}">
                <a16:creationId xmlns:a16="http://schemas.microsoft.com/office/drawing/2014/main" id="{6FA92509-AFC0-48D8-A7BE-04E0CB5560EF}"/>
              </a:ext>
            </a:extLst>
          </p:cNvPr>
          <p:cNvGrpSpPr/>
          <p:nvPr/>
        </p:nvGrpSpPr>
        <p:grpSpPr>
          <a:xfrm>
            <a:off x="960760" y="3317976"/>
            <a:ext cx="717418" cy="710529"/>
            <a:chOff x="1755904" y="2701598"/>
            <a:chExt cx="885200" cy="885200"/>
          </a:xfrm>
          <a:solidFill>
            <a:srgbClr val="647DAB"/>
          </a:solidFill>
        </p:grpSpPr>
        <p:sp>
          <p:nvSpPr>
            <p:cNvPr id="39" name="Google Shape;346;p37">
              <a:extLst>
                <a:ext uri="{FF2B5EF4-FFF2-40B4-BE49-F238E27FC236}">
                  <a16:creationId xmlns:a16="http://schemas.microsoft.com/office/drawing/2014/main" id="{2522DD56-22B4-4A71-9904-0A82D18BC66B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1" name="Google Shape;350;p37">
              <a:extLst>
                <a:ext uri="{FF2B5EF4-FFF2-40B4-BE49-F238E27FC236}">
                  <a16:creationId xmlns:a16="http://schemas.microsoft.com/office/drawing/2014/main" id="{A039C093-92A9-4E94-8622-23ED4457B2CE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2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E2660599-5521-4998-823E-5816248AF93F}"/>
              </a:ext>
            </a:extLst>
          </p:cNvPr>
          <p:cNvGrpSpPr/>
          <p:nvPr/>
        </p:nvGrpSpPr>
        <p:grpSpPr>
          <a:xfrm>
            <a:off x="960760" y="4277569"/>
            <a:ext cx="717418" cy="710529"/>
            <a:chOff x="1755904" y="2701598"/>
            <a:chExt cx="885200" cy="885200"/>
          </a:xfrm>
          <a:solidFill>
            <a:srgbClr val="FF7C80"/>
          </a:solidFill>
        </p:grpSpPr>
        <p:sp>
          <p:nvSpPr>
            <p:cNvPr id="44" name="Google Shape;346;p37">
              <a:extLst>
                <a:ext uri="{FF2B5EF4-FFF2-40B4-BE49-F238E27FC236}">
                  <a16:creationId xmlns:a16="http://schemas.microsoft.com/office/drawing/2014/main" id="{366113F8-1E99-449D-8ACF-1A9D3C35C3E1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" name="Google Shape;350;p37">
              <a:extLst>
                <a:ext uri="{FF2B5EF4-FFF2-40B4-BE49-F238E27FC236}">
                  <a16:creationId xmlns:a16="http://schemas.microsoft.com/office/drawing/2014/main" id="{384FB058-EDD3-4329-9433-52E69ACFEDCD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3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920AAAB9-3BAE-40B4-97AE-B4E42F46C50E}"/>
              </a:ext>
            </a:extLst>
          </p:cNvPr>
          <p:cNvGrpSpPr/>
          <p:nvPr/>
        </p:nvGrpSpPr>
        <p:grpSpPr>
          <a:xfrm>
            <a:off x="960760" y="5230821"/>
            <a:ext cx="717418" cy="710529"/>
            <a:chOff x="1755904" y="2701598"/>
            <a:chExt cx="885200" cy="885200"/>
          </a:xfrm>
          <a:solidFill>
            <a:srgbClr val="A93AFE"/>
          </a:solidFill>
        </p:grpSpPr>
        <p:sp>
          <p:nvSpPr>
            <p:cNvPr id="48" name="Google Shape;346;p37">
              <a:extLst>
                <a:ext uri="{FF2B5EF4-FFF2-40B4-BE49-F238E27FC236}">
                  <a16:creationId xmlns:a16="http://schemas.microsoft.com/office/drawing/2014/main" id="{B25B2E15-0ED6-4797-9A0D-5F6C6D99C513}"/>
                </a:ext>
              </a:extLst>
            </p:cNvPr>
            <p:cNvSpPr/>
            <p:nvPr/>
          </p:nvSpPr>
          <p:spPr>
            <a:xfrm>
              <a:off x="1755904" y="2701598"/>
              <a:ext cx="885200" cy="8852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" name="Google Shape;350;p37">
              <a:extLst>
                <a:ext uri="{FF2B5EF4-FFF2-40B4-BE49-F238E27FC236}">
                  <a16:creationId xmlns:a16="http://schemas.microsoft.com/office/drawing/2014/main" id="{0DEBE96B-A461-4638-ABB6-BEA17FEC826C}"/>
                </a:ext>
              </a:extLst>
            </p:cNvPr>
            <p:cNvSpPr txBox="1">
              <a:spLocks/>
            </p:cNvSpPr>
            <p:nvPr/>
          </p:nvSpPr>
          <p:spPr>
            <a:xfrm>
              <a:off x="1755904" y="2839198"/>
              <a:ext cx="885200" cy="610000"/>
            </a:xfrm>
            <a:prstGeom prst="rect">
              <a:avLst/>
            </a:prstGeom>
            <a:noFill/>
          </p:spPr>
          <p:txBody>
            <a:bodyPr spcFirstLastPara="1" vert="horz" wrap="square" lIns="121900" tIns="121900" rIns="121900" bIns="121900" rtlCol="0" anchor="ctr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0</a:t>
              </a:r>
              <a:r>
                <a:rPr lang="ru-RU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4</a:t>
              </a:r>
              <a:endParaRPr lang="en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  <p:cxnSp>
        <p:nvCxnSpPr>
          <p:cNvPr id="2051" name="Соединитель: уступ 2050">
            <a:extLst>
              <a:ext uri="{FF2B5EF4-FFF2-40B4-BE49-F238E27FC236}">
                <a16:creationId xmlns:a16="http://schemas.microsoft.com/office/drawing/2014/main" id="{AB895E88-6A22-4F07-AE06-0BCDB6388287}"/>
              </a:ext>
            </a:extLst>
          </p:cNvPr>
          <p:cNvCxnSpPr>
            <a:cxnSpLocks/>
          </p:cNvCxnSpPr>
          <p:nvPr/>
        </p:nvCxnSpPr>
        <p:spPr>
          <a:xfrm>
            <a:off x="7932713" y="2875673"/>
            <a:ext cx="12700" cy="635541"/>
          </a:xfrm>
          <a:prstGeom prst="bentConnector4">
            <a:avLst>
              <a:gd name="adj1" fmla="val 3436370"/>
              <a:gd name="adj2" fmla="val 9917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: уступ 77">
            <a:extLst>
              <a:ext uri="{FF2B5EF4-FFF2-40B4-BE49-F238E27FC236}">
                <a16:creationId xmlns:a16="http://schemas.microsoft.com/office/drawing/2014/main" id="{C7541D64-C622-40D8-BAF6-921A56C57FCC}"/>
              </a:ext>
            </a:extLst>
          </p:cNvPr>
          <p:cNvCxnSpPr/>
          <p:nvPr/>
        </p:nvCxnSpPr>
        <p:spPr>
          <a:xfrm>
            <a:off x="7945413" y="3849116"/>
            <a:ext cx="12700" cy="635541"/>
          </a:xfrm>
          <a:prstGeom prst="bentConnector4">
            <a:avLst>
              <a:gd name="adj1" fmla="val 3436370"/>
              <a:gd name="adj2" fmla="val 9917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Соединитель: уступ 78">
            <a:extLst>
              <a:ext uri="{FF2B5EF4-FFF2-40B4-BE49-F238E27FC236}">
                <a16:creationId xmlns:a16="http://schemas.microsoft.com/office/drawing/2014/main" id="{906A9DC7-58AC-425E-8641-3A00384B240C}"/>
              </a:ext>
            </a:extLst>
          </p:cNvPr>
          <p:cNvCxnSpPr>
            <a:cxnSpLocks/>
          </p:cNvCxnSpPr>
          <p:nvPr/>
        </p:nvCxnSpPr>
        <p:spPr>
          <a:xfrm>
            <a:off x="7932713" y="4794859"/>
            <a:ext cx="12700" cy="635541"/>
          </a:xfrm>
          <a:prstGeom prst="bentConnector4">
            <a:avLst>
              <a:gd name="adj1" fmla="val 3436370"/>
              <a:gd name="adj2" fmla="val 99178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6" name="Рисунок 2065">
            <a:extLst>
              <a:ext uri="{FF2B5EF4-FFF2-40B4-BE49-F238E27FC236}">
                <a16:creationId xmlns:a16="http://schemas.microsoft.com/office/drawing/2014/main" id="{D6CDE62E-5D96-4A54-ACF3-7581EFBBC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961" y="2052627"/>
            <a:ext cx="2832762" cy="422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31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Объект 2">
            <a:extLst>
              <a:ext uri="{FF2B5EF4-FFF2-40B4-BE49-F238E27FC236}">
                <a16:creationId xmlns:a16="http://schemas.microsoft.com/office/drawing/2014/main" id="{A4375E3A-9984-44BC-987F-E41B1FA0B9EF}"/>
              </a:ext>
            </a:extLst>
          </p:cNvPr>
          <p:cNvSpPr txBox="1">
            <a:spLocks/>
          </p:cNvSpPr>
          <p:nvPr/>
        </p:nvSpPr>
        <p:spPr>
          <a:xfrm>
            <a:off x="6049711" y="2059056"/>
            <a:ext cx="5348882" cy="2884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4572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Ввод кол-ва элементов</a:t>
            </a:r>
            <a:r>
              <a:rPr lang="en-US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en-US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 = 10.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Подсчет необходимого объема памяти</a:t>
            </a:r>
            <a:r>
              <a:rPr lang="en-US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 * 10 = 40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байт.</a:t>
            </a:r>
          </a:p>
          <a:p>
            <a:pPr marL="685800" indent="-4572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Поиск места</a:t>
            </a:r>
            <a:r>
              <a:rPr lang="en-US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</a:t>
            </a: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 выделение места</a:t>
            </a:r>
            <a:r>
              <a:rPr lang="en-US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(malloc + </a:t>
            </a:r>
            <a:r>
              <a:rPr lang="ru-RU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вызов конструктора</a:t>
            </a:r>
            <a:r>
              <a:rPr lang="en-US" sz="20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</a:p>
          <a:p>
            <a:pPr marL="685800" indent="-4572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endParaRPr lang="en-US" sz="2000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685800" indent="-45720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ru-RU" sz="20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Запись местоположения</a:t>
            </a:r>
            <a:endParaRPr lang="ru-RU" sz="2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305A77B-4BDA-45D6-AEB1-131D1EB8AC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874866"/>
              </p:ext>
            </p:extLst>
          </p:nvPr>
        </p:nvGraphicFramePr>
        <p:xfrm>
          <a:off x="1055369" y="2910682"/>
          <a:ext cx="8131175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Document" r:id="rId3" imgW="8130600" imgH="5418000" progId="Word.OpenDocumentText.12">
                  <p:embed/>
                </p:oleObj>
              </mc:Choice>
              <mc:Fallback>
                <p:oleObj name="Document" r:id="rId3" imgW="8130600" imgH="5418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5369" y="2910682"/>
                        <a:ext cx="8131175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Создание динамического массива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1238249"/>
            <a:ext cx="11320461" cy="820807"/>
          </a:xfrm>
        </p:spPr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Указатели могут использоваться для генерации динамических массивов при помощи оператора </a:t>
            </a:r>
            <a:r>
              <a:rPr lang="ru-RU" sz="2400" dirty="0" err="1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AE889D2C-9246-4F33-BA1E-03A0EABF96D4}"/>
              </a:ext>
            </a:extLst>
          </p:cNvPr>
          <p:cNvSpPr/>
          <p:nvPr/>
        </p:nvSpPr>
        <p:spPr>
          <a:xfrm>
            <a:off x="1055369" y="5315358"/>
            <a:ext cx="10759757" cy="8208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Прим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В таком случае указатель </a:t>
            </a:r>
            <a:r>
              <a:rPr lang="en-US" dirty="0" err="1">
                <a:solidFill>
                  <a:srgbClr val="CC99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arr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будет указывать на ячейку памяти, с которой начинается массив.</a:t>
            </a:r>
            <a:endParaRPr lang="ru-RU" dirty="0">
              <a:solidFill>
                <a:srgbClr val="000000"/>
              </a:solidFill>
              <a:latin typeface="Cascadia Mono" panose="020B0609020000020004" pitchFamily="49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5123D6D-4936-41EF-9A50-2867F77AF5C7}"/>
              </a:ext>
            </a:extLst>
          </p:cNvPr>
          <p:cNvSpPr/>
          <p:nvPr/>
        </p:nvSpPr>
        <p:spPr>
          <a:xfrm>
            <a:off x="6583466" y="4303610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ED59FA3-289A-41B5-BA63-5547B6B90D62}"/>
              </a:ext>
            </a:extLst>
          </p:cNvPr>
          <p:cNvSpPr/>
          <p:nvPr/>
        </p:nvSpPr>
        <p:spPr>
          <a:xfrm>
            <a:off x="6975352" y="4303610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3F23007-D1D2-4E77-8435-4C0DC083927F}"/>
              </a:ext>
            </a:extLst>
          </p:cNvPr>
          <p:cNvSpPr/>
          <p:nvPr/>
        </p:nvSpPr>
        <p:spPr>
          <a:xfrm>
            <a:off x="7367238" y="4303610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CEE38064-E43E-4E0D-A50A-228FA6D67030}"/>
              </a:ext>
            </a:extLst>
          </p:cNvPr>
          <p:cNvSpPr/>
          <p:nvPr/>
        </p:nvSpPr>
        <p:spPr>
          <a:xfrm>
            <a:off x="8166542" y="4303610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CEF92986-53C7-4E01-BF14-E7044246FEDD}"/>
              </a:ext>
            </a:extLst>
          </p:cNvPr>
          <p:cNvSpPr/>
          <p:nvPr/>
        </p:nvSpPr>
        <p:spPr>
          <a:xfrm>
            <a:off x="9047277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04</a:t>
            </a:r>
            <a:endParaRPr lang="ru-RU" sz="1200" dirty="0">
              <a:solidFill>
                <a:schemeClr val="tx1"/>
              </a:solidFill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7CD78B12-9833-428C-BAA5-F0BB26872E52}"/>
              </a:ext>
            </a:extLst>
          </p:cNvPr>
          <p:cNvSpPr/>
          <p:nvPr/>
        </p:nvSpPr>
        <p:spPr>
          <a:xfrm>
            <a:off x="9439163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D7AF69E9-1C49-4D85-B82A-03F2305D3F88}"/>
              </a:ext>
            </a:extLst>
          </p:cNvPr>
          <p:cNvSpPr/>
          <p:nvPr/>
        </p:nvSpPr>
        <p:spPr>
          <a:xfrm>
            <a:off x="9831049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335CFE0-30E0-43D2-96FD-3E293E373041}"/>
              </a:ext>
            </a:extLst>
          </p:cNvPr>
          <p:cNvSpPr/>
          <p:nvPr/>
        </p:nvSpPr>
        <p:spPr>
          <a:xfrm>
            <a:off x="10222935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4D03AB15-6C79-4FC7-A22F-C31F457B5445}"/>
              </a:ext>
            </a:extLst>
          </p:cNvPr>
          <p:cNvSpPr/>
          <p:nvPr/>
        </p:nvSpPr>
        <p:spPr>
          <a:xfrm>
            <a:off x="10614821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61D968D3-F001-4604-BDFB-6E9D28BC8A68}"/>
              </a:ext>
            </a:extLst>
          </p:cNvPr>
          <p:cNvSpPr/>
          <p:nvPr/>
        </p:nvSpPr>
        <p:spPr>
          <a:xfrm>
            <a:off x="11006707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7170A187-6728-40F3-AA0C-99215D598CDF}"/>
              </a:ext>
            </a:extLst>
          </p:cNvPr>
          <p:cNvSpPr/>
          <p:nvPr/>
        </p:nvSpPr>
        <p:spPr>
          <a:xfrm>
            <a:off x="11398593" y="430277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>
            <a:extLst>
              <a:ext uri="{FF2B5EF4-FFF2-40B4-BE49-F238E27FC236}">
                <a16:creationId xmlns:a16="http://schemas.microsoft.com/office/drawing/2014/main" id="{2C360F8C-E101-4A70-B0B0-D30AC5E745A5}"/>
              </a:ext>
            </a:extLst>
          </p:cNvPr>
          <p:cNvSpPr/>
          <p:nvPr/>
        </p:nvSpPr>
        <p:spPr>
          <a:xfrm rot="5400000">
            <a:off x="10336126" y="3385521"/>
            <a:ext cx="155251" cy="2802749"/>
          </a:xfrm>
          <a:prstGeom prst="rightBrace">
            <a:avLst/>
          </a:prstGeom>
          <a:ln w="12700">
            <a:solidFill>
              <a:srgbClr val="CC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A4D003-F6A2-48CA-AE41-2B57D8E72DBE}"/>
              </a:ext>
            </a:extLst>
          </p:cNvPr>
          <p:cNvSpPr txBox="1"/>
          <p:nvPr/>
        </p:nvSpPr>
        <p:spPr>
          <a:xfrm>
            <a:off x="10134668" y="4864521"/>
            <a:ext cx="55816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x40</a:t>
            </a:r>
            <a:endParaRPr lang="ru-RU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945DE6-3FC9-418D-8E18-E04CFF91F721}"/>
              </a:ext>
            </a:extLst>
          </p:cNvPr>
          <p:cNvSpPr txBox="1"/>
          <p:nvPr/>
        </p:nvSpPr>
        <p:spPr>
          <a:xfrm>
            <a:off x="7838544" y="4464411"/>
            <a:ext cx="322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9B3C2A-CC9A-4378-9A40-1B3741A48693}"/>
              </a:ext>
            </a:extLst>
          </p:cNvPr>
          <p:cNvSpPr txBox="1"/>
          <p:nvPr/>
        </p:nvSpPr>
        <p:spPr>
          <a:xfrm>
            <a:off x="8701736" y="4475537"/>
            <a:ext cx="322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B2857CA7-7BB8-4066-8616-C53FCFAF0A3F}"/>
              </a:ext>
            </a:extLst>
          </p:cNvPr>
          <p:cNvCxnSpPr>
            <a:cxnSpLocks/>
          </p:cNvCxnSpPr>
          <p:nvPr/>
        </p:nvCxnSpPr>
        <p:spPr>
          <a:xfrm flipV="1">
            <a:off x="1805050" y="4334072"/>
            <a:ext cx="0" cy="28947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9DD7F455-D040-4667-8BEB-097CFC5D8002}"/>
              </a:ext>
            </a:extLst>
          </p:cNvPr>
          <p:cNvCxnSpPr>
            <a:cxnSpLocks/>
          </p:cNvCxnSpPr>
          <p:nvPr/>
        </p:nvCxnSpPr>
        <p:spPr>
          <a:xfrm>
            <a:off x="1816708" y="4623545"/>
            <a:ext cx="427929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8F4957C8-1FA5-4A60-BCDF-8F1077EDA842}"/>
              </a:ext>
            </a:extLst>
          </p:cNvPr>
          <p:cNvCxnSpPr>
            <a:cxnSpLocks/>
          </p:cNvCxnSpPr>
          <p:nvPr/>
        </p:nvCxnSpPr>
        <p:spPr>
          <a:xfrm flipV="1">
            <a:off x="6096000" y="4130324"/>
            <a:ext cx="0" cy="4932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CC29561E-9C19-47FE-9569-918D3D364BF5}"/>
              </a:ext>
            </a:extLst>
          </p:cNvPr>
          <p:cNvCxnSpPr/>
          <p:nvPr/>
        </p:nvCxnSpPr>
        <p:spPr>
          <a:xfrm flipH="1">
            <a:off x="6096000" y="4130324"/>
            <a:ext cx="314722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EB842705-5B26-44E4-B62B-D9C3C655EB49}"/>
              </a:ext>
            </a:extLst>
          </p:cNvPr>
          <p:cNvCxnSpPr>
            <a:cxnSpLocks/>
          </p:cNvCxnSpPr>
          <p:nvPr/>
        </p:nvCxnSpPr>
        <p:spPr>
          <a:xfrm>
            <a:off x="9243220" y="4130324"/>
            <a:ext cx="0" cy="172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26C07E02-C495-4A52-8B27-71EE999C7BBB}"/>
              </a:ext>
            </a:extLst>
          </p:cNvPr>
          <p:cNvSpPr txBox="1"/>
          <p:nvPr/>
        </p:nvSpPr>
        <p:spPr>
          <a:xfrm>
            <a:off x="2725131" y="4701170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CC99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arr</a:t>
            </a:r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= 0x…04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34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Ключевое слово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ru-RU" dirty="0"/>
              <a:t>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Если мы вручную выделили память из памяти при помощи оператора </a:t>
            </a:r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то после окончания работы с ней мы обязательно должны ее освободить при помощи оператора </a:t>
            </a:r>
            <a:r>
              <a:rPr lang="en-US" sz="2200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1A4B0B1-7808-48E7-B2CF-3B79C7731E7B}"/>
              </a:ext>
            </a:extLst>
          </p:cNvPr>
          <p:cNvSpPr/>
          <p:nvPr/>
        </p:nvSpPr>
        <p:spPr>
          <a:xfrm>
            <a:off x="1030605" y="3250089"/>
            <a:ext cx="5055870" cy="249539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Память была выделена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для одного объекта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 </a:t>
            </a:r>
            <a:r>
              <a:rPr lang="en-US" dirty="0">
                <a:solidFill>
                  <a:srgbClr val="647DAB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pa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=</a:t>
            </a:r>
            <a:r>
              <a:rPr lang="en-US" dirty="0">
                <a:solidFill>
                  <a:srgbClr val="A31515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 int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…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</a:t>
            </a:r>
            <a:r>
              <a:rPr lang="en-US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</a:t>
            </a:r>
            <a:r>
              <a:rPr lang="en-US" dirty="0">
                <a:solidFill>
                  <a:srgbClr val="647DAB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pa</a:t>
            </a:r>
            <a:r>
              <a:rPr lang="en-US" dirty="0">
                <a:solidFill>
                  <a:schemeClr val="tx1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</a:p>
          <a:p>
            <a:pPr algn="just">
              <a:spcAft>
                <a:spcPts val="600"/>
              </a:spcAft>
            </a:pP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97E84E4A-0B29-4728-B841-4AEB5A9737C2}"/>
              </a:ext>
            </a:extLst>
          </p:cNvPr>
          <p:cNvSpPr/>
          <p:nvPr/>
        </p:nvSpPr>
        <p:spPr>
          <a:xfrm>
            <a:off x="2167890" y="2966955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</a:t>
            </a:r>
            <a:endParaRPr lang="ru-RU" sz="24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74540AA-8FE5-4C2F-AEB4-97B020D66420}"/>
              </a:ext>
            </a:extLst>
          </p:cNvPr>
          <p:cNvSpPr/>
          <p:nvPr/>
        </p:nvSpPr>
        <p:spPr>
          <a:xfrm>
            <a:off x="6749732" y="3250089"/>
            <a:ext cx="5055870" cy="249539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24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Память была выделена </a:t>
            </a:r>
            <a:r>
              <a:rPr lang="ru-RU" sz="2000" i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 массив</a:t>
            </a:r>
            <a:r>
              <a:rPr lang="ru-RU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ru-RU" sz="20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</a:t>
            </a:r>
            <a:r>
              <a:rPr lang="en-US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 </a:t>
            </a:r>
            <a:r>
              <a:rPr lang="en-US" dirty="0" err="1">
                <a:solidFill>
                  <a:srgbClr val="647DAB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arr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new int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[10];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…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FF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delete[] </a:t>
            </a:r>
            <a:r>
              <a:rPr lang="en-US" dirty="0" err="1">
                <a:solidFill>
                  <a:srgbClr val="647DAB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arr</a:t>
            </a:r>
            <a:r>
              <a:rPr lang="en-US" dirty="0">
                <a:solidFill>
                  <a:srgbClr val="000000"/>
                </a:solidFill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;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B53B0E63-F815-483E-9455-B96A63B7EC4B}"/>
              </a:ext>
            </a:extLst>
          </p:cNvPr>
          <p:cNvSpPr/>
          <p:nvPr/>
        </p:nvSpPr>
        <p:spPr>
          <a:xfrm>
            <a:off x="7887017" y="2966955"/>
            <a:ext cx="2781300" cy="566268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</a:t>
            </a:r>
            <a:endParaRPr lang="ru-RU" sz="2400" b="1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B6A09768-A09E-4713-9D66-D95266179D93}"/>
              </a:ext>
            </a:extLst>
          </p:cNvPr>
          <p:cNvCxnSpPr>
            <a:cxnSpLocks/>
            <a:endCxn id="25" idx="0"/>
          </p:cNvCxnSpPr>
          <p:nvPr/>
        </p:nvCxnSpPr>
        <p:spPr>
          <a:xfrm flipH="1">
            <a:off x="3558540" y="2395541"/>
            <a:ext cx="2851785" cy="5714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B22612DB-3103-4059-93C8-B07129A5B83D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6410325" y="2395541"/>
            <a:ext cx="2867342" cy="5714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931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FD6434-EA8C-42A4-85CF-8B6BC1241B03}"/>
              </a:ext>
            </a:extLst>
          </p:cNvPr>
          <p:cNvSpPr txBox="1"/>
          <p:nvPr/>
        </p:nvSpPr>
        <p:spPr>
          <a:xfrm>
            <a:off x="145084" y="219829"/>
            <a:ext cx="11901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b="1" dirty="0">
                <a:solidFill>
                  <a:srgbClr val="FF7C8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 помощи оператора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new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создать двумерный массив и заполнить его числами от 1 до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BFA93C-5295-4E5A-8A9D-91D52770EAEA}"/>
              </a:ext>
            </a:extLst>
          </p:cNvPr>
          <p:cNvSpPr txBox="1"/>
          <p:nvPr/>
        </p:nvSpPr>
        <p:spPr>
          <a:xfrm>
            <a:off x="8633085" y="3715808"/>
            <a:ext cx="1247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Вывод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05D6936-B2DA-44B1-8085-A5A0C321D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860493"/>
              </p:ext>
            </p:extLst>
          </p:nvPr>
        </p:nvGraphicFramePr>
        <p:xfrm>
          <a:off x="566738" y="1327150"/>
          <a:ext cx="6065837" cy="582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Document" r:id="rId3" imgW="6152400" imgH="5904000" progId="Word.OpenDocumentText.12">
                  <p:embed/>
                </p:oleObj>
              </mc:Choice>
              <mc:Fallback>
                <p:oleObj name="Document" r:id="rId3" imgW="6152400" imgH="5904000" progId="Word.OpenDocumentTex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6738" y="1327150"/>
                        <a:ext cx="6065837" cy="582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6D47781-705E-4F27-BA4F-4A5894B8A24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3975"/>
          <a:stretch/>
        </p:blipFill>
        <p:spPr>
          <a:xfrm>
            <a:off x="7845201" y="4264262"/>
            <a:ext cx="2823728" cy="940464"/>
          </a:xfrm>
          <a:prstGeom prst="round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A5E8A5D-3980-4B52-A105-37D8ACBDFBC2}"/>
              </a:ext>
            </a:extLst>
          </p:cNvPr>
          <p:cNvSpPr/>
          <p:nvPr/>
        </p:nvSpPr>
        <p:spPr>
          <a:xfrm>
            <a:off x="8417886" y="189381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6C31887-A99D-45A8-910C-91D7991E76AA}"/>
              </a:ext>
            </a:extLst>
          </p:cNvPr>
          <p:cNvSpPr/>
          <p:nvPr/>
        </p:nvSpPr>
        <p:spPr>
          <a:xfrm>
            <a:off x="8809772" y="189381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F661794-BFF5-454A-89A7-636B503820AA}"/>
              </a:ext>
            </a:extLst>
          </p:cNvPr>
          <p:cNvSpPr/>
          <p:nvPr/>
        </p:nvSpPr>
        <p:spPr>
          <a:xfrm>
            <a:off x="9201658" y="189381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9273C00-1D5D-4336-98AF-5CC6041FF3D0}"/>
              </a:ext>
            </a:extLst>
          </p:cNvPr>
          <p:cNvSpPr/>
          <p:nvPr/>
        </p:nvSpPr>
        <p:spPr>
          <a:xfrm>
            <a:off x="9593544" y="1893818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D9CE53EC-1247-4C8E-940F-6BDBE4FB48D3}"/>
              </a:ext>
            </a:extLst>
          </p:cNvPr>
          <p:cNvCxnSpPr>
            <a:cxnSpLocks/>
          </p:cNvCxnSpPr>
          <p:nvPr/>
        </p:nvCxnSpPr>
        <p:spPr>
          <a:xfrm>
            <a:off x="7847151" y="2090055"/>
            <a:ext cx="6912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D94B5C0-3272-408B-A19D-4E48CA5E62F6}"/>
              </a:ext>
            </a:extLst>
          </p:cNvPr>
          <p:cNvSpPr txBox="1"/>
          <p:nvPr/>
        </p:nvSpPr>
        <p:spPr>
          <a:xfrm>
            <a:off x="6971244" y="1905095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**</a:t>
            </a:r>
            <a:r>
              <a:rPr lang="en-US" dirty="0" err="1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arr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FFF5F8-DAB6-4ECB-886D-48F3DC7B5EE8}"/>
              </a:ext>
            </a:extLst>
          </p:cNvPr>
          <p:cNvSpPr txBox="1"/>
          <p:nvPr/>
        </p:nvSpPr>
        <p:spPr>
          <a:xfrm>
            <a:off x="8377096" y="180933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922AB4C-F30E-4236-9F6F-325663CA1543}"/>
              </a:ext>
            </a:extLst>
          </p:cNvPr>
          <p:cNvSpPr txBox="1"/>
          <p:nvPr/>
        </p:nvSpPr>
        <p:spPr>
          <a:xfrm>
            <a:off x="8771166" y="1802161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0BF3F0-8FF0-4AB8-809F-F2DE687FAC23}"/>
              </a:ext>
            </a:extLst>
          </p:cNvPr>
          <p:cNvSpPr txBox="1"/>
          <p:nvPr/>
        </p:nvSpPr>
        <p:spPr>
          <a:xfrm>
            <a:off x="9163052" y="180933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559449-B051-4218-A1E1-2288352C32BA}"/>
              </a:ext>
            </a:extLst>
          </p:cNvPr>
          <p:cNvSpPr txBox="1"/>
          <p:nvPr/>
        </p:nvSpPr>
        <p:spPr>
          <a:xfrm>
            <a:off x="9554938" y="1809337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scadia Mono" panose="020B0609020000020004" pitchFamily="49" charset="0"/>
                <a:ea typeface="Cascadia Mono" panose="020B0609020000020004" pitchFamily="49" charset="0"/>
                <a:cs typeface="Cascadia Mono" panose="020B0609020000020004" pitchFamily="49" charset="0"/>
              </a:rPr>
              <a:t>*</a:t>
            </a:r>
            <a:endParaRPr lang="ru-RU" dirty="0">
              <a:latin typeface="Cascadia Mono" panose="020B0609020000020004" pitchFamily="49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56CBDCD-ECD2-4323-9E0F-ED0C26F32B91}"/>
              </a:ext>
            </a:extLst>
          </p:cNvPr>
          <p:cNvSpPr/>
          <p:nvPr/>
        </p:nvSpPr>
        <p:spPr>
          <a:xfrm>
            <a:off x="8417886" y="228570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F20D902-7E8D-4D43-B9F5-BBB0D4FCECD7}"/>
              </a:ext>
            </a:extLst>
          </p:cNvPr>
          <p:cNvSpPr/>
          <p:nvPr/>
        </p:nvSpPr>
        <p:spPr>
          <a:xfrm>
            <a:off x="8417255" y="2677590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6C5C285-9F50-471E-B64E-72AE98C6AF82}"/>
              </a:ext>
            </a:extLst>
          </p:cNvPr>
          <p:cNvSpPr/>
          <p:nvPr/>
        </p:nvSpPr>
        <p:spPr>
          <a:xfrm>
            <a:off x="8417886" y="306802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BD3C4CE0-8BA1-40EC-83D9-AAEE0E9132EF}"/>
              </a:ext>
            </a:extLst>
          </p:cNvPr>
          <p:cNvSpPr/>
          <p:nvPr/>
        </p:nvSpPr>
        <p:spPr>
          <a:xfrm>
            <a:off x="8809772" y="228357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75F82A7-AE6B-4722-9716-F0FD0DB4CAEC}"/>
              </a:ext>
            </a:extLst>
          </p:cNvPr>
          <p:cNvSpPr/>
          <p:nvPr/>
        </p:nvSpPr>
        <p:spPr>
          <a:xfrm>
            <a:off x="8811034" y="267473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2DD77793-1328-49F8-BABB-ED586F6C5C4F}"/>
              </a:ext>
            </a:extLst>
          </p:cNvPr>
          <p:cNvSpPr/>
          <p:nvPr/>
        </p:nvSpPr>
        <p:spPr>
          <a:xfrm>
            <a:off x="8809772" y="306589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C9787648-B2A5-45D4-B922-0E3A63166ADA}"/>
              </a:ext>
            </a:extLst>
          </p:cNvPr>
          <p:cNvSpPr/>
          <p:nvPr/>
        </p:nvSpPr>
        <p:spPr>
          <a:xfrm>
            <a:off x="9200396" y="228357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F27797B8-DBE4-412C-A889-DFB92AAAF26B}"/>
              </a:ext>
            </a:extLst>
          </p:cNvPr>
          <p:cNvSpPr/>
          <p:nvPr/>
        </p:nvSpPr>
        <p:spPr>
          <a:xfrm>
            <a:off x="9201658" y="267473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DEEC7EA-120C-4B09-BC9F-ACEED140D5EB}"/>
              </a:ext>
            </a:extLst>
          </p:cNvPr>
          <p:cNvSpPr/>
          <p:nvPr/>
        </p:nvSpPr>
        <p:spPr>
          <a:xfrm>
            <a:off x="9200396" y="306589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00855E6-9657-43C2-9F14-ADB5F1765C0F}"/>
              </a:ext>
            </a:extLst>
          </p:cNvPr>
          <p:cNvSpPr/>
          <p:nvPr/>
        </p:nvSpPr>
        <p:spPr>
          <a:xfrm>
            <a:off x="9589758" y="228357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F690F02-5C0F-444C-A6BE-F55DF1700CCE}"/>
              </a:ext>
            </a:extLst>
          </p:cNvPr>
          <p:cNvSpPr/>
          <p:nvPr/>
        </p:nvSpPr>
        <p:spPr>
          <a:xfrm>
            <a:off x="9591020" y="267473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BB0C0A5-D25D-49E9-B616-F1BC9ED6526E}"/>
              </a:ext>
            </a:extLst>
          </p:cNvPr>
          <p:cNvSpPr/>
          <p:nvPr/>
        </p:nvSpPr>
        <p:spPr>
          <a:xfrm>
            <a:off x="9589758" y="3065894"/>
            <a:ext cx="391886" cy="39188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680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3223</TotalTime>
  <Words>260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Cascadia Mono</vt:lpstr>
      <vt:lpstr>Fira Code</vt:lpstr>
      <vt:lpstr>Open Sans</vt:lpstr>
      <vt:lpstr>Roboto</vt:lpstr>
      <vt:lpstr>Тема Office</vt:lpstr>
      <vt:lpstr>Document</vt:lpstr>
      <vt:lpstr>Управление памятью</vt:lpstr>
      <vt:lpstr>Операторы new и delete</vt:lpstr>
      <vt:lpstr>Ключевое слово new {</vt:lpstr>
      <vt:lpstr>Создание динамического массива {</vt:lpstr>
      <vt:lpstr>Ключевое слово new {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42</cp:revision>
  <dcterms:created xsi:type="dcterms:W3CDTF">2022-07-08T00:38:35Z</dcterms:created>
  <dcterms:modified xsi:type="dcterms:W3CDTF">2023-04-04T09:07:18Z</dcterms:modified>
</cp:coreProperties>
</file>