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7" r:id="rId16"/>
    <p:sldId id="282" r:id="rId17"/>
    <p:sldId id="283" r:id="rId18"/>
    <p:sldId id="284" r:id="rId19"/>
    <p:sldId id="285" r:id="rId20"/>
    <p:sldId id="286" r:id="rId21"/>
    <p:sldId id="287" r:id="rId22"/>
    <p:sldId id="296" r:id="rId23"/>
    <p:sldId id="288" r:id="rId24"/>
    <p:sldId id="289" r:id="rId25"/>
    <p:sldId id="291" r:id="rId26"/>
    <p:sldId id="292" r:id="rId27"/>
    <p:sldId id="277" r:id="rId28"/>
    <p:sldId id="258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7B561DEE-0BDA-4391-8593-4F286CF1CAA9}">
          <p14:sldIdLst>
            <p14:sldId id="256"/>
            <p14:sldId id="259"/>
          </p14:sldIdLst>
        </p14:section>
        <p14:section name="История появления и развития ГИП" id="{67D6CC93-9262-4D7C-AF5B-3FC5DB80438C}">
          <p14:sldIdLst>
            <p14:sldId id="260"/>
            <p14:sldId id="257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Основные принципы разработки ГИП" id="{01A96D80-4018-4A34-9831-6D25625867E3}">
          <p14:sldIdLst>
            <p14:sldId id="270"/>
            <p14:sldId id="297"/>
            <p14:sldId id="282"/>
            <p14:sldId id="283"/>
          </p14:sldIdLst>
        </p14:section>
        <p14:section name="Средства разработки ГИП на С++" id="{AE91150A-8EDE-4D3E-9EE5-15D7150D95BD}">
          <p14:sldIdLst>
            <p14:sldId id="284"/>
            <p14:sldId id="285"/>
            <p14:sldId id="286"/>
            <p14:sldId id="287"/>
            <p14:sldId id="296"/>
            <p14:sldId id="288"/>
            <p14:sldId id="289"/>
          </p14:sldIdLst>
        </p14:section>
        <p14:section name="Qt" id="{84111183-AB40-4B69-97F8-2DDC4476020C}">
          <p14:sldIdLst>
            <p14:sldId id="291"/>
            <p14:sldId id="292"/>
            <p14:sldId id="277"/>
            <p14:sldId id="258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12" userDrawn="1">
          <p15:clr>
            <a:srgbClr val="A4A3A4"/>
          </p15:clr>
        </p15:guide>
        <p15:guide id="4" pos="5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F5C5C"/>
    <a:srgbClr val="1E1E1E"/>
    <a:srgbClr val="3A2D53"/>
    <a:srgbClr val="949494"/>
    <a:srgbClr val="398059"/>
    <a:srgbClr val="5B9BD5"/>
    <a:srgbClr val="357471"/>
    <a:srgbClr val="84853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9" autoAdjust="0"/>
    <p:restoredTop sz="95087" autoAdjust="0"/>
  </p:normalViewPr>
  <p:slideViewPr>
    <p:cSldViewPr snapToGrid="0" showGuides="1">
      <p:cViewPr varScale="1">
        <p:scale>
          <a:sx n="109" d="100"/>
          <a:sy n="109" d="100"/>
        </p:scale>
        <p:origin x="780" y="120"/>
      </p:cViewPr>
      <p:guideLst>
        <p:guide orient="horz" pos="2160"/>
        <p:guide pos="3840"/>
        <p:guide pos="1912"/>
        <p:guide pos="5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FF75D-C539-4DDA-9D24-A3EC6AD2F66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28D93-ADA2-41A6-BB6E-32B6938A3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7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06694f9de_1_18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106694f9de_1_18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106694f9de_1_18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106694f9de_1_18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f5de3b70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0f5de3b70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06694f9de_1_18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106694f9de_1_18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94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f5de3b70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0f5de3b70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106694f9de_1_18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106694f9de_1_18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1106694f9de_1_19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1106694f9de_1_19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f5de3b70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0f5de3b70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94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06694f9de_1_18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106694f9de_1_18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4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106694f9de_1_19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1106694f9de_1_19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2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106694f9de_1_18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106694f9de_1_18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16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06694f9de_1_18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106694f9de_1_18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97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F3D5F-C303-4DAD-8185-A114D1E4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31F1CB-588E-458C-87EA-B4C596B82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A5674-F396-411B-A57D-8AB4C17A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270806-3F4D-45C1-A3C6-BF8DB25D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A187F-DF0A-4671-A8DB-BA7188ED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BB34C-3C85-4774-BEDC-23D384EB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2457B2-23A2-487B-8C45-3169131F7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A0FD8-C5C3-4B76-A83B-EF81618C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69137-4AE9-4EF0-9069-AC8387D5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7F296-06FD-4DDE-B7B1-F5D2FC39E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138B77-9D21-4805-9B75-48C0FA753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DEB1C8-4A3E-4B48-9119-2274E9879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69FF9-6E14-4515-8194-E1E9670F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3F430-00EB-4FF1-98C2-1A994EDF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3A06E3-02E9-4B66-84BA-F3A11961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7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3034417" y="3134433"/>
            <a:ext cx="6282000" cy="1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034417" y="2180351"/>
            <a:ext cx="6282000" cy="6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34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083233" y="3089251"/>
            <a:ext cx="6024800" cy="17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083233" y="5040999"/>
            <a:ext cx="6024800" cy="508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5317033" y="1475037"/>
            <a:ext cx="1557200" cy="10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6667" b="1"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/>
          <p:nvPr/>
        </p:nvSpPr>
        <p:spPr>
          <a:xfrm>
            <a:off x="9789000" y="-1641967"/>
            <a:ext cx="3746800" cy="37468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-901900" y="5511467"/>
            <a:ext cx="2290400" cy="2290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10490567" y="-615233"/>
            <a:ext cx="2009600" cy="20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>
            <a:off x="-520700" y="-723167"/>
            <a:ext cx="1909200" cy="190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064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3083600" y="3089251"/>
            <a:ext cx="6024800" cy="17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3082867" y="5040999"/>
            <a:ext cx="6024800" cy="508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2" hasCustomPrompt="1"/>
          </p:nvPr>
        </p:nvSpPr>
        <p:spPr>
          <a:xfrm>
            <a:off x="5316665" y="1475037"/>
            <a:ext cx="1557200" cy="10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/>
          <p:nvPr/>
        </p:nvSpPr>
        <p:spPr>
          <a:xfrm>
            <a:off x="-852767" y="570765"/>
            <a:ext cx="2156800" cy="21568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4"/>
          <p:cNvSpPr/>
          <p:nvPr/>
        </p:nvSpPr>
        <p:spPr>
          <a:xfrm>
            <a:off x="9287000" y="-890367"/>
            <a:ext cx="2009600" cy="20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4"/>
          <p:cNvSpPr/>
          <p:nvPr/>
        </p:nvSpPr>
        <p:spPr>
          <a:xfrm>
            <a:off x="11400867" y="3379465"/>
            <a:ext cx="1504400" cy="15044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4"/>
          <p:cNvSpPr/>
          <p:nvPr/>
        </p:nvSpPr>
        <p:spPr>
          <a:xfrm>
            <a:off x="445300" y="5849933"/>
            <a:ext cx="2076000" cy="20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359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952000" y="864400"/>
            <a:ext cx="10284400" cy="6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-743233" y="5493633"/>
            <a:ext cx="2076000" cy="20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8"/>
          <p:cNvSpPr/>
          <p:nvPr/>
        </p:nvSpPr>
        <p:spPr>
          <a:xfrm>
            <a:off x="9899700" y="-784801"/>
            <a:ext cx="1504400" cy="15044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8"/>
          <p:cNvSpPr/>
          <p:nvPr/>
        </p:nvSpPr>
        <p:spPr>
          <a:xfrm>
            <a:off x="2358751" y="-1603233"/>
            <a:ext cx="2076000" cy="20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695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9091167" y="-1089533"/>
            <a:ext cx="2009600" cy="20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8"/>
          <p:cNvSpPr/>
          <p:nvPr/>
        </p:nvSpPr>
        <p:spPr>
          <a:xfrm>
            <a:off x="-289500" y="5940299"/>
            <a:ext cx="1504400" cy="15044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8"/>
          <p:cNvSpPr/>
          <p:nvPr/>
        </p:nvSpPr>
        <p:spPr>
          <a:xfrm>
            <a:off x="6508567" y="5940300"/>
            <a:ext cx="2009600" cy="20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952000" y="864400"/>
            <a:ext cx="10284400" cy="6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title" idx="2"/>
          </p:nvPr>
        </p:nvSpPr>
        <p:spPr>
          <a:xfrm>
            <a:off x="1041075" y="3738045"/>
            <a:ext cx="2926400" cy="6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1"/>
          </p:nvPr>
        </p:nvSpPr>
        <p:spPr>
          <a:xfrm>
            <a:off x="1041067" y="4370313"/>
            <a:ext cx="2926400" cy="8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 idx="3"/>
          </p:nvPr>
        </p:nvSpPr>
        <p:spPr>
          <a:xfrm>
            <a:off x="4627971" y="3738045"/>
            <a:ext cx="2926400" cy="6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4"/>
          </p:nvPr>
        </p:nvSpPr>
        <p:spPr>
          <a:xfrm>
            <a:off x="4627969" y="4370313"/>
            <a:ext cx="2926400" cy="8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 idx="5"/>
          </p:nvPr>
        </p:nvSpPr>
        <p:spPr>
          <a:xfrm>
            <a:off x="8214871" y="3738045"/>
            <a:ext cx="2926400" cy="6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6"/>
          </p:nvPr>
        </p:nvSpPr>
        <p:spPr>
          <a:xfrm>
            <a:off x="8214867" y="4370313"/>
            <a:ext cx="2926400" cy="8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9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952000" y="5309744"/>
            <a:ext cx="10284400" cy="806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66" name="Google Shape;66;p10"/>
          <p:cNvSpPr/>
          <p:nvPr/>
        </p:nvSpPr>
        <p:spPr>
          <a:xfrm>
            <a:off x="11069433" y="542151"/>
            <a:ext cx="2009600" cy="20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10"/>
          <p:cNvSpPr/>
          <p:nvPr/>
        </p:nvSpPr>
        <p:spPr>
          <a:xfrm>
            <a:off x="-520700" y="-723167"/>
            <a:ext cx="1909200" cy="190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9435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952000" y="3585241"/>
            <a:ext cx="24024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952000" y="4441139"/>
            <a:ext cx="24024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2" hasCustomPrompt="1"/>
          </p:nvPr>
        </p:nvSpPr>
        <p:spPr>
          <a:xfrm>
            <a:off x="1092964" y="2632380"/>
            <a:ext cx="885200" cy="6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 b="1"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3"/>
          </p:nvPr>
        </p:nvSpPr>
        <p:spPr>
          <a:xfrm>
            <a:off x="952000" y="864400"/>
            <a:ext cx="10284400" cy="6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/>
          </p:nvPr>
        </p:nvSpPr>
        <p:spPr>
          <a:xfrm>
            <a:off x="3578100" y="3585241"/>
            <a:ext cx="24024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3578100" y="4441139"/>
            <a:ext cx="24024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6" hasCustomPrompt="1"/>
          </p:nvPr>
        </p:nvSpPr>
        <p:spPr>
          <a:xfrm>
            <a:off x="3717056" y="2632580"/>
            <a:ext cx="88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 b="1">
                <a:solidFill>
                  <a:schemeClr val="accent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/>
          </p:nvPr>
        </p:nvSpPr>
        <p:spPr>
          <a:xfrm>
            <a:off x="6204200" y="3585241"/>
            <a:ext cx="24024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6204200" y="4441139"/>
            <a:ext cx="24024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9" hasCustomPrompt="1"/>
          </p:nvPr>
        </p:nvSpPr>
        <p:spPr>
          <a:xfrm>
            <a:off x="6342279" y="2632380"/>
            <a:ext cx="885200" cy="6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 b="1">
                <a:solidFill>
                  <a:schemeClr val="accent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/>
          </p:nvPr>
        </p:nvSpPr>
        <p:spPr>
          <a:xfrm>
            <a:off x="8830300" y="3585241"/>
            <a:ext cx="24024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8830300" y="4441139"/>
            <a:ext cx="24024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5" hasCustomPrompt="1"/>
          </p:nvPr>
        </p:nvSpPr>
        <p:spPr>
          <a:xfrm>
            <a:off x="8974672" y="2632380"/>
            <a:ext cx="885200" cy="6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 b="1">
                <a:solidFill>
                  <a:schemeClr val="accen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/>
          <p:nvPr/>
        </p:nvSpPr>
        <p:spPr>
          <a:xfrm>
            <a:off x="11347733" y="412667"/>
            <a:ext cx="2009600" cy="20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3"/>
          <p:cNvSpPr/>
          <p:nvPr/>
        </p:nvSpPr>
        <p:spPr>
          <a:xfrm>
            <a:off x="-580533" y="-556800"/>
            <a:ext cx="1421200" cy="1421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3"/>
          <p:cNvSpPr/>
          <p:nvPr/>
        </p:nvSpPr>
        <p:spPr>
          <a:xfrm>
            <a:off x="-1138900" y="5533700"/>
            <a:ext cx="2995600" cy="2995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3983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D47A-45D0-4855-83EE-4B80165B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7572FB-8AC1-41FD-B474-6BE6FF6B5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568323-35F0-42DB-8E02-A9E1E1BB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AE144-6C8F-4057-B235-60878DA2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782B24-F189-4CD6-8499-9420B198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86897-72C3-45B5-B962-F923CD54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3B997-A1DF-4555-A766-BDFB8D071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00099-6C9B-4B8A-825E-D53B234E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53403-88CD-4684-AD73-70DE232C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50653-09F6-43E7-83AF-857251A0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0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AB68A-0C5C-4812-A5C6-8982E0B4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7736B-EE55-422E-BDC7-F8AA0CDF8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074A49-AFFD-4EC0-A0BD-A621B44FB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B11F7A-F4A4-47A9-A4E4-9BF8BCA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80F0B9-855A-4A27-906D-D4F9F461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C7F393-4EFF-4F24-872D-5A4EF932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12F1E-ED00-40B5-9A5E-D86421C8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025370-D228-44B9-A79E-D8DF3C1CB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850AE4-9819-4368-AC08-8528B762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022BA6-48B9-4CFD-B18B-B4F3B3EDA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DC18DE-1CD1-40A4-8297-06E93A6E6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042345-31B6-4EE0-989F-0771013B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795375-2930-47A3-9AF4-F5633EAC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AD9E87-200F-4641-9492-B0567E9D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1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B0585-38BE-4C74-9269-E55FD25A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917C07-378D-4A86-AAD9-321799D6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69D3A9-104D-4C42-9CF4-29E1E115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86278E-6E43-4E37-BA65-3721F536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75542B-63F3-41B9-8AC0-C311BD8B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47B59B-75A5-4D72-88AB-5BC73C73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685E98-AB67-450E-9172-7FCC184F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2B395-2575-4B0C-954D-A2A3907B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DEF60-54EE-487E-B248-E75F47A17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551C74-B79B-42B5-A7C5-A9E08C02D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10D24-C6BA-4B18-A46D-0B747920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7AE0E2-5D14-4F37-BE3F-59987442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EE195-5947-4CFF-A1B1-F362CD6F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5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746B5-64C6-4CAA-A65F-31E78790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D4F5F5-B4A1-4116-BA8D-78EA4D7DD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1A5026-C073-4239-AC9B-9A6FFE283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883758-813E-4D22-BD3D-A1B376A9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BDB2D3-4A16-40BF-9185-0AAF1953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D883A3-273A-42F8-80BA-80B499A9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9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73F36-54F9-44E4-B65F-EB046A83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B141DE-EE4B-468C-A412-F66BD4923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1E21-235A-4A97-88E5-D037B228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6DC5-AEE3-46B7-AD8F-5409B9600ED4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E67D3-36DA-4DF4-B9C8-F8CFD8D00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3ED30-A2BC-4F01-BDB5-ECF288CB8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0A52-2776-4C96-B355-9BB206906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t.io/download-qt-installer?hsCtaTracking=99d9dd4f-5681-48d2-b096-470725510d34%7C074ddad0-fdef-4e53-8aa8-5e8a876d6ab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unduke.substack.com/p/the-history-of-the-graphical-user" TargetMode="External"/><Relationship Id="rId2" Type="http://schemas.openxmlformats.org/officeDocument/2006/relationships/hyperlink" Target="https://www.cio.com/article/284864/the-evolution-of-the-desktop-gui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bbble.com/resources/ui-design-principles" TargetMode="External"/><Relationship Id="rId4" Type="http://schemas.openxmlformats.org/officeDocument/2006/relationships/hyperlink" Target="https://cyberleninka.ru/article/n/osnovnye-printsipy-i-pravila-razrabotki-graficheskogo-polzovatelskogo-interfeysa/viewe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18" Type="http://schemas.openxmlformats.org/officeDocument/2006/relationships/image" Target="../media/image12.svg"/><Relationship Id="rId3" Type="http://schemas.openxmlformats.org/officeDocument/2006/relationships/image" Target="../media/image3.png"/><Relationship Id="rId21" Type="http://schemas.openxmlformats.org/officeDocument/2006/relationships/slide" Target="slide13.xml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17" Type="http://schemas.openxmlformats.org/officeDocument/2006/relationships/image" Target="../media/image11.png"/><Relationship Id="rId2" Type="http://schemas.openxmlformats.org/officeDocument/2006/relationships/slide" Target="slide5.xml"/><Relationship Id="rId16" Type="http://schemas.openxmlformats.org/officeDocument/2006/relationships/slide" Target="slide11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8.sv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8.xml"/><Relationship Id="rId14" Type="http://schemas.openxmlformats.org/officeDocument/2006/relationships/slide" Target="slide10.xml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70554-6BA0-438A-8FEF-C4AAB46C1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780896"/>
            <a:ext cx="5652654" cy="329620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Разработка </a:t>
            </a:r>
            <a:r>
              <a:rPr lang="ru-RU" sz="4800" dirty="0">
                <a:solidFill>
                  <a:srgbClr val="5CFFA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визуальных</a:t>
            </a:r>
            <a:r>
              <a:rPr lang="ru-RU" sz="48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интерфейсов на </a:t>
            </a:r>
            <a:r>
              <a:rPr lang="ru-RU" sz="4800" dirty="0">
                <a:solidFill>
                  <a:srgbClr val="35747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С++</a:t>
            </a:r>
          </a:p>
        </p:txBody>
      </p:sp>
      <p:sp>
        <p:nvSpPr>
          <p:cNvPr id="4" name="Google Shape;295;p35">
            <a:extLst>
              <a:ext uri="{FF2B5EF4-FFF2-40B4-BE49-F238E27FC236}">
                <a16:creationId xmlns:a16="http://schemas.microsoft.com/office/drawing/2014/main" id="{499C85B3-61CC-4ABC-A277-09622CF9A019}"/>
              </a:ext>
            </a:extLst>
          </p:cNvPr>
          <p:cNvSpPr/>
          <p:nvPr/>
        </p:nvSpPr>
        <p:spPr>
          <a:xfrm>
            <a:off x="11263650" y="-928350"/>
            <a:ext cx="1856700" cy="1856700"/>
          </a:xfrm>
          <a:prstGeom prst="ellipse">
            <a:avLst/>
          </a:prstGeom>
          <a:solidFill>
            <a:srgbClr val="955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5CFF"/>
              </a:solidFill>
            </a:endParaRPr>
          </a:p>
        </p:txBody>
      </p:sp>
      <p:sp>
        <p:nvSpPr>
          <p:cNvPr id="5" name="Google Shape;294;p35">
            <a:extLst>
              <a:ext uri="{FF2B5EF4-FFF2-40B4-BE49-F238E27FC236}">
                <a16:creationId xmlns:a16="http://schemas.microsoft.com/office/drawing/2014/main" id="{283BF01F-16F0-4AAB-88E8-FD4BAD99398D}"/>
              </a:ext>
            </a:extLst>
          </p:cNvPr>
          <p:cNvSpPr/>
          <p:nvPr/>
        </p:nvSpPr>
        <p:spPr>
          <a:xfrm>
            <a:off x="10786950" y="-1405050"/>
            <a:ext cx="2810100" cy="2810100"/>
          </a:xfrm>
          <a:prstGeom prst="ellipse">
            <a:avLst/>
          </a:prstGeom>
          <a:noFill/>
          <a:ln w="19050" cap="flat" cmpd="sng">
            <a:solidFill>
              <a:srgbClr val="5CFF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73;p35">
            <a:extLst>
              <a:ext uri="{FF2B5EF4-FFF2-40B4-BE49-F238E27FC236}">
                <a16:creationId xmlns:a16="http://schemas.microsoft.com/office/drawing/2014/main" id="{7B9DC959-499B-4164-9411-9BCC1C3ABC1E}"/>
              </a:ext>
            </a:extLst>
          </p:cNvPr>
          <p:cNvSpPr/>
          <p:nvPr/>
        </p:nvSpPr>
        <p:spPr>
          <a:xfrm>
            <a:off x="7178931" y="1338921"/>
            <a:ext cx="4084719" cy="4180155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8FA6F2-8737-4624-AE20-617FFAE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290" y="2253000"/>
            <a:ext cx="2352000" cy="2352000"/>
          </a:xfrm>
          <a:prstGeom prst="rect">
            <a:avLst/>
          </a:prstGeom>
        </p:spPr>
      </p:pic>
      <p:sp>
        <p:nvSpPr>
          <p:cNvPr id="9" name="Google Shape;295;p35">
            <a:extLst>
              <a:ext uri="{FF2B5EF4-FFF2-40B4-BE49-F238E27FC236}">
                <a16:creationId xmlns:a16="http://schemas.microsoft.com/office/drawing/2014/main" id="{9FA005F9-2F73-4814-A86A-5B785F08F639}"/>
              </a:ext>
            </a:extLst>
          </p:cNvPr>
          <p:cNvSpPr/>
          <p:nvPr/>
        </p:nvSpPr>
        <p:spPr>
          <a:xfrm>
            <a:off x="-176400" y="5967350"/>
            <a:ext cx="1114551" cy="1114551"/>
          </a:xfrm>
          <a:prstGeom prst="ellipse">
            <a:avLst/>
          </a:prstGeom>
          <a:solidFill>
            <a:srgbClr val="FF5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5CFF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D7505E7-9F8C-4E96-B63D-3B1166EE751E}"/>
              </a:ext>
            </a:extLst>
          </p:cNvPr>
          <p:cNvCxnSpPr/>
          <p:nvPr/>
        </p:nvCxnSpPr>
        <p:spPr>
          <a:xfrm flipV="1">
            <a:off x="7908966" y="5519076"/>
            <a:ext cx="510639" cy="1338924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95;p35">
            <a:extLst>
              <a:ext uri="{FF2B5EF4-FFF2-40B4-BE49-F238E27FC236}">
                <a16:creationId xmlns:a16="http://schemas.microsoft.com/office/drawing/2014/main" id="{8D466563-89A6-4DE0-B33F-BB7AD437D8BE}"/>
              </a:ext>
            </a:extLst>
          </p:cNvPr>
          <p:cNvSpPr/>
          <p:nvPr/>
        </p:nvSpPr>
        <p:spPr>
          <a:xfrm>
            <a:off x="8317118" y="5416589"/>
            <a:ext cx="204974" cy="204974"/>
          </a:xfrm>
          <a:prstGeom prst="ellipse">
            <a:avLst/>
          </a:prstGeom>
          <a:solidFill>
            <a:srgbClr val="FD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5CFF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692933B-062E-4331-9A24-73D860895CCC}"/>
              </a:ext>
            </a:extLst>
          </p:cNvPr>
          <p:cNvCxnSpPr>
            <a:cxnSpLocks/>
          </p:cNvCxnSpPr>
          <p:nvPr/>
        </p:nvCxnSpPr>
        <p:spPr>
          <a:xfrm>
            <a:off x="8419605" y="5525013"/>
            <a:ext cx="225631" cy="663525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BD8FA6B-7C34-46C0-9186-B7DBA6F466AE}"/>
              </a:ext>
            </a:extLst>
          </p:cNvPr>
          <p:cNvCxnSpPr>
            <a:cxnSpLocks/>
          </p:cNvCxnSpPr>
          <p:nvPr/>
        </p:nvCxnSpPr>
        <p:spPr>
          <a:xfrm>
            <a:off x="8645236" y="6188538"/>
            <a:ext cx="617219" cy="265118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99808C0-8792-475B-8EC8-C442E1380181}"/>
              </a:ext>
            </a:extLst>
          </p:cNvPr>
          <p:cNvCxnSpPr>
            <a:cxnSpLocks/>
          </p:cNvCxnSpPr>
          <p:nvPr/>
        </p:nvCxnSpPr>
        <p:spPr>
          <a:xfrm flipH="1">
            <a:off x="9262456" y="5856775"/>
            <a:ext cx="653440" cy="596881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8F911FC-A36D-4950-8A6C-A7E9E6A85AEB}"/>
              </a:ext>
            </a:extLst>
          </p:cNvPr>
          <p:cNvCxnSpPr>
            <a:cxnSpLocks/>
          </p:cNvCxnSpPr>
          <p:nvPr/>
        </p:nvCxnSpPr>
        <p:spPr>
          <a:xfrm>
            <a:off x="9915896" y="5856775"/>
            <a:ext cx="1080655" cy="667850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91F5BE9-82CF-47F0-99DE-552E1FB54506}"/>
              </a:ext>
            </a:extLst>
          </p:cNvPr>
          <p:cNvCxnSpPr>
            <a:cxnSpLocks/>
            <a:stCxn id="44" idx="4"/>
          </p:cNvCxnSpPr>
          <p:nvPr/>
        </p:nvCxnSpPr>
        <p:spPr>
          <a:xfrm flipH="1">
            <a:off x="10996553" y="5347644"/>
            <a:ext cx="168030" cy="1173344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18DD78E-0332-40B8-A316-C9016F8DED7D}"/>
              </a:ext>
            </a:extLst>
          </p:cNvPr>
          <p:cNvCxnSpPr>
            <a:cxnSpLocks/>
            <a:stCxn id="44" idx="7"/>
          </p:cNvCxnSpPr>
          <p:nvPr/>
        </p:nvCxnSpPr>
        <p:spPr>
          <a:xfrm flipV="1">
            <a:off x="11237052" y="4850020"/>
            <a:ext cx="968750" cy="322668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295;p35">
            <a:extLst>
              <a:ext uri="{FF2B5EF4-FFF2-40B4-BE49-F238E27FC236}">
                <a16:creationId xmlns:a16="http://schemas.microsoft.com/office/drawing/2014/main" id="{7802ECD0-5166-482F-8397-B96AC933CFE0}"/>
              </a:ext>
            </a:extLst>
          </p:cNvPr>
          <p:cNvSpPr/>
          <p:nvPr/>
        </p:nvSpPr>
        <p:spPr>
          <a:xfrm>
            <a:off x="8564646" y="6113169"/>
            <a:ext cx="155061" cy="155061"/>
          </a:xfrm>
          <a:prstGeom prst="ellipse">
            <a:avLst/>
          </a:prstGeom>
          <a:solidFill>
            <a:srgbClr val="FD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5CFF"/>
              </a:solidFill>
            </a:endParaRPr>
          </a:p>
        </p:txBody>
      </p:sp>
      <p:sp>
        <p:nvSpPr>
          <p:cNvPr id="43" name="Google Shape;295;p35">
            <a:extLst>
              <a:ext uri="{FF2B5EF4-FFF2-40B4-BE49-F238E27FC236}">
                <a16:creationId xmlns:a16="http://schemas.microsoft.com/office/drawing/2014/main" id="{99FBA6C4-22CA-411F-B097-3581D20CDFD5}"/>
              </a:ext>
            </a:extLst>
          </p:cNvPr>
          <p:cNvSpPr/>
          <p:nvPr/>
        </p:nvSpPr>
        <p:spPr>
          <a:xfrm>
            <a:off x="10919021" y="6443457"/>
            <a:ext cx="155061" cy="155061"/>
          </a:xfrm>
          <a:prstGeom prst="ellipse">
            <a:avLst/>
          </a:prstGeom>
          <a:solidFill>
            <a:srgbClr val="FD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5CFF"/>
              </a:solidFill>
            </a:endParaRPr>
          </a:p>
        </p:txBody>
      </p:sp>
      <p:sp>
        <p:nvSpPr>
          <p:cNvPr id="44" name="Google Shape;295;p35">
            <a:extLst>
              <a:ext uri="{FF2B5EF4-FFF2-40B4-BE49-F238E27FC236}">
                <a16:creationId xmlns:a16="http://schemas.microsoft.com/office/drawing/2014/main" id="{6956C54F-8C8B-42A5-B59A-F4286B907B16}"/>
              </a:ext>
            </a:extLst>
          </p:cNvPr>
          <p:cNvSpPr/>
          <p:nvPr/>
        </p:nvSpPr>
        <p:spPr>
          <a:xfrm>
            <a:off x="11062096" y="5142670"/>
            <a:ext cx="204974" cy="204974"/>
          </a:xfrm>
          <a:prstGeom prst="ellipse">
            <a:avLst/>
          </a:prstGeom>
          <a:solidFill>
            <a:srgbClr val="FD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5CFF"/>
              </a:solidFill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F9AB8620-FC6C-47D6-A68B-B521802D0F6E}"/>
              </a:ext>
            </a:extLst>
          </p:cNvPr>
          <p:cNvCxnSpPr>
            <a:cxnSpLocks/>
          </p:cNvCxnSpPr>
          <p:nvPr/>
        </p:nvCxnSpPr>
        <p:spPr>
          <a:xfrm flipV="1">
            <a:off x="9654487" y="5856775"/>
            <a:ext cx="257179" cy="1001225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645244E8-860D-49D6-B557-3B8906E70616}"/>
              </a:ext>
            </a:extLst>
          </p:cNvPr>
          <p:cNvCxnSpPr>
            <a:cxnSpLocks/>
            <a:endCxn id="44" idx="5"/>
          </p:cNvCxnSpPr>
          <p:nvPr/>
        </p:nvCxnSpPr>
        <p:spPr>
          <a:xfrm flipH="1" flipV="1">
            <a:off x="11237052" y="5317626"/>
            <a:ext cx="954948" cy="1540374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0EE52CE-802B-40D7-930B-2982AD8F3706}"/>
              </a:ext>
            </a:extLst>
          </p:cNvPr>
          <p:cNvCxnSpPr>
            <a:cxnSpLocks/>
            <a:endCxn id="43" idx="3"/>
          </p:cNvCxnSpPr>
          <p:nvPr/>
        </p:nvCxnSpPr>
        <p:spPr>
          <a:xfrm flipV="1">
            <a:off x="10146625" y="6575810"/>
            <a:ext cx="795104" cy="284210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B5EB8FD2-2A4E-4B09-BE96-C66A3DC30144}"/>
              </a:ext>
            </a:extLst>
          </p:cNvPr>
          <p:cNvCxnSpPr>
            <a:cxnSpLocks/>
            <a:endCxn id="44" idx="4"/>
          </p:cNvCxnSpPr>
          <p:nvPr/>
        </p:nvCxnSpPr>
        <p:spPr>
          <a:xfrm flipV="1">
            <a:off x="9889989" y="5347644"/>
            <a:ext cx="1274594" cy="1528024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Google Shape;295;p35">
            <a:extLst>
              <a:ext uri="{FF2B5EF4-FFF2-40B4-BE49-F238E27FC236}">
                <a16:creationId xmlns:a16="http://schemas.microsoft.com/office/drawing/2014/main" id="{F4BA913A-5144-4D6A-BB12-8DF38E5D78B0}"/>
              </a:ext>
            </a:extLst>
          </p:cNvPr>
          <p:cNvSpPr/>
          <p:nvPr/>
        </p:nvSpPr>
        <p:spPr>
          <a:xfrm>
            <a:off x="9811294" y="5771140"/>
            <a:ext cx="204974" cy="204974"/>
          </a:xfrm>
          <a:prstGeom prst="ellipse">
            <a:avLst/>
          </a:prstGeom>
          <a:solidFill>
            <a:srgbClr val="FD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5CFF"/>
              </a:solidFill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9107943B-4979-4665-98D5-DD40E738B2D1}"/>
              </a:ext>
            </a:extLst>
          </p:cNvPr>
          <p:cNvCxnSpPr>
            <a:cxnSpLocks/>
            <a:endCxn id="42" idx="5"/>
          </p:cNvCxnSpPr>
          <p:nvPr/>
        </p:nvCxnSpPr>
        <p:spPr>
          <a:xfrm flipH="1" flipV="1">
            <a:off x="8696999" y="6245522"/>
            <a:ext cx="428229" cy="612478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4FB765EB-C73A-49DE-A1E7-5A4A3F7446F0}"/>
              </a:ext>
            </a:extLst>
          </p:cNvPr>
          <p:cNvCxnSpPr>
            <a:cxnSpLocks/>
          </p:cNvCxnSpPr>
          <p:nvPr/>
        </p:nvCxnSpPr>
        <p:spPr>
          <a:xfrm flipV="1">
            <a:off x="8164285" y="6453656"/>
            <a:ext cx="1098170" cy="418604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Google Shape;295;p35">
            <a:extLst>
              <a:ext uri="{FF2B5EF4-FFF2-40B4-BE49-F238E27FC236}">
                <a16:creationId xmlns:a16="http://schemas.microsoft.com/office/drawing/2014/main" id="{CB1EC953-8893-4BAB-BF9C-79A583F5B8E7}"/>
              </a:ext>
            </a:extLst>
          </p:cNvPr>
          <p:cNvSpPr/>
          <p:nvPr/>
        </p:nvSpPr>
        <p:spPr>
          <a:xfrm>
            <a:off x="9189379" y="6375395"/>
            <a:ext cx="155061" cy="155061"/>
          </a:xfrm>
          <a:prstGeom prst="ellipse">
            <a:avLst/>
          </a:prstGeom>
          <a:solidFill>
            <a:srgbClr val="FD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5CFF"/>
              </a:solidFill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DBE73D9F-DE11-46C4-B403-C4CBDB9BB40E}"/>
              </a:ext>
            </a:extLst>
          </p:cNvPr>
          <p:cNvCxnSpPr>
            <a:cxnSpLocks/>
            <a:stCxn id="42" idx="7"/>
            <a:endCxn id="44" idx="4"/>
          </p:cNvCxnSpPr>
          <p:nvPr/>
        </p:nvCxnSpPr>
        <p:spPr>
          <a:xfrm flipV="1">
            <a:off x="8696999" y="5347644"/>
            <a:ext cx="2467584" cy="788233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9EB53E88-485F-488F-941D-19B793029AB1}"/>
              </a:ext>
            </a:extLst>
          </p:cNvPr>
          <p:cNvCxnSpPr>
            <a:cxnSpLocks/>
            <a:stCxn id="102" idx="7"/>
          </p:cNvCxnSpPr>
          <p:nvPr/>
        </p:nvCxnSpPr>
        <p:spPr>
          <a:xfrm flipV="1">
            <a:off x="11336118" y="3087586"/>
            <a:ext cx="793891" cy="1078204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9F08D592-90D8-45A6-9353-0A104433A0AA}"/>
              </a:ext>
            </a:extLst>
          </p:cNvPr>
          <p:cNvCxnSpPr>
            <a:cxnSpLocks/>
            <a:endCxn id="102" idx="5"/>
          </p:cNvCxnSpPr>
          <p:nvPr/>
        </p:nvCxnSpPr>
        <p:spPr>
          <a:xfrm flipH="1" flipV="1">
            <a:off x="11336118" y="4310728"/>
            <a:ext cx="392188" cy="682958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oogle Shape;295;p35">
            <a:extLst>
              <a:ext uri="{FF2B5EF4-FFF2-40B4-BE49-F238E27FC236}">
                <a16:creationId xmlns:a16="http://schemas.microsoft.com/office/drawing/2014/main" id="{BD8A04AF-9A84-4BB1-A0F5-1C394F4DC881}"/>
              </a:ext>
            </a:extLst>
          </p:cNvPr>
          <p:cNvSpPr/>
          <p:nvPr/>
        </p:nvSpPr>
        <p:spPr>
          <a:xfrm>
            <a:off x="11161162" y="4135772"/>
            <a:ext cx="204974" cy="204974"/>
          </a:xfrm>
          <a:prstGeom prst="ellipse">
            <a:avLst/>
          </a:prstGeom>
          <a:solidFill>
            <a:srgbClr val="FD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5CFF"/>
              </a:solidFill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74E46E50-3D3C-4B89-8BFD-228906D11B7A}"/>
              </a:ext>
            </a:extLst>
          </p:cNvPr>
          <p:cNvCxnSpPr>
            <a:cxnSpLocks/>
            <a:endCxn id="102" idx="6"/>
          </p:cNvCxnSpPr>
          <p:nvPr/>
        </p:nvCxnSpPr>
        <p:spPr>
          <a:xfrm flipH="1">
            <a:off x="11366136" y="4135772"/>
            <a:ext cx="825864" cy="102487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45D5C167-C571-4410-AE44-1915C048DF14}"/>
              </a:ext>
            </a:extLst>
          </p:cNvPr>
          <p:cNvCxnSpPr>
            <a:cxnSpLocks/>
            <a:endCxn id="43" idx="5"/>
          </p:cNvCxnSpPr>
          <p:nvPr/>
        </p:nvCxnSpPr>
        <p:spPr>
          <a:xfrm flipH="1" flipV="1">
            <a:off x="11051374" y="6575810"/>
            <a:ext cx="1140626" cy="282190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B4B3BCB8-91A1-4237-967E-DB733FBE6A8F}"/>
              </a:ext>
            </a:extLst>
          </p:cNvPr>
          <p:cNvCxnSpPr>
            <a:cxnSpLocks/>
          </p:cNvCxnSpPr>
          <p:nvPr/>
        </p:nvCxnSpPr>
        <p:spPr>
          <a:xfrm flipH="1" flipV="1">
            <a:off x="11728306" y="5011356"/>
            <a:ext cx="463694" cy="1846644"/>
          </a:xfrm>
          <a:prstGeom prst="line">
            <a:avLst/>
          </a:prstGeom>
          <a:ln>
            <a:solidFill>
              <a:srgbClr val="FDF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Google Shape;295;p35">
            <a:extLst>
              <a:ext uri="{FF2B5EF4-FFF2-40B4-BE49-F238E27FC236}">
                <a16:creationId xmlns:a16="http://schemas.microsoft.com/office/drawing/2014/main" id="{BCF92B72-B6BA-4A67-BE39-A5CEFEDEA9E1}"/>
              </a:ext>
            </a:extLst>
          </p:cNvPr>
          <p:cNvSpPr/>
          <p:nvPr/>
        </p:nvSpPr>
        <p:spPr>
          <a:xfrm>
            <a:off x="11650775" y="4929082"/>
            <a:ext cx="155061" cy="155061"/>
          </a:xfrm>
          <a:prstGeom prst="ellipse">
            <a:avLst/>
          </a:prstGeom>
          <a:solidFill>
            <a:srgbClr val="FD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5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6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3;p35">
            <a:extLst>
              <a:ext uri="{FF2B5EF4-FFF2-40B4-BE49-F238E27FC236}">
                <a16:creationId xmlns:a16="http://schemas.microsoft.com/office/drawing/2014/main" id="{850E378E-862E-4699-B89E-646E65ABAED7}"/>
              </a:ext>
            </a:extLst>
          </p:cNvPr>
          <p:cNvSpPr/>
          <p:nvPr/>
        </p:nvSpPr>
        <p:spPr>
          <a:xfrm>
            <a:off x="6455608" y="1260426"/>
            <a:ext cx="5509465" cy="4196735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75;p67">
            <a:extLst>
              <a:ext uri="{FF2B5EF4-FFF2-40B4-BE49-F238E27FC236}">
                <a16:creationId xmlns:a16="http://schemas.microsoft.com/office/drawing/2014/main" id="{C23087A2-400A-4BEE-9B41-AF9E2BB564BA}"/>
              </a:ext>
            </a:extLst>
          </p:cNvPr>
          <p:cNvSpPr/>
          <p:nvPr/>
        </p:nvSpPr>
        <p:spPr>
          <a:xfrm>
            <a:off x="629143" y="639541"/>
            <a:ext cx="724500" cy="724500"/>
          </a:xfrm>
          <a:prstGeom prst="ellipse">
            <a:avLst/>
          </a:prstGeom>
          <a:solidFill>
            <a:srgbClr val="398059"/>
          </a:solidFill>
          <a:ln>
            <a:solidFill>
              <a:srgbClr val="39805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2;p38">
            <a:extLst>
              <a:ext uri="{FF2B5EF4-FFF2-40B4-BE49-F238E27FC236}">
                <a16:creationId xmlns:a16="http://schemas.microsoft.com/office/drawing/2014/main" id="{2F292B6C-2D36-4E66-8772-2AE488F2C375}"/>
              </a:ext>
            </a:extLst>
          </p:cNvPr>
          <p:cNvSpPr/>
          <p:nvPr/>
        </p:nvSpPr>
        <p:spPr>
          <a:xfrm>
            <a:off x="4103781" y="6313730"/>
            <a:ext cx="1533072" cy="1533072"/>
          </a:xfrm>
          <a:prstGeom prst="ellipse">
            <a:avLst/>
          </a:prstGeom>
          <a:solidFill>
            <a:srgbClr val="949494"/>
          </a:solidFill>
          <a:ln w="19050" cap="flat" cmpd="sng">
            <a:solidFill>
              <a:srgbClr val="9494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0;p38">
            <a:extLst>
              <a:ext uri="{FF2B5EF4-FFF2-40B4-BE49-F238E27FC236}">
                <a16:creationId xmlns:a16="http://schemas.microsoft.com/office/drawing/2014/main" id="{61C2B4FD-7D05-4978-B0A3-CFC399F88DC1}"/>
              </a:ext>
            </a:extLst>
          </p:cNvPr>
          <p:cNvSpPr/>
          <p:nvPr/>
        </p:nvSpPr>
        <p:spPr>
          <a:xfrm>
            <a:off x="5736394" y="-2255131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2;p38">
            <a:extLst>
              <a:ext uri="{FF2B5EF4-FFF2-40B4-BE49-F238E27FC236}">
                <a16:creationId xmlns:a16="http://schemas.microsoft.com/office/drawing/2014/main" id="{C235BD32-D426-4394-A50B-EAAD490E3083}"/>
              </a:ext>
            </a:extLst>
          </p:cNvPr>
          <p:cNvSpPr/>
          <p:nvPr/>
        </p:nvSpPr>
        <p:spPr>
          <a:xfrm>
            <a:off x="-927100" y="-893531"/>
            <a:ext cx="1533072" cy="1533072"/>
          </a:xfrm>
          <a:prstGeom prst="ellipse">
            <a:avLst/>
          </a:prstGeom>
          <a:solidFill>
            <a:srgbClr val="7030A0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834547" y="692391"/>
            <a:ext cx="4644047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KDE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ADE97-8C97-464C-A2FF-9DBCF89ACE0C}"/>
              </a:ext>
            </a:extLst>
          </p:cNvPr>
          <p:cNvSpPr txBox="1"/>
          <p:nvPr/>
        </p:nvSpPr>
        <p:spPr>
          <a:xfrm>
            <a:off x="460706" y="1687776"/>
            <a:ext cx="52756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Разработан как простая в использовании среда рабочего стола для рабочих станций Unix. Несмотря на схожесть графического интерфейса с Mac OS и Windows 95, это была одна из первых и наиболее заметных открытых настольных платформ, позволявшая бесплатно изменять исходный код.</a:t>
            </a:r>
          </a:p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позволило отдельным программистам </a:t>
            </a:r>
            <a:r>
              <a:rPr lang="ru-RU" sz="20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самостоятельно вносить желаемые изменения в интерфейс ОС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7170" name="Picture 2" descr="KDE 1.0">
            <a:extLst>
              <a:ext uri="{FF2B5EF4-FFF2-40B4-BE49-F238E27FC236}">
                <a16:creationId xmlns:a16="http://schemas.microsoft.com/office/drawing/2014/main" id="{D0B0CFF9-E1B4-44B0-8179-5AD423B8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15" y="1364041"/>
            <a:ext cx="5292394" cy="3969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: вправо 13">
            <a:hlinkClick r:id="rId3" action="ppaction://hlinksldjump"/>
            <a:extLst>
              <a:ext uri="{FF2B5EF4-FFF2-40B4-BE49-F238E27FC236}">
                <a16:creationId xmlns:a16="http://schemas.microsoft.com/office/drawing/2014/main" id="{7AC33EB1-0F5A-4E51-8895-1C7CA3D61AB4}"/>
              </a:ext>
            </a:extLst>
          </p:cNvPr>
          <p:cNvSpPr/>
          <p:nvPr/>
        </p:nvSpPr>
        <p:spPr>
          <a:xfrm rot="10800000">
            <a:off x="10666380" y="147347"/>
            <a:ext cx="1143000" cy="566159"/>
          </a:xfrm>
          <a:prstGeom prst="rightArrow">
            <a:avLst/>
          </a:prstGeom>
          <a:solidFill>
            <a:srgbClr val="949494"/>
          </a:solidFill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5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3;p35">
            <a:extLst>
              <a:ext uri="{FF2B5EF4-FFF2-40B4-BE49-F238E27FC236}">
                <a16:creationId xmlns:a16="http://schemas.microsoft.com/office/drawing/2014/main" id="{850E378E-862E-4699-B89E-646E65ABAED7}"/>
              </a:ext>
            </a:extLst>
          </p:cNvPr>
          <p:cNvSpPr/>
          <p:nvPr/>
        </p:nvSpPr>
        <p:spPr>
          <a:xfrm>
            <a:off x="218064" y="1252538"/>
            <a:ext cx="5587225" cy="4242183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75;p67">
            <a:extLst>
              <a:ext uri="{FF2B5EF4-FFF2-40B4-BE49-F238E27FC236}">
                <a16:creationId xmlns:a16="http://schemas.microsoft.com/office/drawing/2014/main" id="{C23087A2-400A-4BEE-9B41-AF9E2BB564BA}"/>
              </a:ext>
            </a:extLst>
          </p:cNvPr>
          <p:cNvSpPr/>
          <p:nvPr/>
        </p:nvSpPr>
        <p:spPr>
          <a:xfrm>
            <a:off x="6555149" y="713506"/>
            <a:ext cx="724500" cy="724500"/>
          </a:xfrm>
          <a:prstGeom prst="ellipse">
            <a:avLst/>
          </a:prstGeom>
          <a:solidFill>
            <a:srgbClr val="84853A"/>
          </a:solidFill>
          <a:ln>
            <a:solidFill>
              <a:srgbClr val="84853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C5C"/>
              </a:solidFill>
            </a:endParaRPr>
          </a:p>
        </p:txBody>
      </p:sp>
      <p:sp>
        <p:nvSpPr>
          <p:cNvPr id="6" name="Google Shape;372;p38">
            <a:extLst>
              <a:ext uri="{FF2B5EF4-FFF2-40B4-BE49-F238E27FC236}">
                <a16:creationId xmlns:a16="http://schemas.microsoft.com/office/drawing/2014/main" id="{2F292B6C-2D36-4E66-8772-2AE488F2C375}"/>
              </a:ext>
            </a:extLst>
          </p:cNvPr>
          <p:cNvSpPr/>
          <p:nvPr/>
        </p:nvSpPr>
        <p:spPr>
          <a:xfrm>
            <a:off x="-927100" y="6142258"/>
            <a:ext cx="1533072" cy="1533072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0;p38">
            <a:extLst>
              <a:ext uri="{FF2B5EF4-FFF2-40B4-BE49-F238E27FC236}">
                <a16:creationId xmlns:a16="http://schemas.microsoft.com/office/drawing/2014/main" id="{61C2B4FD-7D05-4978-B0A3-CFC399F88DC1}"/>
              </a:ext>
            </a:extLst>
          </p:cNvPr>
          <p:cNvSpPr/>
          <p:nvPr/>
        </p:nvSpPr>
        <p:spPr>
          <a:xfrm>
            <a:off x="11236800" y="6231322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2;p38">
            <a:extLst>
              <a:ext uri="{FF2B5EF4-FFF2-40B4-BE49-F238E27FC236}">
                <a16:creationId xmlns:a16="http://schemas.microsoft.com/office/drawing/2014/main" id="{C235BD32-D426-4394-A50B-EAAD490E3083}"/>
              </a:ext>
            </a:extLst>
          </p:cNvPr>
          <p:cNvSpPr/>
          <p:nvPr/>
        </p:nvSpPr>
        <p:spPr>
          <a:xfrm>
            <a:off x="382620" y="-2329262"/>
            <a:ext cx="3042768" cy="3042768"/>
          </a:xfrm>
          <a:prstGeom prst="ellipse">
            <a:avLst/>
          </a:prstGeom>
          <a:noFill/>
          <a:ln w="19050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6760553" y="766356"/>
            <a:ext cx="3398083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GNOME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ADE97-8C97-464C-A2FF-9DBCF89ACE0C}"/>
              </a:ext>
            </a:extLst>
          </p:cNvPr>
          <p:cNvSpPr txBox="1"/>
          <p:nvPr/>
        </p:nvSpPr>
        <p:spPr>
          <a:xfrm>
            <a:off x="6386712" y="1761741"/>
            <a:ext cx="5275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GNOME предлагал еще один бесплатный графический интерфейс рабочего стола для энтузиастов Linux и </a:t>
            </a:r>
            <a:r>
              <a:rPr lang="ru-RU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open-source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которые появлялись в конце 90-х годов. Как и KDE, рабочий стол GNOME создает среду графического интерфейса наравне с Windows и Mac OS. Позже между графическими интерфейсами этих двух систем появилось гораздо больше различий, и пользователи 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UNIX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-систем до сих пор спорят какой из них лучше.</a:t>
            </a:r>
          </a:p>
        </p:txBody>
      </p:sp>
      <p:pic>
        <p:nvPicPr>
          <p:cNvPr id="8194" name="Picture 2" descr="GNOME 1 - Wikipedia">
            <a:extLst>
              <a:ext uri="{FF2B5EF4-FFF2-40B4-BE49-F238E27FC236}">
                <a16:creationId xmlns:a16="http://schemas.microsoft.com/office/drawing/2014/main" id="{327FDA27-5669-45C1-A5B2-83BE2079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5" y="1361043"/>
            <a:ext cx="5375962" cy="40319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: вправо 13">
            <a:hlinkClick r:id="rId3" action="ppaction://hlinksldjump"/>
            <a:extLst>
              <a:ext uri="{FF2B5EF4-FFF2-40B4-BE49-F238E27FC236}">
                <a16:creationId xmlns:a16="http://schemas.microsoft.com/office/drawing/2014/main" id="{864B5F81-E3CF-46A8-A895-90F858A92849}"/>
              </a:ext>
            </a:extLst>
          </p:cNvPr>
          <p:cNvSpPr/>
          <p:nvPr/>
        </p:nvSpPr>
        <p:spPr>
          <a:xfrm rot="10800000">
            <a:off x="10666380" y="147347"/>
            <a:ext cx="1143000" cy="566159"/>
          </a:xfrm>
          <a:prstGeom prst="rightArrow">
            <a:avLst/>
          </a:prstGeom>
          <a:solidFill>
            <a:srgbClr val="949494"/>
          </a:solidFill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6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3;p35">
            <a:extLst>
              <a:ext uri="{FF2B5EF4-FFF2-40B4-BE49-F238E27FC236}">
                <a16:creationId xmlns:a16="http://schemas.microsoft.com/office/drawing/2014/main" id="{850E378E-862E-4699-B89E-646E65ABAED7}"/>
              </a:ext>
            </a:extLst>
          </p:cNvPr>
          <p:cNvSpPr/>
          <p:nvPr/>
        </p:nvSpPr>
        <p:spPr>
          <a:xfrm>
            <a:off x="6455608" y="1572911"/>
            <a:ext cx="5509465" cy="3534684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75;p67">
            <a:extLst>
              <a:ext uri="{FF2B5EF4-FFF2-40B4-BE49-F238E27FC236}">
                <a16:creationId xmlns:a16="http://schemas.microsoft.com/office/drawing/2014/main" id="{C23087A2-400A-4BEE-9B41-AF9E2BB564BA}"/>
              </a:ext>
            </a:extLst>
          </p:cNvPr>
          <p:cNvSpPr/>
          <p:nvPr/>
        </p:nvSpPr>
        <p:spPr>
          <a:xfrm>
            <a:off x="629143" y="639541"/>
            <a:ext cx="724500" cy="724500"/>
          </a:xfrm>
          <a:prstGeom prst="ellipse">
            <a:avLst/>
          </a:prstGeom>
          <a:solidFill>
            <a:srgbClr val="357471"/>
          </a:solidFill>
          <a:ln>
            <a:solidFill>
              <a:srgbClr val="35747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2;p38">
            <a:extLst>
              <a:ext uri="{FF2B5EF4-FFF2-40B4-BE49-F238E27FC236}">
                <a16:creationId xmlns:a16="http://schemas.microsoft.com/office/drawing/2014/main" id="{2F292B6C-2D36-4E66-8772-2AE488F2C375}"/>
              </a:ext>
            </a:extLst>
          </p:cNvPr>
          <p:cNvSpPr/>
          <p:nvPr/>
        </p:nvSpPr>
        <p:spPr>
          <a:xfrm>
            <a:off x="4103781" y="6313730"/>
            <a:ext cx="1533072" cy="1533072"/>
          </a:xfrm>
          <a:prstGeom prst="ellipse">
            <a:avLst/>
          </a:prstGeom>
          <a:solidFill>
            <a:srgbClr val="949494"/>
          </a:solidFill>
          <a:ln w="19050" cap="flat" cmpd="sng">
            <a:solidFill>
              <a:srgbClr val="9494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0;p38">
            <a:extLst>
              <a:ext uri="{FF2B5EF4-FFF2-40B4-BE49-F238E27FC236}">
                <a16:creationId xmlns:a16="http://schemas.microsoft.com/office/drawing/2014/main" id="{61C2B4FD-7D05-4978-B0A3-CFC399F88DC1}"/>
              </a:ext>
            </a:extLst>
          </p:cNvPr>
          <p:cNvSpPr/>
          <p:nvPr/>
        </p:nvSpPr>
        <p:spPr>
          <a:xfrm>
            <a:off x="5736394" y="-2255131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2;p38">
            <a:extLst>
              <a:ext uri="{FF2B5EF4-FFF2-40B4-BE49-F238E27FC236}">
                <a16:creationId xmlns:a16="http://schemas.microsoft.com/office/drawing/2014/main" id="{C235BD32-D426-4394-A50B-EAAD490E3083}"/>
              </a:ext>
            </a:extLst>
          </p:cNvPr>
          <p:cNvSpPr/>
          <p:nvPr/>
        </p:nvSpPr>
        <p:spPr>
          <a:xfrm>
            <a:off x="-927100" y="-893531"/>
            <a:ext cx="1533072" cy="1533072"/>
          </a:xfrm>
          <a:prstGeom prst="ellipse">
            <a:avLst/>
          </a:prstGeom>
          <a:solidFill>
            <a:srgbClr val="7030A0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834547" y="692391"/>
            <a:ext cx="4644047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Windows XP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ADE97-8C97-464C-A2FF-9DBCF89ACE0C}"/>
              </a:ext>
            </a:extLst>
          </p:cNvPr>
          <p:cNvSpPr txBox="1"/>
          <p:nvPr/>
        </p:nvSpPr>
        <p:spPr>
          <a:xfrm>
            <a:off x="460706" y="1687776"/>
            <a:ext cx="5275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XP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стала новым дыханием  в области разработки визуальных интерфейсов компании Microsoft и вернула их на правильный путь благодаря новым возможностям интерфейса, таким как </a:t>
            </a:r>
            <a:r>
              <a:rPr lang="ru-RU" sz="20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визуальная тема "</a:t>
            </a:r>
            <a:r>
              <a:rPr lang="ru-RU" sz="2000" i="1" dirty="0" err="1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Luna</a:t>
            </a:r>
            <a:r>
              <a:rPr lang="ru-RU" sz="20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переработанное меню "Пуск", шрифты </a:t>
            </a:r>
            <a:r>
              <a:rPr lang="ru-RU" sz="2000" dirty="0" err="1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Cleartype</a:t>
            </a:r>
            <a:r>
              <a:rPr lang="ru-RU" sz="20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группировка задач на панели задач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Обновления XP добавили улучшенную поддержку </a:t>
            </a:r>
            <a:r>
              <a:rPr lang="ru-RU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-Fi и Центр безопасности Windows..</a:t>
            </a:r>
          </a:p>
        </p:txBody>
      </p:sp>
      <p:pic>
        <p:nvPicPr>
          <p:cNvPr id="9218" name="Picture 2" descr="Did You Know? Microsoft Abandoned Windows XP “Prepare to Fly” Slogan After  9/11">
            <a:extLst>
              <a:ext uri="{FF2B5EF4-FFF2-40B4-BE49-F238E27FC236}">
                <a16:creationId xmlns:a16="http://schemas.microsoft.com/office/drawing/2014/main" id="{C61F1AFE-2A4D-4987-A94B-1C1B50D6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97" y="1687776"/>
            <a:ext cx="5275686" cy="33049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: вправо 13">
            <a:hlinkClick r:id="rId3" action="ppaction://hlinksldjump"/>
            <a:extLst>
              <a:ext uri="{FF2B5EF4-FFF2-40B4-BE49-F238E27FC236}">
                <a16:creationId xmlns:a16="http://schemas.microsoft.com/office/drawing/2014/main" id="{D66FE414-F0F5-4E66-9B50-33765F4D5D63}"/>
              </a:ext>
            </a:extLst>
          </p:cNvPr>
          <p:cNvSpPr/>
          <p:nvPr/>
        </p:nvSpPr>
        <p:spPr>
          <a:xfrm rot="10800000">
            <a:off x="10666380" y="147347"/>
            <a:ext cx="1143000" cy="566159"/>
          </a:xfrm>
          <a:prstGeom prst="rightArrow">
            <a:avLst/>
          </a:prstGeom>
          <a:solidFill>
            <a:srgbClr val="949494"/>
          </a:solidFill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8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3;p35">
            <a:extLst>
              <a:ext uri="{FF2B5EF4-FFF2-40B4-BE49-F238E27FC236}">
                <a16:creationId xmlns:a16="http://schemas.microsoft.com/office/drawing/2014/main" id="{850E378E-862E-4699-B89E-646E65ABAED7}"/>
              </a:ext>
            </a:extLst>
          </p:cNvPr>
          <p:cNvSpPr/>
          <p:nvPr/>
        </p:nvSpPr>
        <p:spPr>
          <a:xfrm>
            <a:off x="218064" y="1248377"/>
            <a:ext cx="5587225" cy="4288221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75;p67">
            <a:extLst>
              <a:ext uri="{FF2B5EF4-FFF2-40B4-BE49-F238E27FC236}">
                <a16:creationId xmlns:a16="http://schemas.microsoft.com/office/drawing/2014/main" id="{C23087A2-400A-4BEE-9B41-AF9E2BB564BA}"/>
              </a:ext>
            </a:extLst>
          </p:cNvPr>
          <p:cNvSpPr/>
          <p:nvPr/>
        </p:nvSpPr>
        <p:spPr>
          <a:xfrm>
            <a:off x="6555149" y="713506"/>
            <a:ext cx="724500" cy="724500"/>
          </a:xfrm>
          <a:prstGeom prst="ellipse">
            <a:avLst/>
          </a:prstGeom>
          <a:solidFill>
            <a:srgbClr val="3A2D53"/>
          </a:solidFill>
          <a:ln>
            <a:solidFill>
              <a:srgbClr val="3A2D5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C5C"/>
              </a:solidFill>
            </a:endParaRPr>
          </a:p>
        </p:txBody>
      </p:sp>
      <p:sp>
        <p:nvSpPr>
          <p:cNvPr id="6" name="Google Shape;372;p38">
            <a:extLst>
              <a:ext uri="{FF2B5EF4-FFF2-40B4-BE49-F238E27FC236}">
                <a16:creationId xmlns:a16="http://schemas.microsoft.com/office/drawing/2014/main" id="{2F292B6C-2D36-4E66-8772-2AE488F2C375}"/>
              </a:ext>
            </a:extLst>
          </p:cNvPr>
          <p:cNvSpPr/>
          <p:nvPr/>
        </p:nvSpPr>
        <p:spPr>
          <a:xfrm>
            <a:off x="-927100" y="6142258"/>
            <a:ext cx="1533072" cy="1533072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0;p38">
            <a:extLst>
              <a:ext uri="{FF2B5EF4-FFF2-40B4-BE49-F238E27FC236}">
                <a16:creationId xmlns:a16="http://schemas.microsoft.com/office/drawing/2014/main" id="{61C2B4FD-7D05-4978-B0A3-CFC399F88DC1}"/>
              </a:ext>
            </a:extLst>
          </p:cNvPr>
          <p:cNvSpPr/>
          <p:nvPr/>
        </p:nvSpPr>
        <p:spPr>
          <a:xfrm>
            <a:off x="11236800" y="6231322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2;p38">
            <a:extLst>
              <a:ext uri="{FF2B5EF4-FFF2-40B4-BE49-F238E27FC236}">
                <a16:creationId xmlns:a16="http://schemas.microsoft.com/office/drawing/2014/main" id="{C235BD32-D426-4394-A50B-EAAD490E3083}"/>
              </a:ext>
            </a:extLst>
          </p:cNvPr>
          <p:cNvSpPr/>
          <p:nvPr/>
        </p:nvSpPr>
        <p:spPr>
          <a:xfrm>
            <a:off x="382620" y="-2329262"/>
            <a:ext cx="3042768" cy="3042768"/>
          </a:xfrm>
          <a:prstGeom prst="ellipse">
            <a:avLst/>
          </a:prstGeom>
          <a:noFill/>
          <a:ln w="19050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6760553" y="766356"/>
            <a:ext cx="3398083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Mac OS 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ADE97-8C97-464C-A2FF-9DBCF89ACE0C}"/>
              </a:ext>
            </a:extLst>
          </p:cNvPr>
          <p:cNvSpPr txBox="1"/>
          <p:nvPr/>
        </p:nvSpPr>
        <p:spPr>
          <a:xfrm>
            <a:off x="6386712" y="1761741"/>
            <a:ext cx="52756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Mac OS X ознаменовала начало новой дико успешной эры для Apple и для графических интерфейсов в целом. ОС подверглась масштабному пересмотру.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Графический интерфейс наиболее известен своим интерфейсом "Aqua", </a:t>
            </a:r>
            <a:r>
              <a:rPr lang="ru-RU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Dock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20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более крупными иконками с мягкими краями и полупрозрачными цветами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а также возможностью запускать несколько приложений одновременно, не прерывая друг друга.</a:t>
            </a:r>
          </a:p>
        </p:txBody>
      </p:sp>
      <p:pic>
        <p:nvPicPr>
          <p:cNvPr id="10242" name="Picture 2" descr="21 Years of Mac OS X Design History - 59 Images - Version Museum">
            <a:extLst>
              <a:ext uri="{FF2B5EF4-FFF2-40B4-BE49-F238E27FC236}">
                <a16:creationId xmlns:a16="http://schemas.microsoft.com/office/drawing/2014/main" id="{36FDC372-6628-478D-A605-46FECB64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5" y="1369466"/>
            <a:ext cx="5394722" cy="404604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E179771-4F0B-4EAF-91A7-F76C7F7E3E59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5176138" y="5238803"/>
            <a:ext cx="335662" cy="758911"/>
          </a:xfrm>
          <a:prstGeom prst="straightConnector1">
            <a:avLst/>
          </a:prstGeom>
          <a:ln w="28575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8A3698-378F-4DEB-99EC-3EFF194BE6C1}"/>
              </a:ext>
            </a:extLst>
          </p:cNvPr>
          <p:cNvSpPr txBox="1"/>
          <p:nvPr/>
        </p:nvSpPr>
        <p:spPr>
          <a:xfrm>
            <a:off x="4256276" y="5997714"/>
            <a:ext cx="183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Панель </a:t>
            </a:r>
            <a:r>
              <a:rPr lang="en-US" sz="2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Dock</a:t>
            </a:r>
            <a:endParaRPr lang="ru-RU" sz="20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Стрелка: вправо 22">
            <a:hlinkClick r:id="rId3" action="ppaction://hlinksldjump"/>
            <a:extLst>
              <a:ext uri="{FF2B5EF4-FFF2-40B4-BE49-F238E27FC236}">
                <a16:creationId xmlns:a16="http://schemas.microsoft.com/office/drawing/2014/main" id="{D4CB8D55-827E-421F-AEF5-B3BE53A60322}"/>
              </a:ext>
            </a:extLst>
          </p:cNvPr>
          <p:cNvSpPr/>
          <p:nvPr/>
        </p:nvSpPr>
        <p:spPr>
          <a:xfrm rot="10800000">
            <a:off x="10666380" y="147347"/>
            <a:ext cx="1143000" cy="566159"/>
          </a:xfrm>
          <a:prstGeom prst="rightArrow">
            <a:avLst/>
          </a:prstGeom>
          <a:solidFill>
            <a:srgbClr val="949494"/>
          </a:solidFill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2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7"/>
          <p:cNvSpPr/>
          <p:nvPr/>
        </p:nvSpPr>
        <p:spPr>
          <a:xfrm>
            <a:off x="5225665" y="1119237"/>
            <a:ext cx="1739200" cy="1739200"/>
          </a:xfrm>
          <a:prstGeom prst="ellipse">
            <a:avLst/>
          </a:prstGeom>
          <a:solidFill>
            <a:srgbClr val="FDFF5C">
              <a:alpha val="45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47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14</a:t>
            </a:fld>
            <a:endParaRPr dirty="0"/>
          </a:p>
        </p:txBody>
      </p:sp>
      <p:sp>
        <p:nvSpPr>
          <p:cNvPr id="589" name="Google Shape;589;p47"/>
          <p:cNvSpPr txBox="1">
            <a:spLocks noGrp="1"/>
          </p:cNvSpPr>
          <p:nvPr>
            <p:ph type="title" idx="2"/>
          </p:nvPr>
        </p:nvSpPr>
        <p:spPr>
          <a:xfrm>
            <a:off x="5316665" y="1475037"/>
            <a:ext cx="1557200" cy="102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7000"/>
              <a:buFontTx/>
              <a:buNone/>
              <a:tabLst/>
              <a:defRPr/>
            </a:pPr>
            <a:r>
              <a:rPr kumimoji="0" lang="e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Barlow Semi Condensed"/>
              </a:rPr>
              <a:t>02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13F4B65E-DBEA-49F6-ACA7-844866EE17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7916" y="3080118"/>
            <a:ext cx="7355433" cy="17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lt1"/>
                </a:solidFill>
              </a:rPr>
              <a:t>Основные принципы разработки ГИП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BCBEE4C-6F3A-42A6-8D1A-08B0361BBAD9}"/>
              </a:ext>
            </a:extLst>
          </p:cNvPr>
          <p:cNvGrpSpPr/>
          <p:nvPr/>
        </p:nvGrpSpPr>
        <p:grpSpPr>
          <a:xfrm>
            <a:off x="1363173" y="2237642"/>
            <a:ext cx="9465653" cy="2307981"/>
            <a:chOff x="1477108" y="2470638"/>
            <a:chExt cx="8549053" cy="1916723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FFF1750E-FD3D-4A6B-9D7E-284EC49BB575}"/>
                </a:ext>
              </a:extLst>
            </p:cNvPr>
            <p:cNvSpPr/>
            <p:nvPr/>
          </p:nvSpPr>
          <p:spPr>
            <a:xfrm>
              <a:off x="1477108" y="2470638"/>
              <a:ext cx="8549053" cy="1916723"/>
            </a:xfrm>
            <a:prstGeom prst="roundRect">
              <a:avLst/>
            </a:prstGeom>
            <a:solidFill>
              <a:srgbClr val="F3F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</a:rPr>
                <a:t>«Золотое правило проектировщика гласит: "Никогда не делай другим того, что они сделали тебе". Вспомните, что вам не нравится в программном обеспечении, которым вы пользуетесь. И не делайте того же самого в программе, над которой работаете.»</a:t>
              </a:r>
            </a:p>
            <a:p>
              <a:pPr algn="r">
                <a:lnSpc>
                  <a:spcPct val="150000"/>
                </a:lnSpc>
              </a:pPr>
              <a:r>
                <a:rPr lang="ru-RU" sz="2400" dirty="0" err="1">
                  <a:solidFill>
                    <a:schemeClr val="tx1"/>
                  </a:solidFill>
                </a:rPr>
                <a:t>Трэйси</a:t>
              </a:r>
              <a:r>
                <a:rPr lang="ru-RU" sz="2400" dirty="0">
                  <a:solidFill>
                    <a:schemeClr val="tx1"/>
                  </a:solidFill>
                </a:rPr>
                <a:t> Леонард</a:t>
              </a:r>
            </a:p>
          </p:txBody>
        </p:sp>
        <p:sp>
          <p:nvSpPr>
            <p:cNvPr id="8" name="Google Shape;1518;p36">
              <a:extLst>
                <a:ext uri="{FF2B5EF4-FFF2-40B4-BE49-F238E27FC236}">
                  <a16:creationId xmlns:a16="http://schemas.microsoft.com/office/drawing/2014/main" id="{852DA085-B24A-4B3F-95F3-5BD0F1E5DD4C}"/>
                </a:ext>
              </a:extLst>
            </p:cNvPr>
            <p:cNvSpPr/>
            <p:nvPr/>
          </p:nvSpPr>
          <p:spPr>
            <a:xfrm>
              <a:off x="1477108" y="3043168"/>
              <a:ext cx="93627" cy="7716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423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61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16</a:t>
            </a:fld>
            <a:endParaRPr/>
          </a:p>
        </p:txBody>
      </p:sp>
      <p:sp>
        <p:nvSpPr>
          <p:cNvPr id="1035" name="Google Shape;1035;p61"/>
          <p:cNvSpPr txBox="1">
            <a:spLocks noGrp="1"/>
          </p:cNvSpPr>
          <p:nvPr>
            <p:ph type="title"/>
          </p:nvPr>
        </p:nvSpPr>
        <p:spPr>
          <a:xfrm>
            <a:off x="952000" y="864400"/>
            <a:ext cx="10284400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DWIM (Do What I Mean)</a:t>
            </a:r>
            <a:endParaRPr sz="3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1036" name="Google Shape;1036;p61"/>
          <p:cNvGraphicFramePr/>
          <p:nvPr>
            <p:extLst>
              <p:ext uri="{D42A27DB-BD31-4B8C-83A1-F6EECF244321}">
                <p14:modId xmlns:p14="http://schemas.microsoft.com/office/powerpoint/2010/main" val="2344541607"/>
              </p:ext>
            </p:extLst>
          </p:nvPr>
        </p:nvGraphicFramePr>
        <p:xfrm>
          <a:off x="1270000" y="3477966"/>
          <a:ext cx="9652000" cy="655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Делай</a:t>
                      </a:r>
                      <a:endParaRPr sz="2400" dirty="0">
                        <a:solidFill>
                          <a:schemeClr val="bg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FFA6">
                        <a:alpha val="43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Что</a:t>
                      </a:r>
                      <a:endParaRPr sz="2400" dirty="0">
                        <a:solidFill>
                          <a:schemeClr val="bg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F5C">
                        <a:alpha val="45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Я</a:t>
                      </a:r>
                      <a:endParaRPr sz="2400" dirty="0">
                        <a:solidFill>
                          <a:schemeClr val="bg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FFF8">
                        <a:alpha val="383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Думаю</a:t>
                      </a:r>
                      <a:endParaRPr sz="2400" dirty="0">
                        <a:solidFill>
                          <a:schemeClr val="bg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5CFF">
                        <a:alpha val="236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37" name="Google Shape;1037;p61"/>
          <p:cNvSpPr/>
          <p:nvPr/>
        </p:nvSpPr>
        <p:spPr>
          <a:xfrm>
            <a:off x="1886600" y="2022596"/>
            <a:ext cx="1179600" cy="1180000"/>
          </a:xfrm>
          <a:prstGeom prst="ellipse">
            <a:avLst/>
          </a:prstGeom>
          <a:solidFill>
            <a:srgbClr val="5CFFA6">
              <a:alpha val="43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</a:t>
            </a:r>
            <a:endParaRPr sz="4800" b="1" i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38" name="Google Shape;1038;p61"/>
          <p:cNvSpPr/>
          <p:nvPr/>
        </p:nvSpPr>
        <p:spPr>
          <a:xfrm>
            <a:off x="4299600" y="2022596"/>
            <a:ext cx="1179600" cy="1180000"/>
          </a:xfrm>
          <a:prstGeom prst="ellipse">
            <a:avLst/>
          </a:prstGeom>
          <a:solidFill>
            <a:srgbClr val="FDFF5C">
              <a:alpha val="45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</a:t>
            </a:r>
          </a:p>
        </p:txBody>
      </p:sp>
      <p:sp>
        <p:nvSpPr>
          <p:cNvPr id="1039" name="Google Shape;1039;p61"/>
          <p:cNvSpPr/>
          <p:nvPr/>
        </p:nvSpPr>
        <p:spPr>
          <a:xfrm>
            <a:off x="6712600" y="2022596"/>
            <a:ext cx="1179600" cy="1180000"/>
          </a:xfrm>
          <a:prstGeom prst="ellipse">
            <a:avLst/>
          </a:prstGeom>
          <a:solidFill>
            <a:srgbClr val="5CFFF8">
              <a:alpha val="38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</a:t>
            </a:r>
          </a:p>
        </p:txBody>
      </p:sp>
      <p:sp>
        <p:nvSpPr>
          <p:cNvPr id="1040" name="Google Shape;1040;p61"/>
          <p:cNvSpPr/>
          <p:nvPr/>
        </p:nvSpPr>
        <p:spPr>
          <a:xfrm>
            <a:off x="9125600" y="2022596"/>
            <a:ext cx="1179600" cy="1180000"/>
          </a:xfrm>
          <a:prstGeom prst="ellipse">
            <a:avLst/>
          </a:prstGeom>
          <a:solidFill>
            <a:srgbClr val="955CFF">
              <a:alpha val="236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M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6D0F0F-FB19-4A90-9DE6-A33763D8A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271"/>
          <a:stretch/>
        </p:blipFill>
        <p:spPr>
          <a:xfrm>
            <a:off x="2134280" y="4806689"/>
            <a:ext cx="7923440" cy="1356780"/>
          </a:xfrm>
          <a:prstGeom prst="round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5;p61">
            <a:extLst>
              <a:ext uri="{FF2B5EF4-FFF2-40B4-BE49-F238E27FC236}">
                <a16:creationId xmlns:a16="http://schemas.microsoft.com/office/drawing/2014/main" id="{719D192B-57B6-4F1C-9DFD-79BE86706CD2}"/>
              </a:ext>
            </a:extLst>
          </p:cNvPr>
          <p:cNvSpPr txBox="1">
            <a:spLocks/>
          </p:cNvSpPr>
          <p:nvPr/>
        </p:nvSpPr>
        <p:spPr>
          <a:xfrm>
            <a:off x="953800" y="82102"/>
            <a:ext cx="10284400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Общие принципы</a:t>
            </a:r>
            <a:endParaRPr lang="en-US" sz="3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D4A7F81-2ECB-4E13-9C81-547AA732EE4C}"/>
              </a:ext>
            </a:extLst>
          </p:cNvPr>
          <p:cNvGrpSpPr/>
          <p:nvPr/>
        </p:nvGrpSpPr>
        <p:grpSpPr>
          <a:xfrm>
            <a:off x="242142" y="812181"/>
            <a:ext cx="11707715" cy="1003462"/>
            <a:chOff x="223027" y="1483200"/>
            <a:chExt cx="11707715" cy="1003462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74D894BD-C029-4260-93F7-F3788D30E327}"/>
                </a:ext>
              </a:extLst>
            </p:cNvPr>
            <p:cNvSpPr/>
            <p:nvPr/>
          </p:nvSpPr>
          <p:spPr>
            <a:xfrm>
              <a:off x="564599" y="1483200"/>
              <a:ext cx="11366143" cy="10034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Интерфейс должен быть простым и интуитивно понятным. Таким, чтобы пользователю не требовалось объяснять как им пользоваться.</a:t>
              </a:r>
            </a:p>
          </p:txBody>
        </p:sp>
        <p:pic>
          <p:nvPicPr>
            <p:cNvPr id="4" name="Объект 6">
              <a:extLst>
                <a:ext uri="{FF2B5EF4-FFF2-40B4-BE49-F238E27FC236}">
                  <a16:creationId xmlns:a16="http://schemas.microsoft.com/office/drawing/2014/main" id="{E441D300-58E1-42C3-BFFD-116DDE622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27" y="1483201"/>
              <a:ext cx="1057246" cy="1003461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35589A3-04CE-4706-B6C4-D86352F630CB}"/>
              </a:ext>
            </a:extLst>
          </p:cNvPr>
          <p:cNvGrpSpPr/>
          <p:nvPr/>
        </p:nvGrpSpPr>
        <p:grpSpPr>
          <a:xfrm>
            <a:off x="242142" y="2038201"/>
            <a:ext cx="11707715" cy="1003462"/>
            <a:chOff x="223027" y="1483200"/>
            <a:chExt cx="11707715" cy="1003462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489F4BF-2F9E-49CB-BAA9-E256FFC51C3A}"/>
                </a:ext>
              </a:extLst>
            </p:cNvPr>
            <p:cNvSpPr/>
            <p:nvPr/>
          </p:nvSpPr>
          <p:spPr>
            <a:xfrm>
              <a:off x="564599" y="1483200"/>
              <a:ext cx="11366143" cy="10034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Для упрощения процесса изучения необходима справка. Полное руководство должно быть частью интерфейса, доступной в любой момент.</a:t>
              </a:r>
              <a:endPara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Объект 6">
              <a:extLst>
                <a:ext uri="{FF2B5EF4-FFF2-40B4-BE49-F238E27FC236}">
                  <a16:creationId xmlns:a16="http://schemas.microsoft.com/office/drawing/2014/main" id="{3BB5C9D0-7070-4E39-AE69-8A4D16199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27" y="1483201"/>
              <a:ext cx="1057246" cy="1003461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B12BBAC-C46A-4A0A-9F9D-AD9F2B6D1C55}"/>
              </a:ext>
            </a:extLst>
          </p:cNvPr>
          <p:cNvGrpSpPr/>
          <p:nvPr/>
        </p:nvGrpSpPr>
        <p:grpSpPr>
          <a:xfrm>
            <a:off x="242142" y="3264220"/>
            <a:ext cx="11707715" cy="1003462"/>
            <a:chOff x="223027" y="1483200"/>
            <a:chExt cx="11707715" cy="1003462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86D1CC4C-D11C-4D36-8DB6-A83E9AF3404D}"/>
                </a:ext>
              </a:extLst>
            </p:cNvPr>
            <p:cNvSpPr/>
            <p:nvPr/>
          </p:nvSpPr>
          <p:spPr>
            <a:xfrm>
              <a:off x="564599" y="1483200"/>
              <a:ext cx="11366143" cy="10034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</a:t>
              </a:r>
              <a:r>
                <a:rPr lang="ru-RU" sz="20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рограмма должна взаимодействовать с пользователем на основе наименьшей значимой единицы ввода.</a:t>
              </a:r>
              <a:endPara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28" name="Объект 6">
              <a:extLst>
                <a:ext uri="{FF2B5EF4-FFF2-40B4-BE49-F238E27FC236}">
                  <a16:creationId xmlns:a16="http://schemas.microsoft.com/office/drawing/2014/main" id="{9F702DD8-3C6C-4637-8AD7-D43CA3065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27" y="1483201"/>
              <a:ext cx="1057246" cy="100346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9921A6B-DB7B-4E5A-8D04-7DD691A295BA}"/>
              </a:ext>
            </a:extLst>
          </p:cNvPr>
          <p:cNvGrpSpPr/>
          <p:nvPr/>
        </p:nvGrpSpPr>
        <p:grpSpPr>
          <a:xfrm>
            <a:off x="242142" y="4490238"/>
            <a:ext cx="11707715" cy="1003462"/>
            <a:chOff x="223027" y="1483200"/>
            <a:chExt cx="11707715" cy="100346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E9EBFBB8-1B19-4DF0-8E11-B8DBD6A7F988}"/>
                </a:ext>
              </a:extLst>
            </p:cNvPr>
            <p:cNvSpPr/>
            <p:nvPr/>
          </p:nvSpPr>
          <p:spPr>
            <a:xfrm>
              <a:off x="564599" y="1483200"/>
              <a:ext cx="11366143" cy="10034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При возникновении ошибок отнеситесь к пользователю с терпением и дайте отзыв о возможных вариантах ее устранения.</a:t>
              </a:r>
            </a:p>
          </p:txBody>
        </p:sp>
        <p:pic>
          <p:nvPicPr>
            <p:cNvPr id="31" name="Объект 6">
              <a:extLst>
                <a:ext uri="{FF2B5EF4-FFF2-40B4-BE49-F238E27FC236}">
                  <a16:creationId xmlns:a16="http://schemas.microsoft.com/office/drawing/2014/main" id="{60F6B685-6C6D-4205-BC30-21B07CD75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27" y="1483201"/>
              <a:ext cx="1057246" cy="1003461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816F5A1-6DD0-4572-90C7-8CCD1AEFA1A9}"/>
              </a:ext>
            </a:extLst>
          </p:cNvPr>
          <p:cNvGrpSpPr/>
          <p:nvPr/>
        </p:nvGrpSpPr>
        <p:grpSpPr>
          <a:xfrm>
            <a:off x="242142" y="5716255"/>
            <a:ext cx="11707715" cy="1003462"/>
            <a:chOff x="223027" y="1483200"/>
            <a:chExt cx="11707715" cy="1003462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CB6CB1FC-52A7-4FDA-9A12-433EC97284B9}"/>
                </a:ext>
              </a:extLst>
            </p:cNvPr>
            <p:cNvSpPr/>
            <p:nvPr/>
          </p:nvSpPr>
          <p:spPr>
            <a:xfrm>
              <a:off x="564599" y="1483200"/>
              <a:ext cx="11366143" cy="10034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При возникновении ошибок отнеситесь к пользователю с терпением и дайте отзыв о возможных вариантах ее устранения.</a:t>
              </a:r>
            </a:p>
          </p:txBody>
        </p:sp>
        <p:pic>
          <p:nvPicPr>
            <p:cNvPr id="34" name="Объект 6">
              <a:extLst>
                <a:ext uri="{FF2B5EF4-FFF2-40B4-BE49-F238E27FC236}">
                  <a16:creationId xmlns:a16="http://schemas.microsoft.com/office/drawing/2014/main" id="{87021F29-11CF-4955-B195-600BB836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27" y="1483201"/>
              <a:ext cx="1057246" cy="1003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33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"/>
          <p:cNvSpPr/>
          <p:nvPr/>
        </p:nvSpPr>
        <p:spPr>
          <a:xfrm>
            <a:off x="5226033" y="1119237"/>
            <a:ext cx="1739200" cy="1739200"/>
          </a:xfrm>
          <a:prstGeom prst="ellipse">
            <a:avLst/>
          </a:prstGeom>
          <a:solidFill>
            <a:srgbClr val="FF5C5C">
              <a:alpha val="43560"/>
            </a:srgbClr>
          </a:solidFill>
          <a:ln>
            <a:solidFill>
              <a:srgbClr val="FF5C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9" name="Google Shape;379;p39"/>
          <p:cNvSpPr txBox="1">
            <a:spLocks noGrp="1"/>
          </p:cNvSpPr>
          <p:nvPr>
            <p:ph type="title"/>
          </p:nvPr>
        </p:nvSpPr>
        <p:spPr>
          <a:xfrm>
            <a:off x="1804987" y="3051543"/>
            <a:ext cx="8582025" cy="17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lt1"/>
                </a:solidFill>
              </a:rPr>
              <a:t>Обзор средств разработки ГИП на С++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title" idx="2"/>
          </p:nvPr>
        </p:nvSpPr>
        <p:spPr>
          <a:xfrm>
            <a:off x="5317033" y="1475037"/>
            <a:ext cx="1557200" cy="102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03</a:t>
            </a:r>
            <a:endParaRPr sz="5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82" name="Google Shape;382;p39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36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73;p35">
            <a:extLst>
              <a:ext uri="{FF2B5EF4-FFF2-40B4-BE49-F238E27FC236}">
                <a16:creationId xmlns:a16="http://schemas.microsoft.com/office/drawing/2014/main" id="{9BFB38CD-59A2-4627-9019-50F604B11760}"/>
              </a:ext>
            </a:extLst>
          </p:cNvPr>
          <p:cNvSpPr/>
          <p:nvPr/>
        </p:nvSpPr>
        <p:spPr>
          <a:xfrm>
            <a:off x="6189376" y="1228499"/>
            <a:ext cx="5838824" cy="4989132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75;p67">
            <a:extLst>
              <a:ext uri="{FF2B5EF4-FFF2-40B4-BE49-F238E27FC236}">
                <a16:creationId xmlns:a16="http://schemas.microsoft.com/office/drawing/2014/main" id="{30C26753-C613-4F8F-9E5E-42AFC05C5CF5}"/>
              </a:ext>
            </a:extLst>
          </p:cNvPr>
          <p:cNvSpPr/>
          <p:nvPr/>
        </p:nvSpPr>
        <p:spPr>
          <a:xfrm>
            <a:off x="629143" y="639541"/>
            <a:ext cx="724500" cy="724500"/>
          </a:xfrm>
          <a:prstGeom prst="ellipse">
            <a:avLst/>
          </a:prstGeom>
          <a:solidFill>
            <a:srgbClr val="398059"/>
          </a:solidFill>
          <a:ln>
            <a:solidFill>
              <a:srgbClr val="39805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8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19</a:t>
            </a:fld>
            <a:endParaRPr dirty="0"/>
          </a:p>
        </p:txBody>
      </p:sp>
      <p:sp>
        <p:nvSpPr>
          <p:cNvPr id="367" name="Google Shape;367;p38"/>
          <p:cNvSpPr txBox="1">
            <a:spLocks noGrp="1"/>
          </p:cNvSpPr>
          <p:nvPr>
            <p:ph type="subTitle" idx="1"/>
          </p:nvPr>
        </p:nvSpPr>
        <p:spPr>
          <a:xfrm>
            <a:off x="460417" y="1752364"/>
            <a:ext cx="5406983" cy="35667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это программное обеспечение, работающее более чем на одной аппаратной платформе и/или операционной системе.</a:t>
            </a:r>
          </a:p>
          <a:p>
            <a:pPr marL="0" indent="0"/>
            <a:endParaRPr lang="ru-RU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/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разных ОС — стандартные элементы интерфейса имеют разные размеры. Поэтому </a:t>
            </a:r>
            <a:r>
              <a:rPr lang="ru-RU" sz="24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жёсткое позиционирование элементов интерфейса невозможно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под другой ОС они могут налезать друг на друга.</a:t>
            </a:r>
            <a:endParaRPr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title"/>
          </p:nvPr>
        </p:nvSpPr>
        <p:spPr>
          <a:xfrm>
            <a:off x="691316" y="714364"/>
            <a:ext cx="6071434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Кроссплатформенность</a:t>
            </a:r>
            <a:endParaRPr sz="3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10666600" y="-2496431"/>
            <a:ext cx="2723200" cy="27232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1" name="Google Shape;371;p38"/>
          <p:cNvSpPr/>
          <p:nvPr/>
        </p:nvSpPr>
        <p:spPr>
          <a:xfrm>
            <a:off x="-1147583" y="-1542022"/>
            <a:ext cx="2076000" cy="20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2" name="Google Shape;372;p38"/>
          <p:cNvSpPr/>
          <p:nvPr/>
        </p:nvSpPr>
        <p:spPr>
          <a:xfrm>
            <a:off x="-1708283" y="5851772"/>
            <a:ext cx="2399600" cy="23996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2" name="Google Shape;373;p38">
            <a:extLst>
              <a:ext uri="{FF2B5EF4-FFF2-40B4-BE49-F238E27FC236}">
                <a16:creationId xmlns:a16="http://schemas.microsoft.com/office/drawing/2014/main" id="{C440B301-6318-4F6D-BCF1-7CAE978D8B82}"/>
              </a:ext>
            </a:extLst>
          </p:cNvPr>
          <p:cNvCxnSpPr>
            <a:cxnSpLocks/>
          </p:cNvCxnSpPr>
          <p:nvPr/>
        </p:nvCxnSpPr>
        <p:spPr>
          <a:xfrm>
            <a:off x="9999472" y="1023764"/>
            <a:ext cx="1866000" cy="0"/>
          </a:xfrm>
          <a:prstGeom prst="straightConnector1">
            <a:avLst/>
          </a:prstGeom>
          <a:noFill/>
          <a:ln w="19050" cap="flat" cmpd="sng">
            <a:solidFill>
              <a:srgbClr val="5CFFF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68" name="Picture 4" descr="Представлена «Ред ОС» – замена Windows в госучреждениях">
            <a:extLst>
              <a:ext uri="{FF2B5EF4-FFF2-40B4-BE49-F238E27FC236}">
                <a16:creationId xmlns:a16="http://schemas.microsoft.com/office/drawing/2014/main" id="{B292B7A3-8F7B-4C40-AFFF-046416BD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50" y="1228499"/>
            <a:ext cx="4697424" cy="29358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å här installerar du Windows 11 | TechRadar">
            <a:extLst>
              <a:ext uri="{FF2B5EF4-FFF2-40B4-BE49-F238E27FC236}">
                <a16:creationId xmlns:a16="http://schemas.microsoft.com/office/drawing/2014/main" id="{9BBCE7A4-F25F-4166-AF9E-0376778B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83" y="2327354"/>
            <a:ext cx="4962525" cy="27914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Get to know the Mac desktop - Apple Support (AL)">
            <a:extLst>
              <a:ext uri="{FF2B5EF4-FFF2-40B4-BE49-F238E27FC236}">
                <a16:creationId xmlns:a16="http://schemas.microsoft.com/office/drawing/2014/main" id="{13BEF917-F192-4B57-8CC7-933F726C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33" y="3377946"/>
            <a:ext cx="4541550" cy="28396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1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75;p67">
            <a:extLst>
              <a:ext uri="{FF2B5EF4-FFF2-40B4-BE49-F238E27FC236}">
                <a16:creationId xmlns:a16="http://schemas.microsoft.com/office/drawing/2014/main" id="{30C26753-C613-4F8F-9E5E-42AFC05C5CF5}"/>
              </a:ext>
            </a:extLst>
          </p:cNvPr>
          <p:cNvSpPr/>
          <p:nvPr/>
        </p:nvSpPr>
        <p:spPr>
          <a:xfrm>
            <a:off x="629143" y="639541"/>
            <a:ext cx="724500" cy="724500"/>
          </a:xfrm>
          <a:prstGeom prst="ellipse">
            <a:avLst/>
          </a:prstGeom>
          <a:solidFill>
            <a:srgbClr val="398059"/>
          </a:solidFill>
          <a:ln>
            <a:solidFill>
              <a:srgbClr val="39805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8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 dirty="0"/>
          </a:p>
        </p:txBody>
      </p:sp>
      <p:sp>
        <p:nvSpPr>
          <p:cNvPr id="367" name="Google Shape;367;p38"/>
          <p:cNvSpPr txBox="1">
            <a:spLocks noGrp="1"/>
          </p:cNvSpPr>
          <p:nvPr>
            <p:ph type="subTitle" idx="1"/>
          </p:nvPr>
        </p:nvSpPr>
        <p:spPr>
          <a:xfrm>
            <a:off x="460417" y="1752364"/>
            <a:ext cx="5406983" cy="35667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Графический интерфейс пользователя (англ. </a:t>
            </a:r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graphical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interface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GUI) — система средств для взаимодействия пользователя с электронными устройствами, основанная на представлении всех доступных пользователю системных объектов и функций в виде графических компонентов экрана (окон, значков, меню, кнопок, списков и т. п.).</a:t>
            </a:r>
            <a:endParaRPr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title"/>
          </p:nvPr>
        </p:nvSpPr>
        <p:spPr>
          <a:xfrm>
            <a:off x="691317" y="714364"/>
            <a:ext cx="3398083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GUI</a:t>
            </a:r>
            <a:endParaRPr sz="3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10666600" y="-2496431"/>
            <a:ext cx="2723200" cy="27232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1" name="Google Shape;371;p38"/>
          <p:cNvSpPr/>
          <p:nvPr/>
        </p:nvSpPr>
        <p:spPr>
          <a:xfrm>
            <a:off x="-1147583" y="-1542022"/>
            <a:ext cx="2076000" cy="20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2" name="Google Shape;372;p38"/>
          <p:cNvSpPr/>
          <p:nvPr/>
        </p:nvSpPr>
        <p:spPr>
          <a:xfrm>
            <a:off x="-1708283" y="5851772"/>
            <a:ext cx="2399600" cy="23996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73" name="Google Shape;373;p38"/>
          <p:cNvCxnSpPr>
            <a:cxnSpLocks/>
          </p:cNvCxnSpPr>
          <p:nvPr/>
        </p:nvCxnSpPr>
        <p:spPr>
          <a:xfrm>
            <a:off x="4001400" y="1023764"/>
            <a:ext cx="1866000" cy="0"/>
          </a:xfrm>
          <a:prstGeom prst="straightConnector1">
            <a:avLst/>
          </a:prstGeom>
          <a:noFill/>
          <a:ln w="19050" cap="flat" cmpd="sng">
            <a:solidFill>
              <a:srgbClr val="5CFF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273;p35">
            <a:extLst>
              <a:ext uri="{FF2B5EF4-FFF2-40B4-BE49-F238E27FC236}">
                <a16:creationId xmlns:a16="http://schemas.microsoft.com/office/drawing/2014/main" id="{52BE729E-5AAA-48B2-A9E7-4CF179529EB9}"/>
              </a:ext>
            </a:extLst>
          </p:cNvPr>
          <p:cNvSpPr/>
          <p:nvPr/>
        </p:nvSpPr>
        <p:spPr>
          <a:xfrm>
            <a:off x="6458489" y="1685439"/>
            <a:ext cx="5406983" cy="3374580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Объявлена новая версия РЕД ОС на основе самого свежего ядра Linux - CNews">
            <a:extLst>
              <a:ext uri="{FF2B5EF4-FFF2-40B4-BE49-F238E27FC236}">
                <a16:creationId xmlns:a16="http://schemas.microsoft.com/office/drawing/2014/main" id="{934E1DEF-8ACA-4367-83E3-81035B384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76" y="1829681"/>
            <a:ext cx="5139207" cy="30860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24817 1.85185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1400175" y="1036511"/>
            <a:ext cx="9391649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Кроссплатформенный пользовательский интерфейс</a:t>
            </a:r>
            <a:endParaRPr lang="en-US" sz="3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ADE97-8C97-464C-A2FF-9DBCF89ACE0C}"/>
              </a:ext>
            </a:extLst>
          </p:cNvPr>
          <p:cNvSpPr txBox="1"/>
          <p:nvPr/>
        </p:nvSpPr>
        <p:spPr>
          <a:xfrm>
            <a:off x="1085849" y="2422505"/>
            <a:ext cx="1068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Единый стиль, общий для всех ОС. Программы выглядят одинаково под всеми ОС. Так работают интерфейсные библиотеки Java наподобие </a:t>
            </a:r>
            <a:r>
              <a:rPr lang="ru-RU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Swing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15" name="Google Shape;372;p38">
            <a:extLst>
              <a:ext uri="{FF2B5EF4-FFF2-40B4-BE49-F238E27FC236}">
                <a16:creationId xmlns:a16="http://schemas.microsoft.com/office/drawing/2014/main" id="{A235B09C-FA81-4AF3-808C-7B2187DA9609}"/>
              </a:ext>
            </a:extLst>
          </p:cNvPr>
          <p:cNvSpPr/>
          <p:nvPr/>
        </p:nvSpPr>
        <p:spPr>
          <a:xfrm>
            <a:off x="-927100" y="6142258"/>
            <a:ext cx="1533072" cy="1533072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0;p38">
            <a:extLst>
              <a:ext uri="{FF2B5EF4-FFF2-40B4-BE49-F238E27FC236}">
                <a16:creationId xmlns:a16="http://schemas.microsoft.com/office/drawing/2014/main" id="{A311EACB-9513-43CD-88CF-F42FE57B7341}"/>
              </a:ext>
            </a:extLst>
          </p:cNvPr>
          <p:cNvSpPr/>
          <p:nvPr/>
        </p:nvSpPr>
        <p:spPr>
          <a:xfrm>
            <a:off x="11236800" y="6231322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2;p38">
            <a:extLst>
              <a:ext uri="{FF2B5EF4-FFF2-40B4-BE49-F238E27FC236}">
                <a16:creationId xmlns:a16="http://schemas.microsoft.com/office/drawing/2014/main" id="{EEF50B85-9A4D-4D28-BE46-74DF9302753C}"/>
              </a:ext>
            </a:extLst>
          </p:cNvPr>
          <p:cNvSpPr/>
          <p:nvPr/>
        </p:nvSpPr>
        <p:spPr>
          <a:xfrm>
            <a:off x="382620" y="-2329262"/>
            <a:ext cx="3042768" cy="3042768"/>
          </a:xfrm>
          <a:prstGeom prst="ellipse">
            <a:avLst/>
          </a:prstGeom>
          <a:noFill/>
          <a:ln w="19050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43;p37">
            <a:extLst>
              <a:ext uri="{FF2B5EF4-FFF2-40B4-BE49-F238E27FC236}">
                <a16:creationId xmlns:a16="http://schemas.microsoft.com/office/drawing/2014/main" id="{A5FEBEC0-3C89-4228-8322-08831B629BE4}"/>
              </a:ext>
            </a:extLst>
          </p:cNvPr>
          <p:cNvSpPr/>
          <p:nvPr/>
        </p:nvSpPr>
        <p:spPr>
          <a:xfrm>
            <a:off x="274021" y="3424867"/>
            <a:ext cx="663900" cy="663900"/>
          </a:xfrm>
          <a:prstGeom prst="ellipse">
            <a:avLst/>
          </a:prstGeom>
          <a:solidFill>
            <a:srgbClr val="FDFF5C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45;p37">
            <a:extLst>
              <a:ext uri="{FF2B5EF4-FFF2-40B4-BE49-F238E27FC236}">
                <a16:creationId xmlns:a16="http://schemas.microsoft.com/office/drawing/2014/main" id="{0636AD11-51D3-40E4-99B5-5F3221DF516F}"/>
              </a:ext>
            </a:extLst>
          </p:cNvPr>
          <p:cNvSpPr/>
          <p:nvPr/>
        </p:nvSpPr>
        <p:spPr>
          <a:xfrm>
            <a:off x="274022" y="4427174"/>
            <a:ext cx="663900" cy="663900"/>
          </a:xfrm>
          <a:prstGeom prst="ellipse">
            <a:avLst/>
          </a:prstGeom>
          <a:solidFill>
            <a:srgbClr val="5CFFF8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6;p37">
            <a:extLst>
              <a:ext uri="{FF2B5EF4-FFF2-40B4-BE49-F238E27FC236}">
                <a16:creationId xmlns:a16="http://schemas.microsoft.com/office/drawing/2014/main" id="{795B36ED-51CF-4FEF-9F6E-9B3E0E015650}"/>
              </a:ext>
            </a:extLst>
          </p:cNvPr>
          <p:cNvSpPr/>
          <p:nvPr/>
        </p:nvSpPr>
        <p:spPr>
          <a:xfrm>
            <a:off x="274021" y="2422560"/>
            <a:ext cx="663900" cy="663900"/>
          </a:xfrm>
          <a:prstGeom prst="ellipse">
            <a:avLst/>
          </a:prstGeom>
          <a:solidFill>
            <a:srgbClr val="5CFFA6">
              <a:alpha val="43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50;p37">
            <a:extLst>
              <a:ext uri="{FF2B5EF4-FFF2-40B4-BE49-F238E27FC236}">
                <a16:creationId xmlns:a16="http://schemas.microsoft.com/office/drawing/2014/main" id="{190811A4-BF51-474B-9DFE-77195A244AF4}"/>
              </a:ext>
            </a:extLst>
          </p:cNvPr>
          <p:cNvSpPr txBox="1">
            <a:spLocks noGrp="1"/>
          </p:cNvSpPr>
          <p:nvPr/>
        </p:nvSpPr>
        <p:spPr>
          <a:xfrm>
            <a:off x="274021" y="2525760"/>
            <a:ext cx="6639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400" b="1" i="0" u="none" strike="noStrike" cap="none"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01</a:t>
            </a:r>
            <a:endParaRPr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Google Shape;353;p37">
            <a:extLst>
              <a:ext uri="{FF2B5EF4-FFF2-40B4-BE49-F238E27FC236}">
                <a16:creationId xmlns:a16="http://schemas.microsoft.com/office/drawing/2014/main" id="{161542E7-162A-408A-BDAE-C538561497AF}"/>
              </a:ext>
            </a:extLst>
          </p:cNvPr>
          <p:cNvSpPr txBox="1">
            <a:spLocks noGrp="1"/>
          </p:cNvSpPr>
          <p:nvPr/>
        </p:nvSpPr>
        <p:spPr>
          <a:xfrm>
            <a:off x="274021" y="3528217"/>
            <a:ext cx="663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400" b="1" i="0" u="none" strike="noStrike" cap="none">
                <a:solidFill>
                  <a:schemeClr val="accent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02</a:t>
            </a:r>
            <a:endParaRPr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Google Shape;356;p37">
            <a:extLst>
              <a:ext uri="{FF2B5EF4-FFF2-40B4-BE49-F238E27FC236}">
                <a16:creationId xmlns:a16="http://schemas.microsoft.com/office/drawing/2014/main" id="{302DDC53-3D80-4208-A73D-A37941D7294D}"/>
              </a:ext>
            </a:extLst>
          </p:cNvPr>
          <p:cNvSpPr txBox="1">
            <a:spLocks noGrp="1"/>
          </p:cNvSpPr>
          <p:nvPr/>
        </p:nvSpPr>
        <p:spPr>
          <a:xfrm>
            <a:off x="274022" y="4530374"/>
            <a:ext cx="6639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400" b="1" i="0" u="none" strike="noStrike" cap="none">
                <a:solidFill>
                  <a:schemeClr val="accent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03</a:t>
            </a:r>
            <a:endParaRPr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1C77FE-998A-41AB-A852-67017D896FB9}"/>
              </a:ext>
            </a:extLst>
          </p:cNvPr>
          <p:cNvSpPr txBox="1"/>
          <p:nvPr/>
        </p:nvSpPr>
        <p:spPr>
          <a:xfrm>
            <a:off x="1085849" y="4427174"/>
            <a:ext cx="10681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Гибридный подход. 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</a:t>
            </a:r>
            <a:r>
              <a:rPr lang="ru-RU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еализован в GTK+.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E672F1-97F4-4633-9F51-ABA47BA6D801}"/>
              </a:ext>
            </a:extLst>
          </p:cNvPr>
          <p:cNvSpPr txBox="1"/>
          <p:nvPr/>
        </p:nvSpPr>
        <p:spPr>
          <a:xfrm>
            <a:off x="1085849" y="3424867"/>
            <a:ext cx="10681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Самоадаптирующийся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интерфейс, подстраивающий сетку под реальные размеры элементов управления. Типичные примеры — </a:t>
            </a:r>
            <a:r>
              <a:rPr lang="ru-RU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Qt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wxWidgets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XUL.</a:t>
            </a:r>
          </a:p>
        </p:txBody>
      </p:sp>
    </p:spTree>
    <p:extLst>
      <p:ext uri="{BB962C8B-B14F-4D97-AF65-F5344CB8AC3E}">
        <p14:creationId xmlns:p14="http://schemas.microsoft.com/office/powerpoint/2010/main" val="3840108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55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21</a:t>
            </a:fld>
            <a:endParaRPr/>
          </a:p>
        </p:txBody>
      </p:sp>
      <p:sp>
        <p:nvSpPr>
          <p:cNvPr id="861" name="Google Shape;861;p55"/>
          <p:cNvSpPr txBox="1">
            <a:spLocks noGrp="1"/>
          </p:cNvSpPr>
          <p:nvPr>
            <p:ph type="title"/>
          </p:nvPr>
        </p:nvSpPr>
        <p:spPr>
          <a:xfrm>
            <a:off x="952000" y="864400"/>
            <a:ext cx="10284400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Средства для разработки </a:t>
            </a:r>
            <a:r>
              <a:rPr lang="en-US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GUI</a:t>
            </a:r>
            <a:r>
              <a:rPr lang="ru-RU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на С++</a:t>
            </a:r>
            <a:endParaRPr sz="3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3170682-6485-4943-938D-0952B55CAA94}"/>
              </a:ext>
            </a:extLst>
          </p:cNvPr>
          <p:cNvCxnSpPr>
            <a:cxnSpLocks/>
          </p:cNvCxnSpPr>
          <p:nvPr/>
        </p:nvCxnSpPr>
        <p:spPr>
          <a:xfrm flipH="1">
            <a:off x="3019425" y="1483200"/>
            <a:ext cx="2122275" cy="432913"/>
          </a:xfrm>
          <a:prstGeom prst="straightConnector1">
            <a:avLst/>
          </a:prstGeom>
          <a:ln w="28575">
            <a:solidFill>
              <a:srgbClr val="9494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A335833C-3CB1-4AFC-90CA-540F1A7F0329}"/>
              </a:ext>
            </a:extLst>
          </p:cNvPr>
          <p:cNvCxnSpPr>
            <a:cxnSpLocks/>
          </p:cNvCxnSpPr>
          <p:nvPr/>
        </p:nvCxnSpPr>
        <p:spPr>
          <a:xfrm>
            <a:off x="5141700" y="1483200"/>
            <a:ext cx="4116600" cy="432913"/>
          </a:xfrm>
          <a:prstGeom prst="straightConnector1">
            <a:avLst/>
          </a:prstGeom>
          <a:ln w="28575">
            <a:solidFill>
              <a:srgbClr val="9494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852E3C0-B0E5-4B69-9D79-83650D4DB72F}"/>
              </a:ext>
            </a:extLst>
          </p:cNvPr>
          <p:cNvSpPr txBox="1"/>
          <p:nvPr/>
        </p:nvSpPr>
        <p:spPr>
          <a:xfrm>
            <a:off x="1259167" y="1950392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Платформозависимые</a:t>
            </a:r>
            <a:endParaRPr lang="ru-RU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FD972B-9DA3-42A2-80FA-B81BC16BCF60}"/>
              </a:ext>
            </a:extLst>
          </p:cNvPr>
          <p:cNvSpPr txBox="1"/>
          <p:nvPr/>
        </p:nvSpPr>
        <p:spPr>
          <a:xfrm>
            <a:off x="7534911" y="1950392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Кроссплатформенные</a:t>
            </a:r>
          </a:p>
        </p:txBody>
      </p:sp>
      <p:sp>
        <p:nvSpPr>
          <p:cNvPr id="57" name="Google Shape;608;p48">
            <a:extLst>
              <a:ext uri="{FF2B5EF4-FFF2-40B4-BE49-F238E27FC236}">
                <a16:creationId xmlns:a16="http://schemas.microsoft.com/office/drawing/2014/main" id="{48FC098C-993D-4990-8649-4E80B768FA46}"/>
              </a:ext>
            </a:extLst>
          </p:cNvPr>
          <p:cNvSpPr/>
          <p:nvPr/>
        </p:nvSpPr>
        <p:spPr>
          <a:xfrm>
            <a:off x="177700" y="2412057"/>
            <a:ext cx="774300" cy="774600"/>
          </a:xfrm>
          <a:prstGeom prst="ellipse">
            <a:avLst/>
          </a:prstGeom>
          <a:solidFill>
            <a:srgbClr val="5CFFA6">
              <a:alpha val="43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609;p48">
            <a:extLst>
              <a:ext uri="{FF2B5EF4-FFF2-40B4-BE49-F238E27FC236}">
                <a16:creationId xmlns:a16="http://schemas.microsoft.com/office/drawing/2014/main" id="{AE9565D0-5222-41DA-9189-753D0FFF2279}"/>
              </a:ext>
            </a:extLst>
          </p:cNvPr>
          <p:cNvSpPr/>
          <p:nvPr/>
        </p:nvSpPr>
        <p:spPr>
          <a:xfrm>
            <a:off x="177700" y="3359243"/>
            <a:ext cx="774300" cy="774600"/>
          </a:xfrm>
          <a:prstGeom prst="ellipse">
            <a:avLst/>
          </a:prstGeom>
          <a:solidFill>
            <a:srgbClr val="955CFF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611;p48">
            <a:extLst>
              <a:ext uri="{FF2B5EF4-FFF2-40B4-BE49-F238E27FC236}">
                <a16:creationId xmlns:a16="http://schemas.microsoft.com/office/drawing/2014/main" id="{8AD3E641-F5B3-4E67-A1A5-7E5BB626C4E9}"/>
              </a:ext>
            </a:extLst>
          </p:cNvPr>
          <p:cNvSpPr/>
          <p:nvPr/>
        </p:nvSpPr>
        <p:spPr>
          <a:xfrm>
            <a:off x="6239225" y="4306429"/>
            <a:ext cx="774300" cy="774600"/>
          </a:xfrm>
          <a:prstGeom prst="ellipse">
            <a:avLst/>
          </a:prstGeom>
          <a:solidFill>
            <a:srgbClr val="FDFF5C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12;p48">
            <a:extLst>
              <a:ext uri="{FF2B5EF4-FFF2-40B4-BE49-F238E27FC236}">
                <a16:creationId xmlns:a16="http://schemas.microsoft.com/office/drawing/2014/main" id="{FD061A8E-5C9F-4870-B2A5-3F33D57C81DD}"/>
              </a:ext>
            </a:extLst>
          </p:cNvPr>
          <p:cNvSpPr/>
          <p:nvPr/>
        </p:nvSpPr>
        <p:spPr>
          <a:xfrm>
            <a:off x="6239225" y="5253615"/>
            <a:ext cx="774300" cy="774600"/>
          </a:xfrm>
          <a:prstGeom prst="ellipse">
            <a:avLst/>
          </a:prstGeom>
          <a:solidFill>
            <a:srgbClr val="5CFFF8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08;p48">
            <a:extLst>
              <a:ext uri="{FF2B5EF4-FFF2-40B4-BE49-F238E27FC236}">
                <a16:creationId xmlns:a16="http://schemas.microsoft.com/office/drawing/2014/main" id="{0689BA62-F504-4FD7-962B-63E8A159BA3F}"/>
              </a:ext>
            </a:extLst>
          </p:cNvPr>
          <p:cNvSpPr/>
          <p:nvPr/>
        </p:nvSpPr>
        <p:spPr>
          <a:xfrm>
            <a:off x="6239225" y="2412057"/>
            <a:ext cx="774300" cy="774600"/>
          </a:xfrm>
          <a:prstGeom prst="ellipse">
            <a:avLst/>
          </a:prstGeom>
          <a:solidFill>
            <a:srgbClr val="5CFFA6">
              <a:alpha val="43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09;p48">
            <a:extLst>
              <a:ext uri="{FF2B5EF4-FFF2-40B4-BE49-F238E27FC236}">
                <a16:creationId xmlns:a16="http://schemas.microsoft.com/office/drawing/2014/main" id="{8C1D3CAB-760A-4B29-9D62-2626394BC86D}"/>
              </a:ext>
            </a:extLst>
          </p:cNvPr>
          <p:cNvSpPr/>
          <p:nvPr/>
        </p:nvSpPr>
        <p:spPr>
          <a:xfrm>
            <a:off x="6239225" y="3359243"/>
            <a:ext cx="774300" cy="774600"/>
          </a:xfrm>
          <a:prstGeom prst="ellipse">
            <a:avLst/>
          </a:prstGeom>
          <a:solidFill>
            <a:srgbClr val="955CFF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E703D2E-75D0-4B22-8E73-948484B91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1" y="2463328"/>
            <a:ext cx="672057" cy="67205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8220E17-5523-4257-91EC-79F40D797DDE}"/>
              </a:ext>
            </a:extLst>
          </p:cNvPr>
          <p:cNvSpPr txBox="1"/>
          <p:nvPr/>
        </p:nvSpPr>
        <p:spPr>
          <a:xfrm>
            <a:off x="1003121" y="2599301"/>
            <a:ext cx="494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WinApi32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7C987B-3CF1-4DEA-BC5E-435D90278DFE}"/>
              </a:ext>
            </a:extLst>
          </p:cNvPr>
          <p:cNvSpPr txBox="1"/>
          <p:nvPr/>
        </p:nvSpPr>
        <p:spPr>
          <a:xfrm>
            <a:off x="1003121" y="3546488"/>
            <a:ext cx="494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MFC (</a:t>
            </a:r>
            <a:r>
              <a:rPr lang="en-US" sz="2000" b="0" i="0" dirty="0">
                <a:solidFill>
                  <a:srgbClr val="E8EAED"/>
                </a:solidFill>
                <a:effectLst/>
                <a:latin typeface="Google Sans"/>
              </a:rPr>
              <a:t>Microsoft Foundation Class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22862F2-D8D5-4722-A955-8425AFFDC2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15165" r="23472" b="30512"/>
          <a:stretch/>
        </p:blipFill>
        <p:spPr>
          <a:xfrm>
            <a:off x="265681" y="3451378"/>
            <a:ext cx="590329" cy="5903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CE21D30-D967-4FF2-B3EE-85A511AF8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75" y="2567823"/>
            <a:ext cx="590200" cy="47008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D4C90C9-06B4-450B-AB5C-27B82887D11D}"/>
              </a:ext>
            </a:extLst>
          </p:cNvPr>
          <p:cNvSpPr txBox="1"/>
          <p:nvPr/>
        </p:nvSpPr>
        <p:spPr>
          <a:xfrm>
            <a:off x="7064645" y="2599301"/>
            <a:ext cx="494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Qt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B87AE6-E46A-45E0-B04F-4CD4F025C6C4}"/>
              </a:ext>
            </a:extLst>
          </p:cNvPr>
          <p:cNvSpPr txBox="1"/>
          <p:nvPr/>
        </p:nvSpPr>
        <p:spPr>
          <a:xfrm>
            <a:off x="7064645" y="3552513"/>
            <a:ext cx="494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wxWidgets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22A0D0B-C9DE-4CD1-A52B-C43D1825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15" y="3495156"/>
            <a:ext cx="694920" cy="5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899E102D-05FE-44C8-8716-597409C99D04}"/>
              </a:ext>
            </a:extLst>
          </p:cNvPr>
          <p:cNvSpPr txBox="1"/>
          <p:nvPr/>
        </p:nvSpPr>
        <p:spPr>
          <a:xfrm>
            <a:off x="7064644" y="4493674"/>
            <a:ext cx="494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GTKmm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(GIMP </a:t>
            </a:r>
            <a:r>
              <a:rPr lang="en-US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ToolKit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340" name="Picture 4" descr="Gtkmm | Gammasoft">
            <a:extLst>
              <a:ext uri="{FF2B5EF4-FFF2-40B4-BE49-F238E27FC236}">
                <a16:creationId xmlns:a16="http://schemas.microsoft.com/office/drawing/2014/main" id="{465F41F4-5189-43EB-AC56-5003F9A8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24" y="4360357"/>
            <a:ext cx="629702" cy="6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DBCD1157-32AC-489B-A04F-21EB9A745AF7}"/>
              </a:ext>
            </a:extLst>
          </p:cNvPr>
          <p:cNvSpPr txBox="1"/>
          <p:nvPr/>
        </p:nvSpPr>
        <p:spPr>
          <a:xfrm>
            <a:off x="7064644" y="5446886"/>
            <a:ext cx="494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ImGui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68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1;p56">
            <a:extLst>
              <a:ext uri="{FF2B5EF4-FFF2-40B4-BE49-F238E27FC236}">
                <a16:creationId xmlns:a16="http://schemas.microsoft.com/office/drawing/2014/main" id="{CFC2A35F-88F7-4CA7-B80A-6D54D14A8606}"/>
              </a:ext>
            </a:extLst>
          </p:cNvPr>
          <p:cNvSpPr txBox="1">
            <a:spLocks/>
          </p:cNvSpPr>
          <p:nvPr/>
        </p:nvSpPr>
        <p:spPr>
          <a:xfrm>
            <a:off x="952000" y="5309744"/>
            <a:ext cx="10284400" cy="806800"/>
          </a:xfrm>
          <a:prstGeom prst="rect">
            <a:avLst/>
          </a:prstGeom>
          <a:solidFill>
            <a:srgbClr val="1E1E1E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erhe</a:t>
            </a:r>
            <a:endParaRPr lang="en-US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5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2;p38">
            <a:extLst>
              <a:ext uri="{FF2B5EF4-FFF2-40B4-BE49-F238E27FC236}">
                <a16:creationId xmlns:a16="http://schemas.microsoft.com/office/drawing/2014/main" id="{2F292B6C-2D36-4E66-8772-2AE488F2C375}"/>
              </a:ext>
            </a:extLst>
          </p:cNvPr>
          <p:cNvSpPr/>
          <p:nvPr/>
        </p:nvSpPr>
        <p:spPr>
          <a:xfrm>
            <a:off x="4103781" y="6313730"/>
            <a:ext cx="1533072" cy="1533072"/>
          </a:xfrm>
          <a:prstGeom prst="ellipse">
            <a:avLst/>
          </a:prstGeom>
          <a:solidFill>
            <a:srgbClr val="949494"/>
          </a:solidFill>
          <a:ln w="19050" cap="flat" cmpd="sng">
            <a:solidFill>
              <a:srgbClr val="9494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0;p38">
            <a:extLst>
              <a:ext uri="{FF2B5EF4-FFF2-40B4-BE49-F238E27FC236}">
                <a16:creationId xmlns:a16="http://schemas.microsoft.com/office/drawing/2014/main" id="{61C2B4FD-7D05-4978-B0A3-CFC399F88DC1}"/>
              </a:ext>
            </a:extLst>
          </p:cNvPr>
          <p:cNvSpPr/>
          <p:nvPr/>
        </p:nvSpPr>
        <p:spPr>
          <a:xfrm>
            <a:off x="5736394" y="-2255131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2;p38">
            <a:extLst>
              <a:ext uri="{FF2B5EF4-FFF2-40B4-BE49-F238E27FC236}">
                <a16:creationId xmlns:a16="http://schemas.microsoft.com/office/drawing/2014/main" id="{C235BD32-D426-4394-A50B-EAAD490E3083}"/>
              </a:ext>
            </a:extLst>
          </p:cNvPr>
          <p:cNvSpPr/>
          <p:nvPr/>
        </p:nvSpPr>
        <p:spPr>
          <a:xfrm>
            <a:off x="-927100" y="-893531"/>
            <a:ext cx="1533072" cy="1533072"/>
          </a:xfrm>
          <a:prstGeom prst="ellipse">
            <a:avLst/>
          </a:prstGeom>
          <a:solidFill>
            <a:srgbClr val="7030A0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3773976" y="544102"/>
            <a:ext cx="4644047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Qt</a:t>
            </a:r>
          </a:p>
        </p:txBody>
      </p:sp>
      <p:grpSp>
        <p:nvGrpSpPr>
          <p:cNvPr id="92" name="Google Shape;1585;p36">
            <a:extLst>
              <a:ext uri="{FF2B5EF4-FFF2-40B4-BE49-F238E27FC236}">
                <a16:creationId xmlns:a16="http://schemas.microsoft.com/office/drawing/2014/main" id="{758EB44F-0FE4-4909-A245-F5AD0DDDA2C8}"/>
              </a:ext>
            </a:extLst>
          </p:cNvPr>
          <p:cNvGrpSpPr/>
          <p:nvPr/>
        </p:nvGrpSpPr>
        <p:grpSpPr>
          <a:xfrm>
            <a:off x="2748923" y="1404176"/>
            <a:ext cx="572754" cy="572357"/>
            <a:chOff x="1977583" y="1273395"/>
            <a:chExt cx="572754" cy="572357"/>
          </a:xfrm>
        </p:grpSpPr>
        <p:sp>
          <p:nvSpPr>
            <p:cNvPr id="93" name="Google Shape;1586;p36">
              <a:extLst>
                <a:ext uri="{FF2B5EF4-FFF2-40B4-BE49-F238E27FC236}">
                  <a16:creationId xmlns:a16="http://schemas.microsoft.com/office/drawing/2014/main" id="{0367F39D-E5E1-4117-AC7C-FA9DF5BE3CA6}"/>
                </a:ext>
              </a:extLst>
            </p:cNvPr>
            <p:cNvSpPr/>
            <p:nvPr/>
          </p:nvSpPr>
          <p:spPr>
            <a:xfrm>
              <a:off x="1977583" y="1273395"/>
              <a:ext cx="572754" cy="572357"/>
            </a:xfrm>
            <a:prstGeom prst="rect">
              <a:avLst/>
            </a:prstGeom>
            <a:noFill/>
            <a:ln w="38100" cap="flat" cmpd="sng">
              <a:solidFill>
                <a:srgbClr val="3980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87;p36">
              <a:extLst>
                <a:ext uri="{FF2B5EF4-FFF2-40B4-BE49-F238E27FC236}">
                  <a16:creationId xmlns:a16="http://schemas.microsoft.com/office/drawing/2014/main" id="{D24343DB-F634-4F25-9AFC-48C06723E0FF}"/>
                </a:ext>
              </a:extLst>
            </p:cNvPr>
            <p:cNvSpPr/>
            <p:nvPr/>
          </p:nvSpPr>
          <p:spPr>
            <a:xfrm>
              <a:off x="2059891" y="1409883"/>
              <a:ext cx="408143" cy="297919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398059"/>
            </a:solidFill>
            <a:ln>
              <a:solidFill>
                <a:srgbClr val="9494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" name="Google Shape;1588;p36">
            <a:extLst>
              <a:ext uri="{FF2B5EF4-FFF2-40B4-BE49-F238E27FC236}">
                <a16:creationId xmlns:a16="http://schemas.microsoft.com/office/drawing/2014/main" id="{F83462A0-5118-4BF6-99BC-C9ABFD6B16C8}"/>
              </a:ext>
            </a:extLst>
          </p:cNvPr>
          <p:cNvGrpSpPr/>
          <p:nvPr/>
        </p:nvGrpSpPr>
        <p:grpSpPr>
          <a:xfrm>
            <a:off x="8870325" y="1404176"/>
            <a:ext cx="572754" cy="572357"/>
            <a:chOff x="6593674" y="1273402"/>
            <a:chExt cx="572754" cy="572357"/>
          </a:xfrm>
        </p:grpSpPr>
        <p:sp>
          <p:nvSpPr>
            <p:cNvPr id="96" name="Google Shape;1589;p36">
              <a:extLst>
                <a:ext uri="{FF2B5EF4-FFF2-40B4-BE49-F238E27FC236}">
                  <a16:creationId xmlns:a16="http://schemas.microsoft.com/office/drawing/2014/main" id="{61BE449A-A87E-448E-9E87-B64DF3CAF1CD}"/>
                </a:ext>
              </a:extLst>
            </p:cNvPr>
            <p:cNvSpPr/>
            <p:nvPr/>
          </p:nvSpPr>
          <p:spPr>
            <a:xfrm>
              <a:off x="6593674" y="1273402"/>
              <a:ext cx="572754" cy="572357"/>
            </a:xfrm>
            <a:prstGeom prst="rect">
              <a:avLst/>
            </a:prstGeom>
            <a:noFill/>
            <a:ln w="38100" cap="flat" cmpd="sng">
              <a:solidFill>
                <a:srgbClr val="FF5C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90;p36">
              <a:extLst>
                <a:ext uri="{FF2B5EF4-FFF2-40B4-BE49-F238E27FC236}">
                  <a16:creationId xmlns:a16="http://schemas.microsoft.com/office/drawing/2014/main" id="{242DA282-1A21-4330-B82B-9BD72C6F47D5}"/>
                </a:ext>
              </a:extLst>
            </p:cNvPr>
            <p:cNvSpPr/>
            <p:nvPr/>
          </p:nvSpPr>
          <p:spPr>
            <a:xfrm>
              <a:off x="6694503" y="1379957"/>
              <a:ext cx="371054" cy="357633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FF5C5C"/>
            </a:solidFill>
            <a:ln>
              <a:solidFill>
                <a:srgbClr val="9494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D5D5F-A77E-43EE-A9FF-B71226B0C0F2}"/>
              </a:ext>
            </a:extLst>
          </p:cNvPr>
          <p:cNvGrpSpPr/>
          <p:nvPr/>
        </p:nvGrpSpPr>
        <p:grpSpPr>
          <a:xfrm>
            <a:off x="219075" y="2171561"/>
            <a:ext cx="5724525" cy="771663"/>
            <a:chOff x="219075" y="2171562"/>
            <a:chExt cx="5724525" cy="521400"/>
          </a:xfrm>
        </p:grpSpPr>
        <p:sp>
          <p:nvSpPr>
            <p:cNvPr id="24" name="Google Shape;1517;p36">
              <a:extLst>
                <a:ext uri="{FF2B5EF4-FFF2-40B4-BE49-F238E27FC236}">
                  <a16:creationId xmlns:a16="http://schemas.microsoft.com/office/drawing/2014/main" id="{84ACA8D2-53B9-4052-99F0-4A2DB7C6FA2E}"/>
                </a:ext>
              </a:extLst>
            </p:cNvPr>
            <p:cNvSpPr/>
            <p:nvPr/>
          </p:nvSpPr>
          <p:spPr>
            <a:xfrm>
              <a:off x="219075" y="2171562"/>
              <a:ext cx="5724525" cy="521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18;p36">
              <a:extLst>
                <a:ext uri="{FF2B5EF4-FFF2-40B4-BE49-F238E27FC236}">
                  <a16:creationId xmlns:a16="http://schemas.microsoft.com/office/drawing/2014/main" id="{BD205C5E-8A30-4B4C-BA07-6A0C011E9B73}"/>
                </a:ext>
              </a:extLst>
            </p:cNvPr>
            <p:cNvSpPr/>
            <p:nvPr/>
          </p:nvSpPr>
          <p:spPr>
            <a:xfrm>
              <a:off x="219094" y="2171562"/>
              <a:ext cx="93627" cy="521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42;p36">
              <a:extLst>
                <a:ext uri="{FF2B5EF4-FFF2-40B4-BE49-F238E27FC236}">
                  <a16:creationId xmlns:a16="http://schemas.microsoft.com/office/drawing/2014/main" id="{98D1019E-88DC-4DFE-A821-FD336B8AD298}"/>
                </a:ext>
              </a:extLst>
            </p:cNvPr>
            <p:cNvSpPr txBox="1"/>
            <p:nvPr/>
          </p:nvSpPr>
          <p:spPr>
            <a:xfrm flipH="1">
              <a:off x="312720" y="2315862"/>
              <a:ext cx="542367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Огромная база пользователей. Легко получить ответы на вопросы.</a:t>
              </a:r>
              <a:endParaRPr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1153C6F-BA98-4805-A679-7EF9CACA7CA2}"/>
              </a:ext>
            </a:extLst>
          </p:cNvPr>
          <p:cNvGrpSpPr/>
          <p:nvPr/>
        </p:nvGrpSpPr>
        <p:grpSpPr>
          <a:xfrm>
            <a:off x="6294418" y="2171562"/>
            <a:ext cx="5724525" cy="779439"/>
            <a:chOff x="6365834" y="2785363"/>
            <a:chExt cx="5724525" cy="526654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16B45618-2214-47F0-959F-ED47EDA0D3E0}"/>
                </a:ext>
              </a:extLst>
            </p:cNvPr>
            <p:cNvGrpSpPr/>
            <p:nvPr/>
          </p:nvGrpSpPr>
          <p:grpSpPr>
            <a:xfrm rot="10800000">
              <a:off x="6365834" y="2785363"/>
              <a:ext cx="5724525" cy="521400"/>
              <a:chOff x="219075" y="2171562"/>
              <a:chExt cx="5724525" cy="521400"/>
            </a:xfrm>
          </p:grpSpPr>
          <p:sp>
            <p:nvSpPr>
              <p:cNvPr id="100" name="Google Shape;1517;p36">
                <a:extLst>
                  <a:ext uri="{FF2B5EF4-FFF2-40B4-BE49-F238E27FC236}">
                    <a16:creationId xmlns:a16="http://schemas.microsoft.com/office/drawing/2014/main" id="{6B1844D7-18F7-4A5D-8B51-8052254CCE30}"/>
                  </a:ext>
                </a:extLst>
              </p:cNvPr>
              <p:cNvSpPr/>
              <p:nvPr/>
            </p:nvSpPr>
            <p:spPr>
              <a:xfrm>
                <a:off x="219075" y="2171562"/>
                <a:ext cx="5724525" cy="5214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518;p36">
                <a:extLst>
                  <a:ext uri="{FF2B5EF4-FFF2-40B4-BE49-F238E27FC236}">
                    <a16:creationId xmlns:a16="http://schemas.microsoft.com/office/drawing/2014/main" id="{8209F629-FE84-4878-AED0-ECDF01E35A7B}"/>
                  </a:ext>
                </a:extLst>
              </p:cNvPr>
              <p:cNvSpPr/>
              <p:nvPr/>
            </p:nvSpPr>
            <p:spPr>
              <a:xfrm>
                <a:off x="219094" y="2171562"/>
                <a:ext cx="93627" cy="521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F9206A-3267-49DB-8B8C-77E3A76E0F40}"/>
                </a:ext>
              </a:extLst>
            </p:cNvPr>
            <p:cNvSpPr txBox="1"/>
            <p:nvPr/>
          </p:nvSpPr>
          <p:spPr>
            <a:xfrm>
              <a:off x="6576970" y="2833710"/>
              <a:ext cx="5419705" cy="478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 Добавление собственных классов вместо использования стандартной библиотеки.</a:t>
              </a:r>
              <a:endParaRPr lang="en-US"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A131D1E9-F511-4BE2-B36E-E72DDCB25837}"/>
              </a:ext>
            </a:extLst>
          </p:cNvPr>
          <p:cNvGrpSpPr/>
          <p:nvPr/>
        </p:nvGrpSpPr>
        <p:grpSpPr>
          <a:xfrm>
            <a:off x="219075" y="3138004"/>
            <a:ext cx="5724525" cy="771663"/>
            <a:chOff x="219075" y="2171562"/>
            <a:chExt cx="5724525" cy="521400"/>
          </a:xfrm>
        </p:grpSpPr>
        <p:sp>
          <p:nvSpPr>
            <p:cNvPr id="106" name="Google Shape;1517;p36">
              <a:extLst>
                <a:ext uri="{FF2B5EF4-FFF2-40B4-BE49-F238E27FC236}">
                  <a16:creationId xmlns:a16="http://schemas.microsoft.com/office/drawing/2014/main" id="{B987EE13-9856-4CD0-B697-FEA0576D4DD5}"/>
                </a:ext>
              </a:extLst>
            </p:cNvPr>
            <p:cNvSpPr/>
            <p:nvPr/>
          </p:nvSpPr>
          <p:spPr>
            <a:xfrm>
              <a:off x="219075" y="2171562"/>
              <a:ext cx="5724525" cy="521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18;p36">
              <a:extLst>
                <a:ext uri="{FF2B5EF4-FFF2-40B4-BE49-F238E27FC236}">
                  <a16:creationId xmlns:a16="http://schemas.microsoft.com/office/drawing/2014/main" id="{21E76FC9-A8E3-40B8-9E17-23B2680724EF}"/>
                </a:ext>
              </a:extLst>
            </p:cNvPr>
            <p:cNvSpPr/>
            <p:nvPr/>
          </p:nvSpPr>
          <p:spPr>
            <a:xfrm>
              <a:off x="219094" y="2171562"/>
              <a:ext cx="93627" cy="521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42;p36">
              <a:extLst>
                <a:ext uri="{FF2B5EF4-FFF2-40B4-BE49-F238E27FC236}">
                  <a16:creationId xmlns:a16="http://schemas.microsoft.com/office/drawing/2014/main" id="{6CCDA477-A14B-4E21-8A70-02847F5B93B0}"/>
                </a:ext>
              </a:extLst>
            </p:cNvPr>
            <p:cNvSpPr txBox="1"/>
            <p:nvPr/>
          </p:nvSpPr>
          <p:spPr>
            <a:xfrm flipH="1">
              <a:off x="312720" y="2315862"/>
              <a:ext cx="5423671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Отличная документация.</a:t>
              </a:r>
              <a:endParaRPr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3D434EC5-66FE-4D5C-8916-3453FF656654}"/>
              </a:ext>
            </a:extLst>
          </p:cNvPr>
          <p:cNvGrpSpPr/>
          <p:nvPr/>
        </p:nvGrpSpPr>
        <p:grpSpPr>
          <a:xfrm>
            <a:off x="212191" y="4123229"/>
            <a:ext cx="5724525" cy="771663"/>
            <a:chOff x="219075" y="2171562"/>
            <a:chExt cx="5724525" cy="521400"/>
          </a:xfrm>
        </p:grpSpPr>
        <p:sp>
          <p:nvSpPr>
            <p:cNvPr id="110" name="Google Shape;1517;p36">
              <a:extLst>
                <a:ext uri="{FF2B5EF4-FFF2-40B4-BE49-F238E27FC236}">
                  <a16:creationId xmlns:a16="http://schemas.microsoft.com/office/drawing/2014/main" id="{7C69451C-5CA0-43D5-B214-63037573244C}"/>
                </a:ext>
              </a:extLst>
            </p:cNvPr>
            <p:cNvSpPr/>
            <p:nvPr/>
          </p:nvSpPr>
          <p:spPr>
            <a:xfrm>
              <a:off x="219075" y="2171562"/>
              <a:ext cx="5724525" cy="521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18;p36">
              <a:extLst>
                <a:ext uri="{FF2B5EF4-FFF2-40B4-BE49-F238E27FC236}">
                  <a16:creationId xmlns:a16="http://schemas.microsoft.com/office/drawing/2014/main" id="{93BC3576-1CF1-401D-B637-529B121FFA18}"/>
                </a:ext>
              </a:extLst>
            </p:cNvPr>
            <p:cNvSpPr/>
            <p:nvPr/>
          </p:nvSpPr>
          <p:spPr>
            <a:xfrm>
              <a:off x="219094" y="2171562"/>
              <a:ext cx="93627" cy="521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42;p36">
              <a:extLst>
                <a:ext uri="{FF2B5EF4-FFF2-40B4-BE49-F238E27FC236}">
                  <a16:creationId xmlns:a16="http://schemas.microsoft.com/office/drawing/2014/main" id="{F761BD46-1CD2-41C5-83B0-602C5349443C}"/>
                </a:ext>
              </a:extLst>
            </p:cNvPr>
            <p:cNvSpPr txBox="1"/>
            <p:nvPr/>
          </p:nvSpPr>
          <p:spPr>
            <a:xfrm flipH="1">
              <a:off x="312720" y="2296914"/>
              <a:ext cx="5430556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latin typeface="Roboto"/>
                  <a:ea typeface="Roboto"/>
                  <a:cs typeface="Roboto"/>
                  <a:sym typeface="Roboto"/>
                </a:rPr>
                <a:t>E</a:t>
              </a:r>
              <a:r>
                <a:rPr lang="ru-RU" sz="2000" dirty="0" err="1">
                  <a:latin typeface="Roboto"/>
                  <a:ea typeface="Roboto"/>
                  <a:cs typeface="Roboto"/>
                  <a:sym typeface="Roboto"/>
                </a:rPr>
                <a:t>vent-based</a:t>
              </a: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2000" dirty="0" err="1">
                  <a:latin typeface="Roboto"/>
                  <a:ea typeface="Roboto"/>
                  <a:cs typeface="Roboto"/>
                  <a:sym typeface="Roboto"/>
                </a:rPr>
                <a:t>потокобезопасная</a:t>
              </a: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 и быстрая модель взаимодействия</a:t>
              </a:r>
              <a:endParaRPr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807AEEF6-318B-4113-8D87-4C1E1C78246C}"/>
              </a:ext>
            </a:extLst>
          </p:cNvPr>
          <p:cNvGrpSpPr/>
          <p:nvPr/>
        </p:nvGrpSpPr>
        <p:grpSpPr>
          <a:xfrm>
            <a:off x="6294399" y="3138003"/>
            <a:ext cx="5724525" cy="771663"/>
            <a:chOff x="6365834" y="2785363"/>
            <a:chExt cx="5724525" cy="521400"/>
          </a:xfrm>
        </p:grpSpPr>
        <p:grpSp>
          <p:nvGrpSpPr>
            <p:cNvPr id="114" name="Группа 113">
              <a:extLst>
                <a:ext uri="{FF2B5EF4-FFF2-40B4-BE49-F238E27FC236}">
                  <a16:creationId xmlns:a16="http://schemas.microsoft.com/office/drawing/2014/main" id="{39627E21-5AD6-4633-918E-B622B687ECE3}"/>
                </a:ext>
              </a:extLst>
            </p:cNvPr>
            <p:cNvGrpSpPr/>
            <p:nvPr/>
          </p:nvGrpSpPr>
          <p:grpSpPr>
            <a:xfrm rot="10800000">
              <a:off x="6365834" y="2785363"/>
              <a:ext cx="5724525" cy="521400"/>
              <a:chOff x="219075" y="2171562"/>
              <a:chExt cx="5724525" cy="521400"/>
            </a:xfrm>
          </p:grpSpPr>
          <p:sp>
            <p:nvSpPr>
              <p:cNvPr id="116" name="Google Shape;1517;p36">
                <a:extLst>
                  <a:ext uri="{FF2B5EF4-FFF2-40B4-BE49-F238E27FC236}">
                    <a16:creationId xmlns:a16="http://schemas.microsoft.com/office/drawing/2014/main" id="{BA2CCA59-B9FF-4D6B-A82F-FACB4E25ED8C}"/>
                  </a:ext>
                </a:extLst>
              </p:cNvPr>
              <p:cNvSpPr/>
              <p:nvPr/>
            </p:nvSpPr>
            <p:spPr>
              <a:xfrm>
                <a:off x="219075" y="2171562"/>
                <a:ext cx="5724525" cy="5214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518;p36">
                <a:extLst>
                  <a:ext uri="{FF2B5EF4-FFF2-40B4-BE49-F238E27FC236}">
                    <a16:creationId xmlns:a16="http://schemas.microsoft.com/office/drawing/2014/main" id="{DCDD6EE1-35D7-4586-AEB1-E380C6BA9F2F}"/>
                  </a:ext>
                </a:extLst>
              </p:cNvPr>
              <p:cNvSpPr/>
              <p:nvPr/>
            </p:nvSpPr>
            <p:spPr>
              <a:xfrm>
                <a:off x="219094" y="2171562"/>
                <a:ext cx="93627" cy="521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7569241-F20F-4C36-A7D6-7FB64EB8BB64}"/>
                </a:ext>
              </a:extLst>
            </p:cNvPr>
            <p:cNvSpPr txBox="1"/>
            <p:nvPr/>
          </p:nvSpPr>
          <p:spPr>
            <a:xfrm>
              <a:off x="6576989" y="2901242"/>
              <a:ext cx="5419705" cy="270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Отклонение развития от стандартного С++.</a:t>
              </a:r>
              <a:endParaRPr lang="en-US"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447EA13B-38BB-4C07-A173-6808FD95B88B}"/>
              </a:ext>
            </a:extLst>
          </p:cNvPr>
          <p:cNvGrpSpPr/>
          <p:nvPr/>
        </p:nvGrpSpPr>
        <p:grpSpPr>
          <a:xfrm>
            <a:off x="6294380" y="4123228"/>
            <a:ext cx="5724525" cy="771663"/>
            <a:chOff x="6365834" y="2785363"/>
            <a:chExt cx="5724525" cy="521400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A4517920-C3B6-423F-82F5-690F62419853}"/>
                </a:ext>
              </a:extLst>
            </p:cNvPr>
            <p:cNvGrpSpPr/>
            <p:nvPr/>
          </p:nvGrpSpPr>
          <p:grpSpPr>
            <a:xfrm rot="10800000">
              <a:off x="6365834" y="2785363"/>
              <a:ext cx="5724525" cy="521400"/>
              <a:chOff x="219075" y="2171562"/>
              <a:chExt cx="5724525" cy="521400"/>
            </a:xfrm>
          </p:grpSpPr>
          <p:sp>
            <p:nvSpPr>
              <p:cNvPr id="134" name="Google Shape;1517;p36">
                <a:extLst>
                  <a:ext uri="{FF2B5EF4-FFF2-40B4-BE49-F238E27FC236}">
                    <a16:creationId xmlns:a16="http://schemas.microsoft.com/office/drawing/2014/main" id="{F32636B8-9F51-4858-BB43-5EE8C8B8A68B}"/>
                  </a:ext>
                </a:extLst>
              </p:cNvPr>
              <p:cNvSpPr/>
              <p:nvPr/>
            </p:nvSpPr>
            <p:spPr>
              <a:xfrm>
                <a:off x="219075" y="2171562"/>
                <a:ext cx="5724525" cy="5214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518;p36">
                <a:extLst>
                  <a:ext uri="{FF2B5EF4-FFF2-40B4-BE49-F238E27FC236}">
                    <a16:creationId xmlns:a16="http://schemas.microsoft.com/office/drawing/2014/main" id="{05C26E9C-1AC8-4B67-A108-4A049779817E}"/>
                  </a:ext>
                </a:extLst>
              </p:cNvPr>
              <p:cNvSpPr/>
              <p:nvPr/>
            </p:nvSpPr>
            <p:spPr>
              <a:xfrm>
                <a:off x="219094" y="2171562"/>
                <a:ext cx="93627" cy="521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EC5C47A-9D5F-4164-ABFE-7E7B2673E03A}"/>
                </a:ext>
              </a:extLst>
            </p:cNvPr>
            <p:cNvSpPr txBox="1"/>
            <p:nvPr/>
          </p:nvSpPr>
          <p:spPr>
            <a:xfrm>
              <a:off x="6576989" y="2901242"/>
              <a:ext cx="5419705" cy="270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Лицензирование </a:t>
              </a:r>
              <a:r>
                <a:rPr lang="en-US" sz="2000" dirty="0">
                  <a:latin typeface="Roboto"/>
                  <a:ea typeface="Roboto"/>
                  <a:cs typeface="Roboto"/>
                  <a:sym typeface="Roboto"/>
                </a:rPr>
                <a:t>LPGPL</a:t>
              </a: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lang="en-US"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92569B4-781E-4159-BCB6-CBE71030E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1" y="6078687"/>
            <a:ext cx="590200" cy="470085"/>
          </a:xfrm>
          <a:prstGeom prst="rect">
            <a:avLst/>
          </a:prstGeom>
        </p:spPr>
      </p:pic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09EAAE2E-6715-4010-B5BB-0F5D3433DE29}"/>
              </a:ext>
            </a:extLst>
          </p:cNvPr>
          <p:cNvGrpSpPr/>
          <p:nvPr/>
        </p:nvGrpSpPr>
        <p:grpSpPr>
          <a:xfrm>
            <a:off x="211469" y="5074389"/>
            <a:ext cx="5724525" cy="771663"/>
            <a:chOff x="219075" y="2171562"/>
            <a:chExt cx="5724525" cy="521400"/>
          </a:xfrm>
        </p:grpSpPr>
        <p:sp>
          <p:nvSpPr>
            <p:cNvPr id="138" name="Google Shape;1517;p36">
              <a:extLst>
                <a:ext uri="{FF2B5EF4-FFF2-40B4-BE49-F238E27FC236}">
                  <a16:creationId xmlns:a16="http://schemas.microsoft.com/office/drawing/2014/main" id="{3D62359B-600F-4FF2-8C71-CD0338E42979}"/>
                </a:ext>
              </a:extLst>
            </p:cNvPr>
            <p:cNvSpPr/>
            <p:nvPr/>
          </p:nvSpPr>
          <p:spPr>
            <a:xfrm>
              <a:off x="219075" y="2171562"/>
              <a:ext cx="5724525" cy="521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518;p36">
              <a:extLst>
                <a:ext uri="{FF2B5EF4-FFF2-40B4-BE49-F238E27FC236}">
                  <a16:creationId xmlns:a16="http://schemas.microsoft.com/office/drawing/2014/main" id="{1DC9FD90-7E7D-48A9-BC58-1A8B500E7ABA}"/>
                </a:ext>
              </a:extLst>
            </p:cNvPr>
            <p:cNvSpPr/>
            <p:nvPr/>
          </p:nvSpPr>
          <p:spPr>
            <a:xfrm>
              <a:off x="219094" y="2171562"/>
              <a:ext cx="93627" cy="521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542;p36">
              <a:extLst>
                <a:ext uri="{FF2B5EF4-FFF2-40B4-BE49-F238E27FC236}">
                  <a16:creationId xmlns:a16="http://schemas.microsoft.com/office/drawing/2014/main" id="{0BE46E57-AA69-453A-BAA1-BF51FECF75AD}"/>
                </a:ext>
              </a:extLst>
            </p:cNvPr>
            <p:cNvSpPr txBox="1"/>
            <p:nvPr/>
          </p:nvSpPr>
          <p:spPr>
            <a:xfrm flipH="1">
              <a:off x="312720" y="2296914"/>
              <a:ext cx="5431278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Богатый функционал (набор всего на свете).</a:t>
              </a:r>
              <a:endParaRPr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23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2;p38">
            <a:extLst>
              <a:ext uri="{FF2B5EF4-FFF2-40B4-BE49-F238E27FC236}">
                <a16:creationId xmlns:a16="http://schemas.microsoft.com/office/drawing/2014/main" id="{2F292B6C-2D36-4E66-8772-2AE488F2C375}"/>
              </a:ext>
            </a:extLst>
          </p:cNvPr>
          <p:cNvSpPr/>
          <p:nvPr/>
        </p:nvSpPr>
        <p:spPr>
          <a:xfrm>
            <a:off x="4103781" y="6313730"/>
            <a:ext cx="1533072" cy="1533072"/>
          </a:xfrm>
          <a:prstGeom prst="ellipse">
            <a:avLst/>
          </a:prstGeom>
          <a:solidFill>
            <a:srgbClr val="949494"/>
          </a:solidFill>
          <a:ln w="19050" cap="flat" cmpd="sng">
            <a:solidFill>
              <a:srgbClr val="9494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0;p38">
            <a:extLst>
              <a:ext uri="{FF2B5EF4-FFF2-40B4-BE49-F238E27FC236}">
                <a16:creationId xmlns:a16="http://schemas.microsoft.com/office/drawing/2014/main" id="{61C2B4FD-7D05-4978-B0A3-CFC399F88DC1}"/>
              </a:ext>
            </a:extLst>
          </p:cNvPr>
          <p:cNvSpPr/>
          <p:nvPr/>
        </p:nvSpPr>
        <p:spPr>
          <a:xfrm>
            <a:off x="5736394" y="-2255131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2;p38">
            <a:extLst>
              <a:ext uri="{FF2B5EF4-FFF2-40B4-BE49-F238E27FC236}">
                <a16:creationId xmlns:a16="http://schemas.microsoft.com/office/drawing/2014/main" id="{C235BD32-D426-4394-A50B-EAAD490E3083}"/>
              </a:ext>
            </a:extLst>
          </p:cNvPr>
          <p:cNvSpPr/>
          <p:nvPr/>
        </p:nvSpPr>
        <p:spPr>
          <a:xfrm>
            <a:off x="-927100" y="-893531"/>
            <a:ext cx="1533072" cy="1533072"/>
          </a:xfrm>
          <a:prstGeom prst="ellipse">
            <a:avLst/>
          </a:prstGeom>
          <a:solidFill>
            <a:srgbClr val="7030A0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3773976" y="544102"/>
            <a:ext cx="4644047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wxWidgets</a:t>
            </a:r>
            <a:endParaRPr lang="en-US" sz="3600" b="1" i="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92" name="Google Shape;1585;p36">
            <a:extLst>
              <a:ext uri="{FF2B5EF4-FFF2-40B4-BE49-F238E27FC236}">
                <a16:creationId xmlns:a16="http://schemas.microsoft.com/office/drawing/2014/main" id="{758EB44F-0FE4-4909-A245-F5AD0DDDA2C8}"/>
              </a:ext>
            </a:extLst>
          </p:cNvPr>
          <p:cNvGrpSpPr/>
          <p:nvPr/>
        </p:nvGrpSpPr>
        <p:grpSpPr>
          <a:xfrm>
            <a:off x="2748923" y="1404176"/>
            <a:ext cx="572754" cy="572357"/>
            <a:chOff x="1977583" y="1273395"/>
            <a:chExt cx="572754" cy="572357"/>
          </a:xfrm>
        </p:grpSpPr>
        <p:sp>
          <p:nvSpPr>
            <p:cNvPr id="93" name="Google Shape;1586;p36">
              <a:extLst>
                <a:ext uri="{FF2B5EF4-FFF2-40B4-BE49-F238E27FC236}">
                  <a16:creationId xmlns:a16="http://schemas.microsoft.com/office/drawing/2014/main" id="{0367F39D-E5E1-4117-AC7C-FA9DF5BE3CA6}"/>
                </a:ext>
              </a:extLst>
            </p:cNvPr>
            <p:cNvSpPr/>
            <p:nvPr/>
          </p:nvSpPr>
          <p:spPr>
            <a:xfrm>
              <a:off x="1977583" y="1273395"/>
              <a:ext cx="572754" cy="572357"/>
            </a:xfrm>
            <a:prstGeom prst="rect">
              <a:avLst/>
            </a:prstGeom>
            <a:noFill/>
            <a:ln w="38100" cap="flat" cmpd="sng">
              <a:solidFill>
                <a:srgbClr val="3980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87;p36">
              <a:extLst>
                <a:ext uri="{FF2B5EF4-FFF2-40B4-BE49-F238E27FC236}">
                  <a16:creationId xmlns:a16="http://schemas.microsoft.com/office/drawing/2014/main" id="{D24343DB-F634-4F25-9AFC-48C06723E0FF}"/>
                </a:ext>
              </a:extLst>
            </p:cNvPr>
            <p:cNvSpPr/>
            <p:nvPr/>
          </p:nvSpPr>
          <p:spPr>
            <a:xfrm>
              <a:off x="2059891" y="1409883"/>
              <a:ext cx="408143" cy="297919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398059"/>
            </a:solidFill>
            <a:ln>
              <a:solidFill>
                <a:srgbClr val="9494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" name="Google Shape;1588;p36">
            <a:extLst>
              <a:ext uri="{FF2B5EF4-FFF2-40B4-BE49-F238E27FC236}">
                <a16:creationId xmlns:a16="http://schemas.microsoft.com/office/drawing/2014/main" id="{F83462A0-5118-4BF6-99BC-C9ABFD6B16C8}"/>
              </a:ext>
            </a:extLst>
          </p:cNvPr>
          <p:cNvGrpSpPr/>
          <p:nvPr/>
        </p:nvGrpSpPr>
        <p:grpSpPr>
          <a:xfrm>
            <a:off x="8870325" y="1404176"/>
            <a:ext cx="572754" cy="572357"/>
            <a:chOff x="6593674" y="1273402"/>
            <a:chExt cx="572754" cy="572357"/>
          </a:xfrm>
        </p:grpSpPr>
        <p:sp>
          <p:nvSpPr>
            <p:cNvPr id="96" name="Google Shape;1589;p36">
              <a:extLst>
                <a:ext uri="{FF2B5EF4-FFF2-40B4-BE49-F238E27FC236}">
                  <a16:creationId xmlns:a16="http://schemas.microsoft.com/office/drawing/2014/main" id="{61BE449A-A87E-448E-9E87-B64DF3CAF1CD}"/>
                </a:ext>
              </a:extLst>
            </p:cNvPr>
            <p:cNvSpPr/>
            <p:nvPr/>
          </p:nvSpPr>
          <p:spPr>
            <a:xfrm>
              <a:off x="6593674" y="1273402"/>
              <a:ext cx="572754" cy="572357"/>
            </a:xfrm>
            <a:prstGeom prst="rect">
              <a:avLst/>
            </a:prstGeom>
            <a:noFill/>
            <a:ln w="38100" cap="flat" cmpd="sng">
              <a:solidFill>
                <a:srgbClr val="FF5C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90;p36">
              <a:extLst>
                <a:ext uri="{FF2B5EF4-FFF2-40B4-BE49-F238E27FC236}">
                  <a16:creationId xmlns:a16="http://schemas.microsoft.com/office/drawing/2014/main" id="{242DA282-1A21-4330-B82B-9BD72C6F47D5}"/>
                </a:ext>
              </a:extLst>
            </p:cNvPr>
            <p:cNvSpPr/>
            <p:nvPr/>
          </p:nvSpPr>
          <p:spPr>
            <a:xfrm>
              <a:off x="6694503" y="1379957"/>
              <a:ext cx="371054" cy="357633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FF5C5C"/>
            </a:solidFill>
            <a:ln>
              <a:solidFill>
                <a:srgbClr val="9494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D5D5F-A77E-43EE-A9FF-B71226B0C0F2}"/>
              </a:ext>
            </a:extLst>
          </p:cNvPr>
          <p:cNvGrpSpPr/>
          <p:nvPr/>
        </p:nvGrpSpPr>
        <p:grpSpPr>
          <a:xfrm>
            <a:off x="219075" y="2171561"/>
            <a:ext cx="5724525" cy="771663"/>
            <a:chOff x="219075" y="2171562"/>
            <a:chExt cx="5724525" cy="521400"/>
          </a:xfrm>
        </p:grpSpPr>
        <p:sp>
          <p:nvSpPr>
            <p:cNvPr id="24" name="Google Shape;1517;p36">
              <a:extLst>
                <a:ext uri="{FF2B5EF4-FFF2-40B4-BE49-F238E27FC236}">
                  <a16:creationId xmlns:a16="http://schemas.microsoft.com/office/drawing/2014/main" id="{84ACA8D2-53B9-4052-99F0-4A2DB7C6FA2E}"/>
                </a:ext>
              </a:extLst>
            </p:cNvPr>
            <p:cNvSpPr/>
            <p:nvPr/>
          </p:nvSpPr>
          <p:spPr>
            <a:xfrm>
              <a:off x="219075" y="2171562"/>
              <a:ext cx="5724525" cy="521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18;p36">
              <a:extLst>
                <a:ext uri="{FF2B5EF4-FFF2-40B4-BE49-F238E27FC236}">
                  <a16:creationId xmlns:a16="http://schemas.microsoft.com/office/drawing/2014/main" id="{BD205C5E-8A30-4B4C-BA07-6A0C011E9B73}"/>
                </a:ext>
              </a:extLst>
            </p:cNvPr>
            <p:cNvSpPr/>
            <p:nvPr/>
          </p:nvSpPr>
          <p:spPr>
            <a:xfrm>
              <a:off x="219094" y="2171562"/>
              <a:ext cx="93627" cy="521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42;p36">
              <a:extLst>
                <a:ext uri="{FF2B5EF4-FFF2-40B4-BE49-F238E27FC236}">
                  <a16:creationId xmlns:a16="http://schemas.microsoft.com/office/drawing/2014/main" id="{98D1019E-88DC-4DFE-A821-FD336B8AD298}"/>
                </a:ext>
              </a:extLst>
            </p:cNvPr>
            <p:cNvSpPr txBox="1"/>
            <p:nvPr/>
          </p:nvSpPr>
          <p:spPr>
            <a:xfrm flipH="1">
              <a:off x="312720" y="2315862"/>
              <a:ext cx="5423673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Нативные виджеты</a:t>
              </a:r>
              <a:r>
                <a:rPr lang="en-US" sz="2000" dirty="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1153C6F-BA98-4805-A679-7EF9CACA7CA2}"/>
              </a:ext>
            </a:extLst>
          </p:cNvPr>
          <p:cNvGrpSpPr/>
          <p:nvPr/>
        </p:nvGrpSpPr>
        <p:grpSpPr>
          <a:xfrm>
            <a:off x="6294418" y="2171561"/>
            <a:ext cx="5724525" cy="771663"/>
            <a:chOff x="6365834" y="2785363"/>
            <a:chExt cx="5724525" cy="521400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16B45618-2214-47F0-959F-ED47EDA0D3E0}"/>
                </a:ext>
              </a:extLst>
            </p:cNvPr>
            <p:cNvGrpSpPr/>
            <p:nvPr/>
          </p:nvGrpSpPr>
          <p:grpSpPr>
            <a:xfrm rot="10800000">
              <a:off x="6365834" y="2785363"/>
              <a:ext cx="5724525" cy="521400"/>
              <a:chOff x="219075" y="2171562"/>
              <a:chExt cx="5724525" cy="521400"/>
            </a:xfrm>
          </p:grpSpPr>
          <p:sp>
            <p:nvSpPr>
              <p:cNvPr id="100" name="Google Shape;1517;p36">
                <a:extLst>
                  <a:ext uri="{FF2B5EF4-FFF2-40B4-BE49-F238E27FC236}">
                    <a16:creationId xmlns:a16="http://schemas.microsoft.com/office/drawing/2014/main" id="{6B1844D7-18F7-4A5D-8B51-8052254CCE30}"/>
                  </a:ext>
                </a:extLst>
              </p:cNvPr>
              <p:cNvSpPr/>
              <p:nvPr/>
            </p:nvSpPr>
            <p:spPr>
              <a:xfrm>
                <a:off x="219075" y="2171562"/>
                <a:ext cx="5724525" cy="5214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518;p36">
                <a:extLst>
                  <a:ext uri="{FF2B5EF4-FFF2-40B4-BE49-F238E27FC236}">
                    <a16:creationId xmlns:a16="http://schemas.microsoft.com/office/drawing/2014/main" id="{8209F629-FE84-4878-AED0-ECDF01E35A7B}"/>
                  </a:ext>
                </a:extLst>
              </p:cNvPr>
              <p:cNvSpPr/>
              <p:nvPr/>
            </p:nvSpPr>
            <p:spPr>
              <a:xfrm>
                <a:off x="219094" y="2171562"/>
                <a:ext cx="93627" cy="521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F9206A-3267-49DB-8B8C-77E3A76E0F40}"/>
                </a:ext>
              </a:extLst>
            </p:cNvPr>
            <p:cNvSpPr txBox="1"/>
            <p:nvPr/>
          </p:nvSpPr>
          <p:spPr>
            <a:xfrm>
              <a:off x="6576951" y="2911487"/>
              <a:ext cx="5419705" cy="270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Сравнительно бедный функционал.</a:t>
              </a:r>
              <a:endParaRPr lang="en-US"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A131D1E9-F511-4BE2-B36E-E72DDCB25837}"/>
              </a:ext>
            </a:extLst>
          </p:cNvPr>
          <p:cNvGrpSpPr/>
          <p:nvPr/>
        </p:nvGrpSpPr>
        <p:grpSpPr>
          <a:xfrm>
            <a:off x="219075" y="3138004"/>
            <a:ext cx="5724525" cy="771663"/>
            <a:chOff x="219075" y="2171562"/>
            <a:chExt cx="5724525" cy="521400"/>
          </a:xfrm>
        </p:grpSpPr>
        <p:sp>
          <p:nvSpPr>
            <p:cNvPr id="106" name="Google Shape;1517;p36">
              <a:extLst>
                <a:ext uri="{FF2B5EF4-FFF2-40B4-BE49-F238E27FC236}">
                  <a16:creationId xmlns:a16="http://schemas.microsoft.com/office/drawing/2014/main" id="{B987EE13-9856-4CD0-B697-FEA0576D4DD5}"/>
                </a:ext>
              </a:extLst>
            </p:cNvPr>
            <p:cNvSpPr/>
            <p:nvPr/>
          </p:nvSpPr>
          <p:spPr>
            <a:xfrm>
              <a:off x="219075" y="2171562"/>
              <a:ext cx="5724525" cy="521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18;p36">
              <a:extLst>
                <a:ext uri="{FF2B5EF4-FFF2-40B4-BE49-F238E27FC236}">
                  <a16:creationId xmlns:a16="http://schemas.microsoft.com/office/drawing/2014/main" id="{21E76FC9-A8E3-40B8-9E17-23B2680724EF}"/>
                </a:ext>
              </a:extLst>
            </p:cNvPr>
            <p:cNvSpPr/>
            <p:nvPr/>
          </p:nvSpPr>
          <p:spPr>
            <a:xfrm>
              <a:off x="219094" y="2171562"/>
              <a:ext cx="93627" cy="521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42;p36">
              <a:extLst>
                <a:ext uri="{FF2B5EF4-FFF2-40B4-BE49-F238E27FC236}">
                  <a16:creationId xmlns:a16="http://schemas.microsoft.com/office/drawing/2014/main" id="{6CCDA477-A14B-4E21-8A70-02847F5B93B0}"/>
                </a:ext>
              </a:extLst>
            </p:cNvPr>
            <p:cNvSpPr txBox="1"/>
            <p:nvPr/>
          </p:nvSpPr>
          <p:spPr>
            <a:xfrm flipH="1">
              <a:off x="312720" y="2315862"/>
              <a:ext cx="5423674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latin typeface="Roboto"/>
                  <a:ea typeface="Roboto"/>
                  <a:cs typeface="Roboto"/>
                  <a:sym typeface="Roboto"/>
                </a:rPr>
                <a:t>C</a:t>
              </a:r>
              <a:r>
                <a:rPr lang="ru-RU" sz="2000" dirty="0" err="1">
                  <a:latin typeface="Roboto"/>
                  <a:ea typeface="Roboto"/>
                  <a:cs typeface="Roboto"/>
                  <a:sym typeface="Roboto"/>
                </a:rPr>
                <a:t>тандартный</a:t>
              </a: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 C++, без специальных препроцессоров/расширений</a:t>
              </a:r>
              <a:r>
                <a:rPr lang="en-US" sz="2000" dirty="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3D434EC5-66FE-4D5C-8916-3453FF656654}"/>
              </a:ext>
            </a:extLst>
          </p:cNvPr>
          <p:cNvGrpSpPr/>
          <p:nvPr/>
        </p:nvGrpSpPr>
        <p:grpSpPr>
          <a:xfrm>
            <a:off x="212191" y="4123229"/>
            <a:ext cx="5724525" cy="1533072"/>
            <a:chOff x="219075" y="2171562"/>
            <a:chExt cx="5724525" cy="521400"/>
          </a:xfrm>
        </p:grpSpPr>
        <p:sp>
          <p:nvSpPr>
            <p:cNvPr id="110" name="Google Shape;1517;p36">
              <a:extLst>
                <a:ext uri="{FF2B5EF4-FFF2-40B4-BE49-F238E27FC236}">
                  <a16:creationId xmlns:a16="http://schemas.microsoft.com/office/drawing/2014/main" id="{7C69451C-5CA0-43D5-B214-63037573244C}"/>
                </a:ext>
              </a:extLst>
            </p:cNvPr>
            <p:cNvSpPr/>
            <p:nvPr/>
          </p:nvSpPr>
          <p:spPr>
            <a:xfrm>
              <a:off x="219075" y="2171562"/>
              <a:ext cx="5724525" cy="521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18;p36">
              <a:extLst>
                <a:ext uri="{FF2B5EF4-FFF2-40B4-BE49-F238E27FC236}">
                  <a16:creationId xmlns:a16="http://schemas.microsoft.com/office/drawing/2014/main" id="{93BC3576-1CF1-401D-B637-529B121FFA18}"/>
                </a:ext>
              </a:extLst>
            </p:cNvPr>
            <p:cNvSpPr/>
            <p:nvPr/>
          </p:nvSpPr>
          <p:spPr>
            <a:xfrm>
              <a:off x="219094" y="2171562"/>
              <a:ext cx="93627" cy="521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42;p36">
              <a:extLst>
                <a:ext uri="{FF2B5EF4-FFF2-40B4-BE49-F238E27FC236}">
                  <a16:creationId xmlns:a16="http://schemas.microsoft.com/office/drawing/2014/main" id="{F761BD46-1CD2-41C5-83B0-602C5349443C}"/>
                </a:ext>
              </a:extLst>
            </p:cNvPr>
            <p:cNvSpPr txBox="1"/>
            <p:nvPr/>
          </p:nvSpPr>
          <p:spPr>
            <a:xfrm flipH="1">
              <a:off x="312720" y="2315862"/>
              <a:ext cx="5443623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Возможность статической связи с приложениями с закрытым исходным кодом без покупки коммерческой лицензии</a:t>
              </a:r>
              <a:r>
                <a:rPr lang="en-US" sz="2000" dirty="0">
                  <a:latin typeface="Roboto"/>
                  <a:ea typeface="Roboto"/>
                  <a:cs typeface="Roboto"/>
                  <a:sym typeface="Roboto"/>
                </a:rPr>
                <a:t>/</a:t>
              </a:r>
              <a:endParaRPr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807AEEF6-318B-4113-8D87-4C1E1C78246C}"/>
              </a:ext>
            </a:extLst>
          </p:cNvPr>
          <p:cNvGrpSpPr/>
          <p:nvPr/>
        </p:nvGrpSpPr>
        <p:grpSpPr>
          <a:xfrm>
            <a:off x="6294399" y="3138003"/>
            <a:ext cx="5724525" cy="771663"/>
            <a:chOff x="6365834" y="2785363"/>
            <a:chExt cx="5724525" cy="521400"/>
          </a:xfrm>
        </p:grpSpPr>
        <p:grpSp>
          <p:nvGrpSpPr>
            <p:cNvPr id="114" name="Группа 113">
              <a:extLst>
                <a:ext uri="{FF2B5EF4-FFF2-40B4-BE49-F238E27FC236}">
                  <a16:creationId xmlns:a16="http://schemas.microsoft.com/office/drawing/2014/main" id="{39627E21-5AD6-4633-918E-B622B687ECE3}"/>
                </a:ext>
              </a:extLst>
            </p:cNvPr>
            <p:cNvGrpSpPr/>
            <p:nvPr/>
          </p:nvGrpSpPr>
          <p:grpSpPr>
            <a:xfrm rot="10800000">
              <a:off x="6365834" y="2785363"/>
              <a:ext cx="5724525" cy="521400"/>
              <a:chOff x="219075" y="2171562"/>
              <a:chExt cx="5724525" cy="521400"/>
            </a:xfrm>
          </p:grpSpPr>
          <p:sp>
            <p:nvSpPr>
              <p:cNvPr id="116" name="Google Shape;1517;p36">
                <a:extLst>
                  <a:ext uri="{FF2B5EF4-FFF2-40B4-BE49-F238E27FC236}">
                    <a16:creationId xmlns:a16="http://schemas.microsoft.com/office/drawing/2014/main" id="{BA2CCA59-B9FF-4D6B-A82F-FACB4E25ED8C}"/>
                  </a:ext>
                </a:extLst>
              </p:cNvPr>
              <p:cNvSpPr/>
              <p:nvPr/>
            </p:nvSpPr>
            <p:spPr>
              <a:xfrm>
                <a:off x="219075" y="2171562"/>
                <a:ext cx="5724525" cy="5214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518;p36">
                <a:extLst>
                  <a:ext uri="{FF2B5EF4-FFF2-40B4-BE49-F238E27FC236}">
                    <a16:creationId xmlns:a16="http://schemas.microsoft.com/office/drawing/2014/main" id="{DCDD6EE1-35D7-4586-AEB1-E380C6BA9F2F}"/>
                  </a:ext>
                </a:extLst>
              </p:cNvPr>
              <p:cNvSpPr/>
              <p:nvPr/>
            </p:nvSpPr>
            <p:spPr>
              <a:xfrm>
                <a:off x="219094" y="2171562"/>
                <a:ext cx="93627" cy="521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7569241-F20F-4C36-A7D6-7FB64EB8BB64}"/>
                </a:ext>
              </a:extLst>
            </p:cNvPr>
            <p:cNvSpPr txBox="1"/>
            <p:nvPr/>
          </p:nvSpPr>
          <p:spPr>
            <a:xfrm>
              <a:off x="6576970" y="2813255"/>
              <a:ext cx="5419705" cy="478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Roboto"/>
                  <a:ea typeface="Roboto"/>
                  <a:cs typeface="Roboto"/>
                  <a:sym typeface="Roboto"/>
                </a:rPr>
                <a:t>Относительно сложный для чтения и понимания код.</a:t>
              </a:r>
              <a:endParaRPr lang="en-US"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5B955ECB-7DB3-46F7-92C0-169CF6C0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1" y="6080586"/>
            <a:ext cx="694920" cy="5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CB33B3-FD8C-4FA6-A37E-E4B760D1F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54" y="4104085"/>
            <a:ext cx="5724525" cy="17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-0.11389 C -2.5E-6 -0.16481 -0.06953 -0.22708 -0.12578 -0.22708 L -0.25156 -0.22708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7"/>
          <p:cNvSpPr/>
          <p:nvPr/>
        </p:nvSpPr>
        <p:spPr>
          <a:xfrm>
            <a:off x="5225665" y="1119237"/>
            <a:ext cx="1739200" cy="1739200"/>
          </a:xfrm>
          <a:prstGeom prst="ellipse">
            <a:avLst/>
          </a:prstGeom>
          <a:solidFill>
            <a:srgbClr val="3A2D53">
              <a:alpha val="45980"/>
            </a:srgbClr>
          </a:solidFill>
          <a:ln>
            <a:solidFill>
              <a:srgbClr val="3A2D5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47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25</a:t>
            </a:fld>
            <a:endParaRPr dirty="0"/>
          </a:p>
        </p:txBody>
      </p:sp>
      <p:sp>
        <p:nvSpPr>
          <p:cNvPr id="589" name="Google Shape;589;p47"/>
          <p:cNvSpPr txBox="1">
            <a:spLocks noGrp="1"/>
          </p:cNvSpPr>
          <p:nvPr>
            <p:ph type="title" idx="2"/>
          </p:nvPr>
        </p:nvSpPr>
        <p:spPr>
          <a:xfrm>
            <a:off x="5316665" y="1475037"/>
            <a:ext cx="1557200" cy="102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7000"/>
              <a:buFontTx/>
              <a:buNone/>
              <a:tabLst/>
              <a:defRPr/>
            </a:pPr>
            <a:r>
              <a:rPr kumimoji="0" lang="e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Barlow Semi Condensed"/>
              </a:rPr>
              <a:t>04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13F4B65E-DBEA-49F6-ACA7-844866EE17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7916" y="3080118"/>
            <a:ext cx="7355433" cy="17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Qt</a:t>
            </a: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67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75;p67">
            <a:extLst>
              <a:ext uri="{FF2B5EF4-FFF2-40B4-BE49-F238E27FC236}">
                <a16:creationId xmlns:a16="http://schemas.microsoft.com/office/drawing/2014/main" id="{30C26753-C613-4F8F-9E5E-42AFC05C5CF5}"/>
              </a:ext>
            </a:extLst>
          </p:cNvPr>
          <p:cNvSpPr/>
          <p:nvPr/>
        </p:nvSpPr>
        <p:spPr>
          <a:xfrm>
            <a:off x="629143" y="639541"/>
            <a:ext cx="724500" cy="724500"/>
          </a:xfrm>
          <a:prstGeom prst="ellipse">
            <a:avLst/>
          </a:prstGeom>
          <a:solidFill>
            <a:srgbClr val="3A2D53"/>
          </a:solidFill>
          <a:ln>
            <a:solidFill>
              <a:srgbClr val="3A2D5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8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26</a:t>
            </a:fld>
            <a:endParaRPr dirty="0"/>
          </a:p>
        </p:txBody>
      </p:sp>
      <p:sp>
        <p:nvSpPr>
          <p:cNvPr id="367" name="Google Shape;367;p38"/>
          <p:cNvSpPr txBox="1">
            <a:spLocks noGrp="1"/>
          </p:cNvSpPr>
          <p:nvPr>
            <p:ph type="subTitle" idx="1"/>
          </p:nvPr>
        </p:nvSpPr>
        <p:spPr>
          <a:xfrm>
            <a:off x="460417" y="1752364"/>
            <a:ext cx="5406983" cy="35667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Qt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фреймворк для разработки кроссплатформенного программного обеспечения на языке программирования C++.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/>
            <a:endParaRPr lang="ru-RU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/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 времени своего появления в 1996 году библиотека легла в основу многих программных проектов. Кроме того, </a:t>
            </a:r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Qt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является фундаментом популярной рабочей среды KDE, входящей в состав многих дистрибутивов Linux.</a:t>
            </a:r>
            <a:endParaRPr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title"/>
          </p:nvPr>
        </p:nvSpPr>
        <p:spPr>
          <a:xfrm>
            <a:off x="691317" y="714364"/>
            <a:ext cx="3398083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Qt</a:t>
            </a:r>
            <a:endParaRPr sz="3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10666600" y="-2496431"/>
            <a:ext cx="2723200" cy="27232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1" name="Google Shape;371;p38"/>
          <p:cNvSpPr/>
          <p:nvPr/>
        </p:nvSpPr>
        <p:spPr>
          <a:xfrm>
            <a:off x="-1147583" y="-1542022"/>
            <a:ext cx="2076000" cy="20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2" name="Google Shape;372;p38"/>
          <p:cNvSpPr/>
          <p:nvPr/>
        </p:nvSpPr>
        <p:spPr>
          <a:xfrm>
            <a:off x="-1708283" y="5851772"/>
            <a:ext cx="2399600" cy="23996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73" name="Google Shape;373;p38"/>
          <p:cNvCxnSpPr>
            <a:cxnSpLocks/>
          </p:cNvCxnSpPr>
          <p:nvPr/>
        </p:nvCxnSpPr>
        <p:spPr>
          <a:xfrm>
            <a:off x="4001400" y="1023764"/>
            <a:ext cx="1866000" cy="0"/>
          </a:xfrm>
          <a:prstGeom prst="straightConnector1">
            <a:avLst/>
          </a:prstGeom>
          <a:noFill/>
          <a:ln w="19050" cap="flat" cmpd="sng">
            <a:solidFill>
              <a:srgbClr val="5CFF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273;p35">
            <a:extLst>
              <a:ext uri="{FF2B5EF4-FFF2-40B4-BE49-F238E27FC236}">
                <a16:creationId xmlns:a16="http://schemas.microsoft.com/office/drawing/2014/main" id="{52BE729E-5AAA-48B2-A9E7-4CF179529EB9}"/>
              </a:ext>
            </a:extLst>
          </p:cNvPr>
          <p:cNvSpPr/>
          <p:nvPr/>
        </p:nvSpPr>
        <p:spPr>
          <a:xfrm>
            <a:off x="6453208" y="2008559"/>
            <a:ext cx="5406984" cy="2874204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62" name="Picture 2" descr="Qt 6.3 arrives with improvements in modules, new functions and more | Linux  Addicts">
            <a:extLst>
              <a:ext uri="{FF2B5EF4-FFF2-40B4-BE49-F238E27FC236}">
                <a16:creationId xmlns:a16="http://schemas.microsoft.com/office/drawing/2014/main" id="{4139E8DA-7A76-420F-8AE3-429B3C0E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65" y="2075484"/>
            <a:ext cx="5172669" cy="270703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1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6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27</a:t>
            </a:fld>
            <a:endParaRPr/>
          </a:p>
        </p:txBody>
      </p:sp>
      <p:sp>
        <p:nvSpPr>
          <p:cNvPr id="891" name="Google Shape;891;p56"/>
          <p:cNvSpPr txBox="1">
            <a:spLocks noGrp="1"/>
          </p:cNvSpPr>
          <p:nvPr>
            <p:ph type="body" idx="1"/>
          </p:nvPr>
        </p:nvSpPr>
        <p:spPr>
          <a:xfrm>
            <a:off x="952000" y="5309744"/>
            <a:ext cx="10284400" cy="806800"/>
          </a:xfrm>
          <a:prstGeom prst="rect">
            <a:avLst/>
          </a:prstGeom>
          <a:solidFill>
            <a:srgbClr val="1E1E1E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QtCreator</a:t>
            </a:r>
            <a:endParaRPr sz="28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92" name="Google Shape;892;p56"/>
          <p:cNvSpPr/>
          <p:nvPr/>
        </p:nvSpPr>
        <p:spPr>
          <a:xfrm>
            <a:off x="-599233" y="5193833"/>
            <a:ext cx="2461200" cy="24612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/>
          <p:nvPr/>
        </p:nvSpPr>
        <p:spPr>
          <a:xfrm>
            <a:off x="3717056" y="2494780"/>
            <a:ext cx="885200" cy="885200"/>
          </a:xfrm>
          <a:prstGeom prst="ellipse">
            <a:avLst/>
          </a:prstGeom>
          <a:solidFill>
            <a:srgbClr val="FDFF5C">
              <a:alpha val="45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4" name="Google Shape;344;p37"/>
          <p:cNvSpPr/>
          <p:nvPr/>
        </p:nvSpPr>
        <p:spPr>
          <a:xfrm>
            <a:off x="8974672" y="2494780"/>
            <a:ext cx="885200" cy="885200"/>
          </a:xfrm>
          <a:prstGeom prst="ellipse">
            <a:avLst/>
          </a:prstGeom>
          <a:solidFill>
            <a:srgbClr val="955CFF">
              <a:alpha val="236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5" name="Google Shape;345;p37"/>
          <p:cNvSpPr/>
          <p:nvPr/>
        </p:nvSpPr>
        <p:spPr>
          <a:xfrm>
            <a:off x="6342279" y="2494780"/>
            <a:ext cx="885200" cy="885200"/>
          </a:xfrm>
          <a:prstGeom prst="ellipse">
            <a:avLst/>
          </a:prstGeom>
          <a:solidFill>
            <a:srgbClr val="5CFFF8">
              <a:alpha val="38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6" name="Google Shape;346;p37"/>
          <p:cNvSpPr/>
          <p:nvPr/>
        </p:nvSpPr>
        <p:spPr>
          <a:xfrm>
            <a:off x="1092964" y="2494780"/>
            <a:ext cx="885200" cy="885200"/>
          </a:xfrm>
          <a:prstGeom prst="ellipse">
            <a:avLst/>
          </a:prstGeom>
          <a:solidFill>
            <a:srgbClr val="5CFFA6">
              <a:alpha val="43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7" name="Google Shape;347;p37"/>
          <p:cNvSpPr txBox="1">
            <a:spLocks noGrp="1"/>
          </p:cNvSpPr>
          <p:nvPr>
            <p:ph type="title"/>
          </p:nvPr>
        </p:nvSpPr>
        <p:spPr>
          <a:xfrm>
            <a:off x="952000" y="3585241"/>
            <a:ext cx="2402400" cy="7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Загрузка</a:t>
            </a:r>
            <a:endParaRPr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8" name="Google Shape;348;p37"/>
          <p:cNvSpPr txBox="1">
            <a:spLocks noGrp="1"/>
          </p:cNvSpPr>
          <p:nvPr>
            <p:ph type="title" idx="3"/>
          </p:nvPr>
        </p:nvSpPr>
        <p:spPr>
          <a:xfrm>
            <a:off x="952000" y="864400"/>
            <a:ext cx="10284400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Установка </a:t>
            </a:r>
            <a:r>
              <a:rPr lang="en-US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Qt</a:t>
            </a:r>
            <a:endParaRPr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9" name="Google Shape;349;p37"/>
          <p:cNvSpPr txBox="1">
            <a:spLocks noGrp="1"/>
          </p:cNvSpPr>
          <p:nvPr>
            <p:ph type="subTitle" idx="1"/>
          </p:nvPr>
        </p:nvSpPr>
        <p:spPr>
          <a:xfrm>
            <a:off x="952000" y="4441139"/>
            <a:ext cx="2402400" cy="104088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Переходим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по ссылке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скачиваем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.exe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файл по лицензии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LGPL 2.0.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0" name="Google Shape;350;p37"/>
          <p:cNvSpPr txBox="1">
            <a:spLocks noGrp="1"/>
          </p:cNvSpPr>
          <p:nvPr>
            <p:ph type="title" idx="2"/>
          </p:nvPr>
        </p:nvSpPr>
        <p:spPr>
          <a:xfrm>
            <a:off x="1092964" y="2632380"/>
            <a:ext cx="885200" cy="6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01</a:t>
            </a:r>
            <a:endParaRPr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51" name="Google Shape;351;p37"/>
          <p:cNvSpPr txBox="1">
            <a:spLocks noGrp="1"/>
          </p:cNvSpPr>
          <p:nvPr>
            <p:ph type="title" idx="4"/>
          </p:nvPr>
        </p:nvSpPr>
        <p:spPr>
          <a:xfrm>
            <a:off x="3578100" y="3585241"/>
            <a:ext cx="2402400" cy="7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Регистрация</a:t>
            </a:r>
            <a:endParaRPr lang="ru-RU" dirty="0"/>
          </a:p>
        </p:txBody>
      </p:sp>
      <p:sp>
        <p:nvSpPr>
          <p:cNvPr id="352" name="Google Shape;352;p37"/>
          <p:cNvSpPr txBox="1">
            <a:spLocks noGrp="1"/>
          </p:cNvSpPr>
          <p:nvPr>
            <p:ph type="subTitle" idx="5"/>
          </p:nvPr>
        </p:nvSpPr>
        <p:spPr>
          <a:xfrm>
            <a:off x="3578100" y="4441139"/>
            <a:ext cx="2402400" cy="7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Регистрируем аккаунт на сайте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Qt.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title" idx="6"/>
          </p:nvPr>
        </p:nvSpPr>
        <p:spPr>
          <a:xfrm>
            <a:off x="3717056" y="2632580"/>
            <a:ext cx="8852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02</a:t>
            </a:r>
            <a:endParaRPr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54" name="Google Shape;354;p37"/>
          <p:cNvSpPr txBox="1">
            <a:spLocks noGrp="1"/>
          </p:cNvSpPr>
          <p:nvPr>
            <p:ph type="title" idx="7"/>
          </p:nvPr>
        </p:nvSpPr>
        <p:spPr>
          <a:xfrm>
            <a:off x="6204200" y="3585241"/>
            <a:ext cx="2402400" cy="7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Выбор компонентов</a:t>
            </a:r>
            <a:endParaRPr dirty="0"/>
          </a:p>
        </p:txBody>
      </p:sp>
      <p:sp>
        <p:nvSpPr>
          <p:cNvPr id="355" name="Google Shape;355;p37"/>
          <p:cNvSpPr txBox="1">
            <a:spLocks noGrp="1"/>
          </p:cNvSpPr>
          <p:nvPr>
            <p:ph type="subTitle" idx="8"/>
          </p:nvPr>
        </p:nvSpPr>
        <p:spPr>
          <a:xfrm>
            <a:off x="6204200" y="4441139"/>
            <a:ext cx="2402400" cy="104088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установке выбираем опцию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“Custom Installation”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модули со след. слайда.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6" name="Google Shape;356;p37"/>
          <p:cNvSpPr txBox="1">
            <a:spLocks noGrp="1"/>
          </p:cNvSpPr>
          <p:nvPr>
            <p:ph type="title" idx="9"/>
          </p:nvPr>
        </p:nvSpPr>
        <p:spPr>
          <a:xfrm>
            <a:off x="6342279" y="2632380"/>
            <a:ext cx="885200" cy="6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03</a:t>
            </a:r>
            <a:endParaRPr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57" name="Google Shape;357;p37"/>
          <p:cNvSpPr txBox="1">
            <a:spLocks noGrp="1"/>
          </p:cNvSpPr>
          <p:nvPr>
            <p:ph type="title" idx="13"/>
          </p:nvPr>
        </p:nvSpPr>
        <p:spPr>
          <a:xfrm>
            <a:off x="8830300" y="3585241"/>
            <a:ext cx="2402400" cy="7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Ожидание</a:t>
            </a:r>
            <a:endParaRPr lang="ru-RU" dirty="0"/>
          </a:p>
        </p:txBody>
      </p:sp>
      <p:sp>
        <p:nvSpPr>
          <p:cNvPr id="358" name="Google Shape;358;p37"/>
          <p:cNvSpPr txBox="1">
            <a:spLocks noGrp="1"/>
          </p:cNvSpPr>
          <p:nvPr>
            <p:ph type="subTitle" idx="14"/>
          </p:nvPr>
        </p:nvSpPr>
        <p:spPr>
          <a:xfrm>
            <a:off x="8830300" y="4441139"/>
            <a:ext cx="2402400" cy="7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Ждем, пока все выбранные модули загрузятся и установятся.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9" name="Google Shape;359;p37"/>
          <p:cNvSpPr txBox="1">
            <a:spLocks noGrp="1"/>
          </p:cNvSpPr>
          <p:nvPr>
            <p:ph type="title" idx="15"/>
          </p:nvPr>
        </p:nvSpPr>
        <p:spPr>
          <a:xfrm>
            <a:off x="8974672" y="2632380"/>
            <a:ext cx="885200" cy="6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04</a:t>
            </a:r>
            <a:endParaRPr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60" name="Google Shape;360;p37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244935-5B66-459D-9905-11C50B95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36"/>
          <a:stretch/>
        </p:blipFill>
        <p:spPr>
          <a:xfrm>
            <a:off x="119346" y="1795133"/>
            <a:ext cx="3333718" cy="3966518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15D16D-AB52-4AD8-BEB4-F9A489A22C2B}"/>
              </a:ext>
            </a:extLst>
          </p:cNvPr>
          <p:cNvSpPr txBox="1"/>
          <p:nvPr/>
        </p:nvSpPr>
        <p:spPr>
          <a:xfrm>
            <a:off x="607921" y="5942592"/>
            <a:ext cx="235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 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“Sources” 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пункта «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Qt 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6.4.0»</a:t>
            </a:r>
          </a:p>
        </p:txBody>
      </p:sp>
      <p:sp>
        <p:nvSpPr>
          <p:cNvPr id="5" name="Google Shape;1517;p36">
            <a:extLst>
              <a:ext uri="{FF2B5EF4-FFF2-40B4-BE49-F238E27FC236}">
                <a16:creationId xmlns:a16="http://schemas.microsoft.com/office/drawing/2014/main" id="{635EC125-5DCD-47CB-9CF5-C5E245D698E6}"/>
              </a:ext>
            </a:extLst>
          </p:cNvPr>
          <p:cNvSpPr/>
          <p:nvPr/>
        </p:nvSpPr>
        <p:spPr>
          <a:xfrm>
            <a:off x="728797" y="269077"/>
            <a:ext cx="10444914" cy="77166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42;p36">
            <a:extLst>
              <a:ext uri="{FF2B5EF4-FFF2-40B4-BE49-F238E27FC236}">
                <a16:creationId xmlns:a16="http://schemas.microsoft.com/office/drawing/2014/main" id="{EFB95B6B-F811-40E3-A03C-683DC5E4239B}"/>
              </a:ext>
            </a:extLst>
          </p:cNvPr>
          <p:cNvSpPr txBox="1"/>
          <p:nvPr/>
        </p:nvSpPr>
        <p:spPr>
          <a:xfrm flipH="1">
            <a:off x="958149" y="408401"/>
            <a:ext cx="9986210" cy="37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5C5C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r>
              <a:rPr lang="ru-RU" sz="2000" b="1" dirty="0">
                <a:solidFill>
                  <a:srgbClr val="FF5C5C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В пути установки </a:t>
            </a: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Qt 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не должно содержаться пробелов.</a:t>
            </a: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A0A3D0-A2F8-4C3D-87D8-80E5B9263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30" y="1478039"/>
            <a:ext cx="8179033" cy="46007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"/>
          <p:cNvSpPr/>
          <p:nvPr/>
        </p:nvSpPr>
        <p:spPr>
          <a:xfrm>
            <a:off x="5226033" y="1119237"/>
            <a:ext cx="1739200" cy="1739200"/>
          </a:xfrm>
          <a:prstGeom prst="ellipse">
            <a:avLst/>
          </a:prstGeom>
          <a:solidFill>
            <a:srgbClr val="5CFFA6">
              <a:alpha val="43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9" name="Google Shape;379;p39"/>
          <p:cNvSpPr txBox="1">
            <a:spLocks noGrp="1"/>
          </p:cNvSpPr>
          <p:nvPr>
            <p:ph type="title"/>
          </p:nvPr>
        </p:nvSpPr>
        <p:spPr>
          <a:xfrm>
            <a:off x="2417916" y="3080118"/>
            <a:ext cx="7355433" cy="17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lt1"/>
                </a:solidFill>
              </a:rPr>
              <a:t>История появления и развития ГИП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title" idx="2"/>
          </p:nvPr>
        </p:nvSpPr>
        <p:spPr>
          <a:xfrm>
            <a:off x="5317400" y="1475037"/>
            <a:ext cx="1557200" cy="102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01</a:t>
            </a:r>
            <a:endParaRPr sz="5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82" name="Google Shape;382;p39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75;p67">
            <a:extLst>
              <a:ext uri="{FF2B5EF4-FFF2-40B4-BE49-F238E27FC236}">
                <a16:creationId xmlns:a16="http://schemas.microsoft.com/office/drawing/2014/main" id="{30C26753-C613-4F8F-9E5E-42AFC05C5CF5}"/>
              </a:ext>
            </a:extLst>
          </p:cNvPr>
          <p:cNvSpPr/>
          <p:nvPr/>
        </p:nvSpPr>
        <p:spPr>
          <a:xfrm>
            <a:off x="629143" y="639541"/>
            <a:ext cx="724500" cy="724500"/>
          </a:xfrm>
          <a:prstGeom prst="ellipse">
            <a:avLst/>
          </a:prstGeom>
          <a:solidFill>
            <a:srgbClr val="3A2D53"/>
          </a:solidFill>
          <a:ln>
            <a:solidFill>
              <a:srgbClr val="3A2D5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8"/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30</a:t>
            </a:fld>
            <a:endParaRPr dirty="0"/>
          </a:p>
        </p:txBody>
      </p:sp>
      <p:sp>
        <p:nvSpPr>
          <p:cNvPr id="367" name="Google Shape;367;p38"/>
          <p:cNvSpPr txBox="1">
            <a:spLocks noGrp="1"/>
          </p:cNvSpPr>
          <p:nvPr>
            <p:ph type="subTitle" idx="1"/>
          </p:nvPr>
        </p:nvSpPr>
        <p:spPr>
          <a:xfrm>
            <a:off x="460417" y="1752364"/>
            <a:ext cx="11198183" cy="35667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Декларативный скриптовый язык программирования QML появился в 2009 году, основан на JavaScript и предназначен для разработки дизайна приложений, ориентированных на сенсорные мобильные устройства.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/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/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Язык является компонентом среды разработки пользовательского интерфейса </a:t>
            </a:r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Qt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Quick, создан в рамках </a:t>
            </a:r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Qt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Project. Документ QML выглядит как дерево элементов, каждый из которых является совокупностью поведенческих и графических блоков. Элементы QML могут быть расширены за счет компонентов C++, добавленных через </a:t>
            </a:r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Qt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framework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или с помощью встраивания .</a:t>
            </a:r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js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-файлов.</a:t>
            </a:r>
            <a:endParaRPr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title"/>
          </p:nvPr>
        </p:nvSpPr>
        <p:spPr>
          <a:xfrm>
            <a:off x="691317" y="714364"/>
            <a:ext cx="3398083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Qml</a:t>
            </a:r>
            <a:endParaRPr sz="3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10666600" y="-2496431"/>
            <a:ext cx="2723200" cy="27232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1" name="Google Shape;371;p38"/>
          <p:cNvSpPr/>
          <p:nvPr/>
        </p:nvSpPr>
        <p:spPr>
          <a:xfrm>
            <a:off x="-1147583" y="-1542022"/>
            <a:ext cx="2076000" cy="20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2" name="Google Shape;372;p38"/>
          <p:cNvSpPr/>
          <p:nvPr/>
        </p:nvSpPr>
        <p:spPr>
          <a:xfrm>
            <a:off x="-1708283" y="5851772"/>
            <a:ext cx="2399600" cy="23996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73" name="Google Shape;373;p38"/>
          <p:cNvCxnSpPr>
            <a:cxnSpLocks/>
          </p:cNvCxnSpPr>
          <p:nvPr/>
        </p:nvCxnSpPr>
        <p:spPr>
          <a:xfrm>
            <a:off x="9800629" y="1023764"/>
            <a:ext cx="1866000" cy="0"/>
          </a:xfrm>
          <a:prstGeom prst="straightConnector1">
            <a:avLst/>
          </a:prstGeom>
          <a:noFill/>
          <a:ln w="19050" cap="flat" cmpd="sng">
            <a:solidFill>
              <a:srgbClr val="5CFFF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83047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8;p38">
            <a:extLst>
              <a:ext uri="{FF2B5EF4-FFF2-40B4-BE49-F238E27FC236}">
                <a16:creationId xmlns:a16="http://schemas.microsoft.com/office/drawing/2014/main" id="{CB580863-1CF0-4E62-BF8B-1EDBE97AC6FA}"/>
              </a:ext>
            </a:extLst>
          </p:cNvPr>
          <p:cNvSpPr txBox="1">
            <a:spLocks/>
          </p:cNvSpPr>
          <p:nvPr/>
        </p:nvSpPr>
        <p:spPr>
          <a:xfrm>
            <a:off x="3773976" y="544102"/>
            <a:ext cx="4644047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Литература</a:t>
            </a:r>
            <a:r>
              <a:rPr lang="en-US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endParaRPr lang="en-US" sz="3600" b="1" i="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B909FE-BEAF-4C69-908B-DC5500184806}"/>
              </a:ext>
            </a:extLst>
          </p:cNvPr>
          <p:cNvSpPr txBox="1"/>
          <p:nvPr/>
        </p:nvSpPr>
        <p:spPr>
          <a:xfrm>
            <a:off x="232611" y="1247123"/>
            <a:ext cx="117027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Evolution of the Desktop GUI - </a:t>
            </a: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https://www.cio.com/article/284864/the-evolution-of-the-desktop-gui.html</a:t>
            </a:r>
            <a:endParaRPr lang="en-US" b="1" dirty="0">
              <a:solidFill>
                <a:srgbClr val="404040"/>
              </a:solidFill>
              <a:latin typeface="var(--font_family_headings, var(--font_family_headings_preset, &quot;SF Compact Display&quot;, -apple-system, BlinkMacSystemFont, &quot;Segoe UI&quot;, Roboto, Helvetica, Arial, sans-serif, &quot;Apple Color Emoji&quot;, &quot;Segoe UI Emoji&quot;, &quot;Segoe UI Symbol&quot;))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History of the Graphical User Interface - 1945 to 1980 -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https://lunduke.substack.com/p/the-history-of-the-graphical-user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Кросс-платформенное программное обеспечение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shorturl.at/ehKL9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принципы и правила разработки графического пользовательского интерфейса -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https://cyberleninka.ru/article/n/osnovnye-printsipy-i-pravila-razrabotki-graficheskogo-polzovatelskogo-interfeysa/viewer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Fundamental UI Design Principles You Need to Know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https://dribbble.com/resources/ui-design-principles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Проектирование графического интерфейса пользователя -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https://habr.com/ru/post/208966/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0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072;p63">
            <a:extLst>
              <a:ext uri="{FF2B5EF4-FFF2-40B4-BE49-F238E27FC236}">
                <a16:creationId xmlns:a16="http://schemas.microsoft.com/office/drawing/2014/main" id="{79E67DEC-E770-4DC4-8F7B-74310DE02BF5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2568022" y="947463"/>
            <a:ext cx="751256" cy="1166624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076;p63">
            <a:extLst>
              <a:ext uri="{FF2B5EF4-FFF2-40B4-BE49-F238E27FC236}">
                <a16:creationId xmlns:a16="http://schemas.microsoft.com/office/drawing/2014/main" id="{D6B945CA-195D-4D6A-817E-72249EBDFCD3}"/>
              </a:ext>
            </a:extLst>
          </p:cNvPr>
          <p:cNvSpPr txBox="1"/>
          <p:nvPr/>
        </p:nvSpPr>
        <p:spPr>
          <a:xfrm>
            <a:off x="967441" y="1727064"/>
            <a:ext cx="1848300" cy="73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Xerox Star GUI</a:t>
            </a:r>
          </a:p>
        </p:txBody>
      </p:sp>
      <p:sp>
        <p:nvSpPr>
          <p:cNvPr id="5" name="Google Shape;1077;p63">
            <a:extLst>
              <a:ext uri="{FF2B5EF4-FFF2-40B4-BE49-F238E27FC236}">
                <a16:creationId xmlns:a16="http://schemas.microsoft.com/office/drawing/2014/main" id="{D1DB4660-C7D5-447B-8CA2-52780273C066}"/>
              </a:ext>
            </a:extLst>
          </p:cNvPr>
          <p:cNvSpPr txBox="1"/>
          <p:nvPr/>
        </p:nvSpPr>
        <p:spPr>
          <a:xfrm>
            <a:off x="967441" y="2355467"/>
            <a:ext cx="1848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Semi Condensed Medium"/>
              </a:rPr>
              <a:t>1981</a:t>
            </a: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Semi Condensed Medium"/>
            </a:endParaRPr>
          </a:p>
        </p:txBody>
      </p:sp>
      <p:cxnSp>
        <p:nvCxnSpPr>
          <p:cNvPr id="20" name="Google Shape;1124;p63">
            <a:extLst>
              <a:ext uri="{FF2B5EF4-FFF2-40B4-BE49-F238E27FC236}">
                <a16:creationId xmlns:a16="http://schemas.microsoft.com/office/drawing/2014/main" id="{B039D66A-62DC-404C-87E2-F55F3A67A325}"/>
              </a:ext>
            </a:extLst>
          </p:cNvPr>
          <p:cNvCxnSpPr>
            <a:cxnSpLocks/>
            <a:stCxn id="14" idx="6"/>
            <a:endCxn id="13" idx="2"/>
          </p:cNvCxnSpPr>
          <p:nvPr/>
        </p:nvCxnSpPr>
        <p:spPr>
          <a:xfrm flipV="1">
            <a:off x="4685778" y="947462"/>
            <a:ext cx="751256" cy="1166625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125;p63">
            <a:extLst>
              <a:ext uri="{FF2B5EF4-FFF2-40B4-BE49-F238E27FC236}">
                <a16:creationId xmlns:a16="http://schemas.microsoft.com/office/drawing/2014/main" id="{1345B5AB-3B4A-4FCA-993E-55B2C3B4FBF6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6803534" y="947462"/>
            <a:ext cx="1143993" cy="1166625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1076;p63">
            <a:extLst>
              <a:ext uri="{FF2B5EF4-FFF2-40B4-BE49-F238E27FC236}">
                <a16:creationId xmlns:a16="http://schemas.microsoft.com/office/drawing/2014/main" id="{A10A49FF-8581-4E18-80D3-2CB89514757D}"/>
              </a:ext>
            </a:extLst>
          </p:cNvPr>
          <p:cNvSpPr txBox="1"/>
          <p:nvPr/>
        </p:nvSpPr>
        <p:spPr>
          <a:xfrm>
            <a:off x="3078378" y="598928"/>
            <a:ext cx="1848300" cy="73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Macintosh Desktop</a:t>
            </a:r>
          </a:p>
        </p:txBody>
      </p:sp>
      <p:sp>
        <p:nvSpPr>
          <p:cNvPr id="65" name="Google Shape;1077;p63">
            <a:extLst>
              <a:ext uri="{FF2B5EF4-FFF2-40B4-BE49-F238E27FC236}">
                <a16:creationId xmlns:a16="http://schemas.microsoft.com/office/drawing/2014/main" id="{E82E689F-20B1-4B0D-9A59-7CBAB408FAD9}"/>
              </a:ext>
            </a:extLst>
          </p:cNvPr>
          <p:cNvSpPr txBox="1"/>
          <p:nvPr/>
        </p:nvSpPr>
        <p:spPr>
          <a:xfrm>
            <a:off x="3078378" y="182283"/>
            <a:ext cx="1848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Semi Condensed Medium"/>
              </a:rPr>
              <a:t>1984</a:t>
            </a: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Semi Condensed Medium"/>
            </a:endParaRPr>
          </a:p>
        </p:txBody>
      </p:sp>
      <p:sp>
        <p:nvSpPr>
          <p:cNvPr id="68" name="Google Shape;1076;p63">
            <a:extLst>
              <a:ext uri="{FF2B5EF4-FFF2-40B4-BE49-F238E27FC236}">
                <a16:creationId xmlns:a16="http://schemas.microsoft.com/office/drawing/2014/main" id="{AEC9EAC6-40CA-4A99-99B0-F7675303C27A}"/>
              </a:ext>
            </a:extLst>
          </p:cNvPr>
          <p:cNvSpPr txBox="1"/>
          <p:nvPr/>
        </p:nvSpPr>
        <p:spPr>
          <a:xfrm>
            <a:off x="5189315" y="1884258"/>
            <a:ext cx="2006956" cy="73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i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Windows 1.0</a:t>
            </a:r>
            <a:endParaRPr lang="en-US" sz="2400" b="1" i="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9" name="Google Shape;1077;p63">
            <a:extLst>
              <a:ext uri="{FF2B5EF4-FFF2-40B4-BE49-F238E27FC236}">
                <a16:creationId xmlns:a16="http://schemas.microsoft.com/office/drawing/2014/main" id="{41C55DE0-A806-4410-BF85-3D4AD3C1744B}"/>
              </a:ext>
            </a:extLst>
          </p:cNvPr>
          <p:cNvSpPr txBox="1"/>
          <p:nvPr/>
        </p:nvSpPr>
        <p:spPr>
          <a:xfrm>
            <a:off x="5268643" y="2669787"/>
            <a:ext cx="1848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Semi Condensed Medium"/>
              </a:rPr>
              <a:t>1985</a:t>
            </a: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Semi Condensed Medium"/>
            </a:endParaRPr>
          </a:p>
        </p:txBody>
      </p:sp>
      <p:sp>
        <p:nvSpPr>
          <p:cNvPr id="70" name="Google Shape;1076;p63">
            <a:extLst>
              <a:ext uri="{FF2B5EF4-FFF2-40B4-BE49-F238E27FC236}">
                <a16:creationId xmlns:a16="http://schemas.microsoft.com/office/drawing/2014/main" id="{7E0B41A6-C2A1-4FE5-8CBD-4152C1FCDEC1}"/>
              </a:ext>
            </a:extLst>
          </p:cNvPr>
          <p:cNvSpPr txBox="1"/>
          <p:nvPr/>
        </p:nvSpPr>
        <p:spPr>
          <a:xfrm>
            <a:off x="7634118" y="691698"/>
            <a:ext cx="2006956" cy="73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Mac OS 7</a:t>
            </a:r>
          </a:p>
        </p:txBody>
      </p:sp>
      <p:sp>
        <p:nvSpPr>
          <p:cNvPr id="71" name="Google Shape;1077;p63">
            <a:extLst>
              <a:ext uri="{FF2B5EF4-FFF2-40B4-BE49-F238E27FC236}">
                <a16:creationId xmlns:a16="http://schemas.microsoft.com/office/drawing/2014/main" id="{87819540-1D87-446D-9396-FB8BBCEA29D2}"/>
              </a:ext>
            </a:extLst>
          </p:cNvPr>
          <p:cNvSpPr txBox="1"/>
          <p:nvPr/>
        </p:nvSpPr>
        <p:spPr>
          <a:xfrm>
            <a:off x="7713446" y="305023"/>
            <a:ext cx="1848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Semi Condensed Medium"/>
              </a:rPr>
              <a:t>1991</a:t>
            </a: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Semi Condensed Medium"/>
            </a:endParaRPr>
          </a:p>
        </p:txBody>
      </p:sp>
      <p:cxnSp>
        <p:nvCxnSpPr>
          <p:cNvPr id="91" name="Google Shape;1124;p63">
            <a:extLst>
              <a:ext uri="{FF2B5EF4-FFF2-40B4-BE49-F238E27FC236}">
                <a16:creationId xmlns:a16="http://schemas.microsoft.com/office/drawing/2014/main" id="{4BE736FC-858A-4022-9469-74B80BAE05B1}"/>
              </a:ext>
            </a:extLst>
          </p:cNvPr>
          <p:cNvCxnSpPr>
            <a:cxnSpLocks/>
            <a:stCxn id="15" idx="6"/>
            <a:endCxn id="101" idx="2"/>
          </p:cNvCxnSpPr>
          <p:nvPr/>
        </p:nvCxnSpPr>
        <p:spPr>
          <a:xfrm flipV="1">
            <a:off x="9314027" y="947694"/>
            <a:ext cx="746017" cy="1166393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76;p63">
            <a:extLst>
              <a:ext uri="{FF2B5EF4-FFF2-40B4-BE49-F238E27FC236}">
                <a16:creationId xmlns:a16="http://schemas.microsoft.com/office/drawing/2014/main" id="{A9CA417A-A437-45F0-8F2D-6A2822BFC777}"/>
              </a:ext>
            </a:extLst>
          </p:cNvPr>
          <p:cNvSpPr txBox="1"/>
          <p:nvPr/>
        </p:nvSpPr>
        <p:spPr>
          <a:xfrm>
            <a:off x="9819145" y="1727064"/>
            <a:ext cx="1848300" cy="73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Windows 95</a:t>
            </a:r>
          </a:p>
        </p:txBody>
      </p:sp>
      <p:sp>
        <p:nvSpPr>
          <p:cNvPr id="110" name="Google Shape;1077;p63">
            <a:extLst>
              <a:ext uri="{FF2B5EF4-FFF2-40B4-BE49-F238E27FC236}">
                <a16:creationId xmlns:a16="http://schemas.microsoft.com/office/drawing/2014/main" id="{8021FAFD-FC80-4B31-8750-0EC83EF48499}"/>
              </a:ext>
            </a:extLst>
          </p:cNvPr>
          <p:cNvSpPr txBox="1"/>
          <p:nvPr/>
        </p:nvSpPr>
        <p:spPr>
          <a:xfrm>
            <a:off x="9819145" y="2355467"/>
            <a:ext cx="1848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Semi Condensed Medium"/>
              </a:rPr>
              <a:t>1995</a:t>
            </a: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Semi Condensed Medium"/>
            </a:endParaRPr>
          </a:p>
        </p:txBody>
      </p:sp>
      <p:cxnSp>
        <p:nvCxnSpPr>
          <p:cNvPr id="112" name="Соединитель: уступ 111">
            <a:extLst>
              <a:ext uri="{FF2B5EF4-FFF2-40B4-BE49-F238E27FC236}">
                <a16:creationId xmlns:a16="http://schemas.microsoft.com/office/drawing/2014/main" id="{7EE370AB-B3D5-46AE-971D-20A4B7EC5668}"/>
              </a:ext>
            </a:extLst>
          </p:cNvPr>
          <p:cNvCxnSpPr>
            <a:cxnSpLocks/>
            <a:stCxn id="101" idx="6"/>
            <a:endCxn id="148" idx="6"/>
          </p:cNvCxnSpPr>
          <p:nvPr/>
        </p:nvCxnSpPr>
        <p:spPr>
          <a:xfrm>
            <a:off x="11426545" y="947694"/>
            <a:ext cx="12700" cy="336873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oogle Shape;1072;p63">
            <a:extLst>
              <a:ext uri="{FF2B5EF4-FFF2-40B4-BE49-F238E27FC236}">
                <a16:creationId xmlns:a16="http://schemas.microsoft.com/office/drawing/2014/main" id="{63871BE8-EBFA-4774-8529-564156F09BB8}"/>
              </a:ext>
            </a:extLst>
          </p:cNvPr>
          <p:cNvCxnSpPr>
            <a:cxnSpLocks/>
            <a:endCxn id="137" idx="2"/>
          </p:cNvCxnSpPr>
          <p:nvPr/>
        </p:nvCxnSpPr>
        <p:spPr>
          <a:xfrm>
            <a:off x="2568022" y="4316197"/>
            <a:ext cx="751256" cy="1166624"/>
          </a:xfrm>
          <a:prstGeom prst="straightConnector1">
            <a:avLst/>
          </a:prstGeom>
          <a:noFill/>
          <a:ln w="19050" cap="flat" cmpd="sng">
            <a:solidFill>
              <a:srgbClr val="9494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076;p63">
            <a:extLst>
              <a:ext uri="{FF2B5EF4-FFF2-40B4-BE49-F238E27FC236}">
                <a16:creationId xmlns:a16="http://schemas.microsoft.com/office/drawing/2014/main" id="{655FC912-5D16-4889-98EA-36B950A319BF}"/>
              </a:ext>
            </a:extLst>
          </p:cNvPr>
          <p:cNvSpPr txBox="1"/>
          <p:nvPr/>
        </p:nvSpPr>
        <p:spPr>
          <a:xfrm>
            <a:off x="384310" y="3447291"/>
            <a:ext cx="1848300" cy="73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Windows 7</a:t>
            </a:r>
          </a:p>
        </p:txBody>
      </p:sp>
      <p:sp>
        <p:nvSpPr>
          <p:cNvPr id="134" name="Google Shape;1077;p63">
            <a:extLst>
              <a:ext uri="{FF2B5EF4-FFF2-40B4-BE49-F238E27FC236}">
                <a16:creationId xmlns:a16="http://schemas.microsoft.com/office/drawing/2014/main" id="{17560A17-729D-43D5-A87A-BFE070FC4561}"/>
              </a:ext>
            </a:extLst>
          </p:cNvPr>
          <p:cNvSpPr txBox="1"/>
          <p:nvPr/>
        </p:nvSpPr>
        <p:spPr>
          <a:xfrm>
            <a:off x="384310" y="3918738"/>
            <a:ext cx="1848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Semi Condensed Medium"/>
              </a:rPr>
              <a:t>2009</a:t>
            </a: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Semi Condensed Medium"/>
            </a:endParaRPr>
          </a:p>
        </p:txBody>
      </p:sp>
      <p:cxnSp>
        <p:nvCxnSpPr>
          <p:cNvPr id="139" name="Google Shape;1124;p63">
            <a:extLst>
              <a:ext uri="{FF2B5EF4-FFF2-40B4-BE49-F238E27FC236}">
                <a16:creationId xmlns:a16="http://schemas.microsoft.com/office/drawing/2014/main" id="{0B7C89A8-493E-405D-9FF2-284C13B2B727}"/>
              </a:ext>
            </a:extLst>
          </p:cNvPr>
          <p:cNvCxnSpPr>
            <a:cxnSpLocks/>
            <a:stCxn id="137" idx="6"/>
            <a:endCxn id="136" idx="2"/>
          </p:cNvCxnSpPr>
          <p:nvPr/>
        </p:nvCxnSpPr>
        <p:spPr>
          <a:xfrm flipV="1">
            <a:off x="4685778" y="4316196"/>
            <a:ext cx="751256" cy="1166625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125;p63">
            <a:extLst>
              <a:ext uri="{FF2B5EF4-FFF2-40B4-BE49-F238E27FC236}">
                <a16:creationId xmlns:a16="http://schemas.microsoft.com/office/drawing/2014/main" id="{891665E7-F9EA-4297-BACE-A7FD88AC0CE6}"/>
              </a:ext>
            </a:extLst>
          </p:cNvPr>
          <p:cNvCxnSpPr>
            <a:cxnSpLocks/>
            <a:stCxn id="136" idx="6"/>
            <a:endCxn id="138" idx="2"/>
          </p:cNvCxnSpPr>
          <p:nvPr/>
        </p:nvCxnSpPr>
        <p:spPr>
          <a:xfrm>
            <a:off x="6803534" y="4316196"/>
            <a:ext cx="1143993" cy="1166625"/>
          </a:xfrm>
          <a:prstGeom prst="straightConnector1">
            <a:avLst/>
          </a:prstGeom>
          <a:noFill/>
          <a:ln w="19050" cap="flat" cmpd="sng">
            <a:solidFill>
              <a:srgbClr val="9494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076;p63">
            <a:extLst>
              <a:ext uri="{FF2B5EF4-FFF2-40B4-BE49-F238E27FC236}">
                <a16:creationId xmlns:a16="http://schemas.microsoft.com/office/drawing/2014/main" id="{3EF67EF1-F14F-4B95-8868-92CD9840FC75}"/>
              </a:ext>
            </a:extLst>
          </p:cNvPr>
          <p:cNvSpPr txBox="1"/>
          <p:nvPr/>
        </p:nvSpPr>
        <p:spPr>
          <a:xfrm>
            <a:off x="3078378" y="3967662"/>
            <a:ext cx="1848300" cy="73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Mac OS X</a:t>
            </a:r>
          </a:p>
        </p:txBody>
      </p:sp>
      <p:sp>
        <p:nvSpPr>
          <p:cNvPr id="142" name="Google Shape;1077;p63">
            <a:extLst>
              <a:ext uri="{FF2B5EF4-FFF2-40B4-BE49-F238E27FC236}">
                <a16:creationId xmlns:a16="http://schemas.microsoft.com/office/drawing/2014/main" id="{37975CF8-8708-4EED-8377-4E942E2FD81F}"/>
              </a:ext>
            </a:extLst>
          </p:cNvPr>
          <p:cNvSpPr txBox="1"/>
          <p:nvPr/>
        </p:nvSpPr>
        <p:spPr>
          <a:xfrm>
            <a:off x="3078378" y="3551017"/>
            <a:ext cx="1848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Semi Condensed Medium"/>
              </a:rPr>
              <a:t>2001</a:t>
            </a: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Semi Condensed Medium"/>
            </a:endParaRPr>
          </a:p>
        </p:txBody>
      </p:sp>
      <p:sp>
        <p:nvSpPr>
          <p:cNvPr id="143" name="Google Shape;1076;p63">
            <a:extLst>
              <a:ext uri="{FF2B5EF4-FFF2-40B4-BE49-F238E27FC236}">
                <a16:creationId xmlns:a16="http://schemas.microsoft.com/office/drawing/2014/main" id="{8FB9E25E-9F99-4853-A3BA-A4ABE5F59FB1}"/>
              </a:ext>
            </a:extLst>
          </p:cNvPr>
          <p:cNvSpPr txBox="1"/>
          <p:nvPr/>
        </p:nvSpPr>
        <p:spPr>
          <a:xfrm>
            <a:off x="5189315" y="5252992"/>
            <a:ext cx="2006956" cy="73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Windows XP</a:t>
            </a:r>
          </a:p>
        </p:txBody>
      </p:sp>
      <p:sp>
        <p:nvSpPr>
          <p:cNvPr id="144" name="Google Shape;1077;p63">
            <a:extLst>
              <a:ext uri="{FF2B5EF4-FFF2-40B4-BE49-F238E27FC236}">
                <a16:creationId xmlns:a16="http://schemas.microsoft.com/office/drawing/2014/main" id="{114EF40A-FFAE-4201-AC31-D37DB9078663}"/>
              </a:ext>
            </a:extLst>
          </p:cNvPr>
          <p:cNvSpPr txBox="1"/>
          <p:nvPr/>
        </p:nvSpPr>
        <p:spPr>
          <a:xfrm>
            <a:off x="5268643" y="6038521"/>
            <a:ext cx="1848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Semi Condensed Medium"/>
              </a:rPr>
              <a:t>2001</a:t>
            </a: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Semi Condensed Medium"/>
            </a:endParaRPr>
          </a:p>
        </p:txBody>
      </p:sp>
      <p:sp>
        <p:nvSpPr>
          <p:cNvPr id="145" name="Google Shape;1076;p63">
            <a:extLst>
              <a:ext uri="{FF2B5EF4-FFF2-40B4-BE49-F238E27FC236}">
                <a16:creationId xmlns:a16="http://schemas.microsoft.com/office/drawing/2014/main" id="{5B712545-9D39-465C-9CBF-8877EA9C6B5F}"/>
              </a:ext>
            </a:extLst>
          </p:cNvPr>
          <p:cNvSpPr txBox="1"/>
          <p:nvPr/>
        </p:nvSpPr>
        <p:spPr>
          <a:xfrm>
            <a:off x="7634118" y="4060432"/>
            <a:ext cx="2006956" cy="73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GNOME</a:t>
            </a:r>
            <a:endParaRPr lang="en-US" sz="2400" b="1" i="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6" name="Google Shape;1077;p63">
            <a:extLst>
              <a:ext uri="{FF2B5EF4-FFF2-40B4-BE49-F238E27FC236}">
                <a16:creationId xmlns:a16="http://schemas.microsoft.com/office/drawing/2014/main" id="{854840C8-0850-4B76-8323-CFB87CABAB1B}"/>
              </a:ext>
            </a:extLst>
          </p:cNvPr>
          <p:cNvSpPr txBox="1"/>
          <p:nvPr/>
        </p:nvSpPr>
        <p:spPr>
          <a:xfrm>
            <a:off x="7713446" y="3673757"/>
            <a:ext cx="1848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Semi Condensed Medium"/>
              </a:rPr>
              <a:t>1999</a:t>
            </a: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Semi Condensed Medium"/>
            </a:endParaRPr>
          </a:p>
        </p:txBody>
      </p:sp>
      <p:cxnSp>
        <p:nvCxnSpPr>
          <p:cNvPr id="147" name="Google Shape;1124;p63">
            <a:extLst>
              <a:ext uri="{FF2B5EF4-FFF2-40B4-BE49-F238E27FC236}">
                <a16:creationId xmlns:a16="http://schemas.microsoft.com/office/drawing/2014/main" id="{543BC7AD-D3BF-477C-B9B9-2EBD494AB267}"/>
              </a:ext>
            </a:extLst>
          </p:cNvPr>
          <p:cNvCxnSpPr>
            <a:cxnSpLocks/>
            <a:stCxn id="138" idx="6"/>
            <a:endCxn id="148" idx="2"/>
          </p:cNvCxnSpPr>
          <p:nvPr/>
        </p:nvCxnSpPr>
        <p:spPr>
          <a:xfrm flipV="1">
            <a:off x="9314027" y="4316428"/>
            <a:ext cx="746017" cy="1166393"/>
          </a:xfrm>
          <a:prstGeom prst="straightConnector1">
            <a:avLst/>
          </a:prstGeom>
          <a:noFill/>
          <a:ln w="19050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076;p63">
            <a:extLst>
              <a:ext uri="{FF2B5EF4-FFF2-40B4-BE49-F238E27FC236}">
                <a16:creationId xmlns:a16="http://schemas.microsoft.com/office/drawing/2014/main" id="{4901BF7F-0822-43AD-B831-9C0B88B72E39}"/>
              </a:ext>
            </a:extLst>
          </p:cNvPr>
          <p:cNvSpPr txBox="1"/>
          <p:nvPr/>
        </p:nvSpPr>
        <p:spPr>
          <a:xfrm>
            <a:off x="9819145" y="5095798"/>
            <a:ext cx="1848300" cy="73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KDE</a:t>
            </a:r>
          </a:p>
        </p:txBody>
      </p:sp>
      <p:sp>
        <p:nvSpPr>
          <p:cNvPr id="150" name="Google Shape;1077;p63">
            <a:extLst>
              <a:ext uri="{FF2B5EF4-FFF2-40B4-BE49-F238E27FC236}">
                <a16:creationId xmlns:a16="http://schemas.microsoft.com/office/drawing/2014/main" id="{7533C171-436B-4B33-B798-05408800DC0F}"/>
              </a:ext>
            </a:extLst>
          </p:cNvPr>
          <p:cNvSpPr txBox="1"/>
          <p:nvPr/>
        </p:nvSpPr>
        <p:spPr>
          <a:xfrm>
            <a:off x="9819145" y="5724201"/>
            <a:ext cx="1848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Semi Condensed Medium"/>
              </a:rPr>
              <a:t>1988</a:t>
            </a: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Semi Condensed Medium"/>
            </a:endParaRPr>
          </a:p>
        </p:txBody>
      </p: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2D5C72AB-40FF-4BE5-B455-54AC81125FFA}"/>
              </a:ext>
            </a:extLst>
          </p:cNvPr>
          <p:cNvGrpSpPr/>
          <p:nvPr/>
        </p:nvGrpSpPr>
        <p:grpSpPr>
          <a:xfrm>
            <a:off x="1201522" y="263981"/>
            <a:ext cx="1366500" cy="1366963"/>
            <a:chOff x="1201522" y="263981"/>
            <a:chExt cx="1366500" cy="1366963"/>
          </a:xfrm>
        </p:grpSpPr>
        <p:sp>
          <p:nvSpPr>
            <p:cNvPr id="12" name="Google Shape;1073;p63">
              <a:extLst>
                <a:ext uri="{FF2B5EF4-FFF2-40B4-BE49-F238E27FC236}">
                  <a16:creationId xmlns:a16="http://schemas.microsoft.com/office/drawing/2014/main" id="{55135476-ED66-4D73-892C-E57A31EB7433}"/>
                </a:ext>
              </a:extLst>
            </p:cNvPr>
            <p:cNvSpPr/>
            <p:nvPr/>
          </p:nvSpPr>
          <p:spPr>
            <a:xfrm>
              <a:off x="1201522" y="263981"/>
              <a:ext cx="1366500" cy="1366963"/>
            </a:xfrm>
            <a:prstGeom prst="ellipse">
              <a:avLst/>
            </a:prstGeom>
            <a:solidFill>
              <a:srgbClr val="5CFFA6">
                <a:alpha val="43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3" name="Рисунок 152">
              <a:hlinkClick r:id="rId2" action="ppaction://hlinksldjump"/>
              <a:extLst>
                <a:ext uri="{FF2B5EF4-FFF2-40B4-BE49-F238E27FC236}">
                  <a16:creationId xmlns:a16="http://schemas.microsoft.com/office/drawing/2014/main" id="{E86548BD-63E1-40C3-A6A3-156AB5E0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716" y="431349"/>
              <a:ext cx="1008111" cy="974375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57B34D3E-3AA1-47B1-9D68-7B5391EEDDB8}"/>
              </a:ext>
            </a:extLst>
          </p:cNvPr>
          <p:cNvGrpSpPr/>
          <p:nvPr/>
        </p:nvGrpSpPr>
        <p:grpSpPr>
          <a:xfrm>
            <a:off x="3319278" y="1430605"/>
            <a:ext cx="1366500" cy="1366963"/>
            <a:chOff x="3319278" y="1430605"/>
            <a:chExt cx="1366500" cy="1366963"/>
          </a:xfrm>
        </p:grpSpPr>
        <p:sp>
          <p:nvSpPr>
            <p:cNvPr id="14" name="Google Shape;1074;p63">
              <a:extLst>
                <a:ext uri="{FF2B5EF4-FFF2-40B4-BE49-F238E27FC236}">
                  <a16:creationId xmlns:a16="http://schemas.microsoft.com/office/drawing/2014/main" id="{4C7A2B34-8BB8-4BCB-9DB9-4DB2B0BFCA25}"/>
                </a:ext>
              </a:extLst>
            </p:cNvPr>
            <p:cNvSpPr/>
            <p:nvPr/>
          </p:nvSpPr>
          <p:spPr>
            <a:xfrm>
              <a:off x="3319278" y="1430605"/>
              <a:ext cx="1366500" cy="1366963"/>
            </a:xfrm>
            <a:prstGeom prst="ellipse">
              <a:avLst/>
            </a:prstGeom>
            <a:solidFill>
              <a:srgbClr val="FDFF5C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5" name="Рисунок 154">
              <a:hlinkClick r:id="rId4" action="ppaction://hlinksldjump"/>
              <a:extLst>
                <a:ext uri="{FF2B5EF4-FFF2-40B4-BE49-F238E27FC236}">
                  <a16:creationId xmlns:a16="http://schemas.microsoft.com/office/drawing/2014/main" id="{F331FAE2-AAEB-4B05-B386-7A58CAFF4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852" y="1659480"/>
              <a:ext cx="1157351" cy="868514"/>
            </a:xfrm>
            <a:prstGeom prst="rect">
              <a:avLst/>
            </a:prstGeom>
          </p:spPr>
        </p:pic>
      </p:grp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C844EA5F-911A-4D78-BAA4-31FE26929CD5}"/>
              </a:ext>
            </a:extLst>
          </p:cNvPr>
          <p:cNvGrpSpPr/>
          <p:nvPr/>
        </p:nvGrpSpPr>
        <p:grpSpPr>
          <a:xfrm>
            <a:off x="5437034" y="263980"/>
            <a:ext cx="1366500" cy="1366963"/>
            <a:chOff x="5437034" y="263980"/>
            <a:chExt cx="1366500" cy="1366963"/>
          </a:xfrm>
        </p:grpSpPr>
        <p:sp>
          <p:nvSpPr>
            <p:cNvPr id="13" name="Google Shape;1084;p63">
              <a:extLst>
                <a:ext uri="{FF2B5EF4-FFF2-40B4-BE49-F238E27FC236}">
                  <a16:creationId xmlns:a16="http://schemas.microsoft.com/office/drawing/2014/main" id="{EE8750B8-0FE6-45D2-B7EF-326B10D58786}"/>
                </a:ext>
              </a:extLst>
            </p:cNvPr>
            <p:cNvSpPr/>
            <p:nvPr/>
          </p:nvSpPr>
          <p:spPr>
            <a:xfrm>
              <a:off x="5437034" y="263980"/>
              <a:ext cx="1366500" cy="1366963"/>
            </a:xfrm>
            <a:prstGeom prst="ellipse">
              <a:avLst/>
            </a:prstGeom>
            <a:solidFill>
              <a:srgbClr val="5CFFF8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57" name="Рисунок 156">
              <a:hlinkClick r:id="rId6" action="ppaction://hlinksldjump"/>
              <a:extLst>
                <a:ext uri="{FF2B5EF4-FFF2-40B4-BE49-F238E27FC236}">
                  <a16:creationId xmlns:a16="http://schemas.microsoft.com/office/drawing/2014/main" id="{1DC28B4E-1E42-46CB-A34D-E088C95FA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10612" y="597627"/>
              <a:ext cx="1019344" cy="699668"/>
            </a:xfrm>
            <a:prstGeom prst="rect">
              <a:avLst/>
            </a:prstGeom>
          </p:spPr>
        </p:pic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BF3413CC-EF50-4248-A15C-14D3D1083AA0}"/>
              </a:ext>
            </a:extLst>
          </p:cNvPr>
          <p:cNvGrpSpPr/>
          <p:nvPr/>
        </p:nvGrpSpPr>
        <p:grpSpPr>
          <a:xfrm>
            <a:off x="7947527" y="1430605"/>
            <a:ext cx="1366500" cy="1366963"/>
            <a:chOff x="7947527" y="1430605"/>
            <a:chExt cx="1366500" cy="1366963"/>
          </a:xfrm>
        </p:grpSpPr>
        <p:sp>
          <p:nvSpPr>
            <p:cNvPr id="15" name="Google Shape;1085;p63">
              <a:extLst>
                <a:ext uri="{FF2B5EF4-FFF2-40B4-BE49-F238E27FC236}">
                  <a16:creationId xmlns:a16="http://schemas.microsoft.com/office/drawing/2014/main" id="{43EF042A-D304-4F8E-9712-DEF87A643AEF}"/>
                </a:ext>
              </a:extLst>
            </p:cNvPr>
            <p:cNvSpPr/>
            <p:nvPr/>
          </p:nvSpPr>
          <p:spPr>
            <a:xfrm>
              <a:off x="7947527" y="1430605"/>
              <a:ext cx="1366500" cy="1366963"/>
            </a:xfrm>
            <a:prstGeom prst="ellipse">
              <a:avLst/>
            </a:prstGeom>
            <a:solidFill>
              <a:srgbClr val="955CFF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61" name="Рисунок 160">
              <a:hlinkClick r:id="rId9" action="ppaction://hlinksldjump"/>
              <a:extLst>
                <a:ext uri="{FF2B5EF4-FFF2-40B4-BE49-F238E27FC236}">
                  <a16:creationId xmlns:a16="http://schemas.microsoft.com/office/drawing/2014/main" id="{7524BC16-6464-4897-824D-5579D56EC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24172" t="3141" r="22054" b="37714"/>
            <a:stretch/>
          </p:blipFill>
          <p:spPr>
            <a:xfrm>
              <a:off x="8083810" y="1659480"/>
              <a:ext cx="1112217" cy="922490"/>
            </a:xfrm>
            <a:prstGeom prst="rect">
              <a:avLst/>
            </a:prstGeom>
          </p:spPr>
        </p:pic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C94C601F-6ABA-4D9A-9FB7-75F8486D2BDF}"/>
              </a:ext>
            </a:extLst>
          </p:cNvPr>
          <p:cNvGrpSpPr/>
          <p:nvPr/>
        </p:nvGrpSpPr>
        <p:grpSpPr>
          <a:xfrm>
            <a:off x="10060044" y="264443"/>
            <a:ext cx="1366501" cy="1366501"/>
            <a:chOff x="10060044" y="264443"/>
            <a:chExt cx="1366501" cy="1366501"/>
          </a:xfrm>
        </p:grpSpPr>
        <p:sp>
          <p:nvSpPr>
            <p:cNvPr id="101" name="Google Shape;295;p35">
              <a:extLst>
                <a:ext uri="{FF2B5EF4-FFF2-40B4-BE49-F238E27FC236}">
                  <a16:creationId xmlns:a16="http://schemas.microsoft.com/office/drawing/2014/main" id="{0AD6526A-BED0-4E1B-A76D-DB45DD81B67C}"/>
                </a:ext>
              </a:extLst>
            </p:cNvPr>
            <p:cNvSpPr/>
            <p:nvPr/>
          </p:nvSpPr>
          <p:spPr>
            <a:xfrm>
              <a:off x="10060044" y="264443"/>
              <a:ext cx="1366501" cy="1366501"/>
            </a:xfrm>
            <a:prstGeom prst="ellipse">
              <a:avLst/>
            </a:prstGeom>
            <a:solidFill>
              <a:srgbClr val="FF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955CFF"/>
                </a:solidFill>
              </a:endParaRPr>
            </a:p>
          </p:txBody>
        </p:sp>
        <p:pic>
          <p:nvPicPr>
            <p:cNvPr id="163" name="Рисунок 162">
              <a:hlinkClick r:id="rId12" action="ppaction://hlinksldjump"/>
              <a:extLst>
                <a:ext uri="{FF2B5EF4-FFF2-40B4-BE49-F238E27FC236}">
                  <a16:creationId xmlns:a16="http://schemas.microsoft.com/office/drawing/2014/main" id="{70B82CCA-B371-48C8-92C4-C4878EB09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9893" y="444183"/>
              <a:ext cx="1106802" cy="959666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DE979A75-8AF9-417E-9CCC-DF4A8428AAF5}"/>
              </a:ext>
            </a:extLst>
          </p:cNvPr>
          <p:cNvGrpSpPr/>
          <p:nvPr/>
        </p:nvGrpSpPr>
        <p:grpSpPr>
          <a:xfrm>
            <a:off x="10060044" y="3633177"/>
            <a:ext cx="1366501" cy="1366501"/>
            <a:chOff x="10060044" y="3633177"/>
            <a:chExt cx="1366501" cy="1366501"/>
          </a:xfrm>
        </p:grpSpPr>
        <p:sp>
          <p:nvSpPr>
            <p:cNvPr id="148" name="Google Shape;295;p35">
              <a:extLst>
                <a:ext uri="{FF2B5EF4-FFF2-40B4-BE49-F238E27FC236}">
                  <a16:creationId xmlns:a16="http://schemas.microsoft.com/office/drawing/2014/main" id="{0B2354D8-414B-4066-BBF0-8AD19C07453B}"/>
                </a:ext>
              </a:extLst>
            </p:cNvPr>
            <p:cNvSpPr/>
            <p:nvPr/>
          </p:nvSpPr>
          <p:spPr>
            <a:xfrm>
              <a:off x="10060044" y="3633177"/>
              <a:ext cx="1366501" cy="1366501"/>
            </a:xfrm>
            <a:prstGeom prst="ellipse">
              <a:avLst/>
            </a:prstGeom>
            <a:solidFill>
              <a:srgbClr val="398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955CFF"/>
                </a:solidFill>
              </a:endParaRPr>
            </a:p>
          </p:txBody>
        </p:sp>
        <p:pic>
          <p:nvPicPr>
            <p:cNvPr id="165" name="Рисунок 164">
              <a:hlinkClick r:id="rId14" action="ppaction://hlinksldjump"/>
              <a:extLst>
                <a:ext uri="{FF2B5EF4-FFF2-40B4-BE49-F238E27FC236}">
                  <a16:creationId xmlns:a16="http://schemas.microsoft.com/office/drawing/2014/main" id="{2FCE62F5-71AF-4A17-BA70-97D02B41B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0764" y="3690048"/>
              <a:ext cx="1285060" cy="128506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EE4EF475-3F03-4FA6-B876-F12C82879009}"/>
              </a:ext>
            </a:extLst>
          </p:cNvPr>
          <p:cNvGrpSpPr/>
          <p:nvPr/>
        </p:nvGrpSpPr>
        <p:grpSpPr>
          <a:xfrm>
            <a:off x="7947527" y="4799339"/>
            <a:ext cx="1366500" cy="1366963"/>
            <a:chOff x="7947527" y="4799339"/>
            <a:chExt cx="1366500" cy="1366963"/>
          </a:xfrm>
        </p:grpSpPr>
        <p:sp>
          <p:nvSpPr>
            <p:cNvPr id="138" name="Google Shape;1085;p63">
              <a:extLst>
                <a:ext uri="{FF2B5EF4-FFF2-40B4-BE49-F238E27FC236}">
                  <a16:creationId xmlns:a16="http://schemas.microsoft.com/office/drawing/2014/main" id="{BFD4E8AA-476C-491A-9E5B-2BF3313FA2EB}"/>
                </a:ext>
              </a:extLst>
            </p:cNvPr>
            <p:cNvSpPr/>
            <p:nvPr/>
          </p:nvSpPr>
          <p:spPr>
            <a:xfrm>
              <a:off x="7947527" y="4799339"/>
              <a:ext cx="1366500" cy="1366963"/>
            </a:xfrm>
            <a:prstGeom prst="ellipse">
              <a:avLst/>
            </a:prstGeom>
            <a:solidFill>
              <a:srgbClr val="848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Рисунок 166">
              <a:hlinkClick r:id="rId16" action="ppaction://hlinksldjump"/>
              <a:extLst>
                <a:ext uri="{FF2B5EF4-FFF2-40B4-BE49-F238E27FC236}">
                  <a16:creationId xmlns:a16="http://schemas.microsoft.com/office/drawing/2014/main" id="{C99B1061-1A25-489C-8A00-A77EE537B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b="25153"/>
            <a:stretch/>
          </p:blipFill>
          <p:spPr>
            <a:xfrm>
              <a:off x="8028451" y="4915434"/>
              <a:ext cx="1260176" cy="1144988"/>
            </a:xfrm>
            <a:prstGeom prst="rect">
              <a:avLst/>
            </a:prstGeom>
          </p:spPr>
        </p:pic>
      </p:grp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A591D3E1-DD07-4BBD-AA41-2FA049065A69}"/>
              </a:ext>
            </a:extLst>
          </p:cNvPr>
          <p:cNvGrpSpPr/>
          <p:nvPr/>
        </p:nvGrpSpPr>
        <p:grpSpPr>
          <a:xfrm>
            <a:off x="5437034" y="3632714"/>
            <a:ext cx="1366500" cy="1366963"/>
            <a:chOff x="5437034" y="3632714"/>
            <a:chExt cx="1366500" cy="1366963"/>
          </a:xfrm>
        </p:grpSpPr>
        <p:sp>
          <p:nvSpPr>
            <p:cNvPr id="136" name="Google Shape;1084;p63">
              <a:extLst>
                <a:ext uri="{FF2B5EF4-FFF2-40B4-BE49-F238E27FC236}">
                  <a16:creationId xmlns:a16="http://schemas.microsoft.com/office/drawing/2014/main" id="{B95BE9A1-7649-40C7-B7F0-3093531EB0E8}"/>
                </a:ext>
              </a:extLst>
            </p:cNvPr>
            <p:cNvSpPr/>
            <p:nvPr/>
          </p:nvSpPr>
          <p:spPr>
            <a:xfrm>
              <a:off x="5437034" y="3632714"/>
              <a:ext cx="1366500" cy="1366963"/>
            </a:xfrm>
            <a:prstGeom prst="ellipse">
              <a:avLst/>
            </a:prstGeom>
            <a:solidFill>
              <a:srgbClr val="5CFFF8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71" name="Рисунок 170">
              <a:hlinkClick r:id="rId19" action="ppaction://hlinksldjump"/>
              <a:extLst>
                <a:ext uri="{FF2B5EF4-FFF2-40B4-BE49-F238E27FC236}">
                  <a16:creationId xmlns:a16="http://schemas.microsoft.com/office/drawing/2014/main" id="{26D43C4C-6763-4324-B123-43A372A9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67" y="3851992"/>
              <a:ext cx="1159034" cy="926995"/>
            </a:xfrm>
            <a:prstGeom prst="rect">
              <a:avLst/>
            </a:prstGeom>
          </p:spPr>
        </p:pic>
      </p:grp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CAEA3F6D-5B21-497A-8028-345CC3D921B6}"/>
              </a:ext>
            </a:extLst>
          </p:cNvPr>
          <p:cNvGrpSpPr/>
          <p:nvPr/>
        </p:nvGrpSpPr>
        <p:grpSpPr>
          <a:xfrm>
            <a:off x="3319278" y="4799339"/>
            <a:ext cx="1366500" cy="1366963"/>
            <a:chOff x="3319278" y="4799339"/>
            <a:chExt cx="1366500" cy="1366963"/>
          </a:xfrm>
        </p:grpSpPr>
        <p:sp>
          <p:nvSpPr>
            <p:cNvPr id="137" name="Google Shape;1074;p63">
              <a:extLst>
                <a:ext uri="{FF2B5EF4-FFF2-40B4-BE49-F238E27FC236}">
                  <a16:creationId xmlns:a16="http://schemas.microsoft.com/office/drawing/2014/main" id="{384EB0C5-8A24-4296-AD35-B2DC3A7F5609}"/>
                </a:ext>
              </a:extLst>
            </p:cNvPr>
            <p:cNvSpPr/>
            <p:nvPr/>
          </p:nvSpPr>
          <p:spPr>
            <a:xfrm>
              <a:off x="3319278" y="4799339"/>
              <a:ext cx="1366500" cy="1366963"/>
            </a:xfrm>
            <a:prstGeom prst="ellipse">
              <a:avLst/>
            </a:prstGeom>
            <a:solidFill>
              <a:srgbClr val="3A2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75" name="Рисунок 174">
              <a:hlinkClick r:id="rId21" action="ppaction://hlinksldjump"/>
              <a:extLst>
                <a:ext uri="{FF2B5EF4-FFF2-40B4-BE49-F238E27FC236}">
                  <a16:creationId xmlns:a16="http://schemas.microsoft.com/office/drawing/2014/main" id="{A80BCB2F-CC1E-42B6-B675-95EE21730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2" r="21246" b="36713"/>
            <a:stretch/>
          </p:blipFill>
          <p:spPr>
            <a:xfrm>
              <a:off x="3449594" y="4940163"/>
              <a:ext cx="1100984" cy="1085314"/>
            </a:xfrm>
            <a:prstGeom prst="rect">
              <a:avLst/>
            </a:prstGeom>
          </p:spPr>
        </p:pic>
      </p:grpSp>
      <p:sp>
        <p:nvSpPr>
          <p:cNvPr id="176" name="Google Shape;1076;p63">
            <a:extLst>
              <a:ext uri="{FF2B5EF4-FFF2-40B4-BE49-F238E27FC236}">
                <a16:creationId xmlns:a16="http://schemas.microsoft.com/office/drawing/2014/main" id="{26765F4B-E135-4EE9-8AF4-B89B97FD53B8}"/>
              </a:ext>
            </a:extLst>
          </p:cNvPr>
          <p:cNvSpPr txBox="1"/>
          <p:nvPr/>
        </p:nvSpPr>
        <p:spPr>
          <a:xfrm>
            <a:off x="141123" y="4255187"/>
            <a:ext cx="2426664" cy="73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Mac OS X Lion</a:t>
            </a:r>
          </a:p>
        </p:txBody>
      </p:sp>
      <p:sp>
        <p:nvSpPr>
          <p:cNvPr id="177" name="Google Shape;1077;p63">
            <a:extLst>
              <a:ext uri="{FF2B5EF4-FFF2-40B4-BE49-F238E27FC236}">
                <a16:creationId xmlns:a16="http://schemas.microsoft.com/office/drawing/2014/main" id="{9AFC18DE-A52E-47F2-81AF-B420C4D37D2C}"/>
              </a:ext>
            </a:extLst>
          </p:cNvPr>
          <p:cNvSpPr txBox="1"/>
          <p:nvPr/>
        </p:nvSpPr>
        <p:spPr>
          <a:xfrm>
            <a:off x="449080" y="4778987"/>
            <a:ext cx="1848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Semi Condensed Medium"/>
              </a:rPr>
              <a:t>2011</a:t>
            </a: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Semi Condensed Medium"/>
            </a:endParaRPr>
          </a:p>
        </p:txBody>
      </p:sp>
      <p:sp>
        <p:nvSpPr>
          <p:cNvPr id="198" name="Google Shape;587;p47">
            <a:extLst>
              <a:ext uri="{FF2B5EF4-FFF2-40B4-BE49-F238E27FC236}">
                <a16:creationId xmlns:a16="http://schemas.microsoft.com/office/drawing/2014/main" id="{6DAD70A0-40B0-44CC-B317-CA1B3B5FB9B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00" y="6217631"/>
            <a:ext cx="731600" cy="4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lnSpcReduction="10000"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945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3;p35">
            <a:extLst>
              <a:ext uri="{FF2B5EF4-FFF2-40B4-BE49-F238E27FC236}">
                <a16:creationId xmlns:a16="http://schemas.microsoft.com/office/drawing/2014/main" id="{850E378E-862E-4699-B89E-646E65ABAED7}"/>
              </a:ext>
            </a:extLst>
          </p:cNvPr>
          <p:cNvSpPr/>
          <p:nvPr/>
        </p:nvSpPr>
        <p:spPr>
          <a:xfrm>
            <a:off x="218064" y="1130299"/>
            <a:ext cx="5587225" cy="4521201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75;p67">
            <a:extLst>
              <a:ext uri="{FF2B5EF4-FFF2-40B4-BE49-F238E27FC236}">
                <a16:creationId xmlns:a16="http://schemas.microsoft.com/office/drawing/2014/main" id="{C23087A2-400A-4BEE-9B41-AF9E2BB564BA}"/>
              </a:ext>
            </a:extLst>
          </p:cNvPr>
          <p:cNvSpPr/>
          <p:nvPr/>
        </p:nvSpPr>
        <p:spPr>
          <a:xfrm>
            <a:off x="6555149" y="713506"/>
            <a:ext cx="724500" cy="724500"/>
          </a:xfrm>
          <a:prstGeom prst="ellipse">
            <a:avLst/>
          </a:prstGeom>
          <a:solidFill>
            <a:srgbClr val="3980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978F27E-7BB1-4A87-8DF3-101D9476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0" y="1317846"/>
            <a:ext cx="5254233" cy="41442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6760553" y="766356"/>
            <a:ext cx="3398083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Xerox Star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ADE97-8C97-464C-A2FF-9DBCF89ACE0C}"/>
              </a:ext>
            </a:extLst>
          </p:cNvPr>
          <p:cNvSpPr txBox="1"/>
          <p:nvPr/>
        </p:nvSpPr>
        <p:spPr>
          <a:xfrm>
            <a:off x="6386712" y="1761741"/>
            <a:ext cx="52756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Объединение революционных технологий: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растровый дисплей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 (графический интерфейс пользователя)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Иконки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Папки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т.д.</a:t>
            </a: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 опередила свое время и не была коммерчески успешной, но она оказала невероятное влияние, </a:t>
            </a:r>
            <a:r>
              <a:rPr lang="ru-RU" sz="20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установив стандарт для графических интерфейсов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которые впоследствии появятся у Microsoft, Apple и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прочих.</a:t>
            </a:r>
          </a:p>
        </p:txBody>
      </p:sp>
      <p:sp>
        <p:nvSpPr>
          <p:cNvPr id="15" name="Google Shape;372;p38">
            <a:extLst>
              <a:ext uri="{FF2B5EF4-FFF2-40B4-BE49-F238E27FC236}">
                <a16:creationId xmlns:a16="http://schemas.microsoft.com/office/drawing/2014/main" id="{A235B09C-FA81-4AF3-808C-7B2187DA9609}"/>
              </a:ext>
            </a:extLst>
          </p:cNvPr>
          <p:cNvSpPr/>
          <p:nvPr/>
        </p:nvSpPr>
        <p:spPr>
          <a:xfrm>
            <a:off x="-927100" y="6142258"/>
            <a:ext cx="1533072" cy="1533072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0;p38">
            <a:extLst>
              <a:ext uri="{FF2B5EF4-FFF2-40B4-BE49-F238E27FC236}">
                <a16:creationId xmlns:a16="http://schemas.microsoft.com/office/drawing/2014/main" id="{A311EACB-9513-43CD-88CF-F42FE57B7341}"/>
              </a:ext>
            </a:extLst>
          </p:cNvPr>
          <p:cNvSpPr/>
          <p:nvPr/>
        </p:nvSpPr>
        <p:spPr>
          <a:xfrm>
            <a:off x="11236800" y="6231322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2;p38">
            <a:extLst>
              <a:ext uri="{FF2B5EF4-FFF2-40B4-BE49-F238E27FC236}">
                <a16:creationId xmlns:a16="http://schemas.microsoft.com/office/drawing/2014/main" id="{EEF50B85-9A4D-4D28-BE46-74DF9302753C}"/>
              </a:ext>
            </a:extLst>
          </p:cNvPr>
          <p:cNvSpPr/>
          <p:nvPr/>
        </p:nvSpPr>
        <p:spPr>
          <a:xfrm>
            <a:off x="382620" y="-2329262"/>
            <a:ext cx="3042768" cy="3042768"/>
          </a:xfrm>
          <a:prstGeom prst="ellipse">
            <a:avLst/>
          </a:prstGeom>
          <a:noFill/>
          <a:ln w="19050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Стрелка: вправо 17">
            <a:hlinkClick r:id="rId3" action="ppaction://hlinksldjump"/>
            <a:extLst>
              <a:ext uri="{FF2B5EF4-FFF2-40B4-BE49-F238E27FC236}">
                <a16:creationId xmlns:a16="http://schemas.microsoft.com/office/drawing/2014/main" id="{E8D38482-58F2-44E9-A640-C5601808EEF9}"/>
              </a:ext>
            </a:extLst>
          </p:cNvPr>
          <p:cNvSpPr/>
          <p:nvPr/>
        </p:nvSpPr>
        <p:spPr>
          <a:xfrm rot="10800000">
            <a:off x="10666380" y="147347"/>
            <a:ext cx="1143000" cy="566159"/>
          </a:xfrm>
          <a:prstGeom prst="rightArrow">
            <a:avLst/>
          </a:prstGeom>
          <a:solidFill>
            <a:srgbClr val="949494"/>
          </a:solidFill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4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3;p35">
            <a:extLst>
              <a:ext uri="{FF2B5EF4-FFF2-40B4-BE49-F238E27FC236}">
                <a16:creationId xmlns:a16="http://schemas.microsoft.com/office/drawing/2014/main" id="{850E378E-862E-4699-B89E-646E65ABAED7}"/>
              </a:ext>
            </a:extLst>
          </p:cNvPr>
          <p:cNvSpPr/>
          <p:nvPr/>
        </p:nvSpPr>
        <p:spPr>
          <a:xfrm>
            <a:off x="6348826" y="1195302"/>
            <a:ext cx="5587225" cy="4381501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75;p67">
            <a:extLst>
              <a:ext uri="{FF2B5EF4-FFF2-40B4-BE49-F238E27FC236}">
                <a16:creationId xmlns:a16="http://schemas.microsoft.com/office/drawing/2014/main" id="{C23087A2-400A-4BEE-9B41-AF9E2BB564BA}"/>
              </a:ext>
            </a:extLst>
          </p:cNvPr>
          <p:cNvSpPr/>
          <p:nvPr/>
        </p:nvSpPr>
        <p:spPr>
          <a:xfrm>
            <a:off x="629143" y="639541"/>
            <a:ext cx="724500" cy="724500"/>
          </a:xfrm>
          <a:prstGeom prst="ellipse">
            <a:avLst/>
          </a:prstGeom>
          <a:solidFill>
            <a:srgbClr val="848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2;p38">
            <a:extLst>
              <a:ext uri="{FF2B5EF4-FFF2-40B4-BE49-F238E27FC236}">
                <a16:creationId xmlns:a16="http://schemas.microsoft.com/office/drawing/2014/main" id="{2F292B6C-2D36-4E66-8772-2AE488F2C375}"/>
              </a:ext>
            </a:extLst>
          </p:cNvPr>
          <p:cNvSpPr/>
          <p:nvPr/>
        </p:nvSpPr>
        <p:spPr>
          <a:xfrm>
            <a:off x="4103781" y="6313730"/>
            <a:ext cx="1533072" cy="1533072"/>
          </a:xfrm>
          <a:prstGeom prst="ellipse">
            <a:avLst/>
          </a:prstGeom>
          <a:solidFill>
            <a:srgbClr val="949494"/>
          </a:solidFill>
          <a:ln w="19050" cap="flat" cmpd="sng">
            <a:solidFill>
              <a:srgbClr val="9494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0;p38">
            <a:extLst>
              <a:ext uri="{FF2B5EF4-FFF2-40B4-BE49-F238E27FC236}">
                <a16:creationId xmlns:a16="http://schemas.microsoft.com/office/drawing/2014/main" id="{61C2B4FD-7D05-4978-B0A3-CFC399F88DC1}"/>
              </a:ext>
            </a:extLst>
          </p:cNvPr>
          <p:cNvSpPr/>
          <p:nvPr/>
        </p:nvSpPr>
        <p:spPr>
          <a:xfrm>
            <a:off x="5736394" y="-2255131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2;p38">
            <a:extLst>
              <a:ext uri="{FF2B5EF4-FFF2-40B4-BE49-F238E27FC236}">
                <a16:creationId xmlns:a16="http://schemas.microsoft.com/office/drawing/2014/main" id="{C235BD32-D426-4394-A50B-EAAD490E3083}"/>
              </a:ext>
            </a:extLst>
          </p:cNvPr>
          <p:cNvSpPr/>
          <p:nvPr/>
        </p:nvSpPr>
        <p:spPr>
          <a:xfrm>
            <a:off x="-927100" y="-893531"/>
            <a:ext cx="1533072" cy="1533072"/>
          </a:xfrm>
          <a:prstGeom prst="ellipse">
            <a:avLst/>
          </a:prstGeom>
          <a:solidFill>
            <a:srgbClr val="7030A0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834547" y="692391"/>
            <a:ext cx="4644047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Macintosh Desktop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ADE97-8C97-464C-A2FF-9DBCF89ACE0C}"/>
              </a:ext>
            </a:extLst>
          </p:cNvPr>
          <p:cNvSpPr txBox="1"/>
          <p:nvPr/>
        </p:nvSpPr>
        <p:spPr>
          <a:xfrm>
            <a:off x="460706" y="1687776"/>
            <a:ext cx="52756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Macintosh, стал первым коммерчески успешным продуктом, в котором использовались мышь и графический интерфейс.</a:t>
            </a:r>
          </a:p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Он был создан на основе графического интерфейса Xerox Star, сделав окна и значки более удобными для использования с помощью мыши. </a:t>
            </a:r>
            <a:r>
              <a:rPr lang="ru-RU" sz="2000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Впервые файлы и папки можно было копировать, перетаскивая их в нужное место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indent="450000"/>
            <a:r>
              <a:rPr lang="en-US" sz="20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Mac OS </a:t>
            </a:r>
            <a:r>
              <a:rPr lang="ru-RU" sz="20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принес графический интерфейс в массы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47F784-61DF-44A0-BCCF-9E51EB03D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308" y="1298491"/>
            <a:ext cx="5373660" cy="4175209"/>
          </a:xfrm>
          <a:prstGeom prst="roundRect">
            <a:avLst/>
          </a:prstGeom>
        </p:spPr>
      </p:pic>
      <p:sp>
        <p:nvSpPr>
          <p:cNvPr id="15" name="Стрелка: вправо 14">
            <a:hlinkClick r:id="rId3" action="ppaction://hlinksldjump"/>
            <a:extLst>
              <a:ext uri="{FF2B5EF4-FFF2-40B4-BE49-F238E27FC236}">
                <a16:creationId xmlns:a16="http://schemas.microsoft.com/office/drawing/2014/main" id="{45E926C6-9A28-4B3A-813A-3C18B107858B}"/>
              </a:ext>
            </a:extLst>
          </p:cNvPr>
          <p:cNvSpPr/>
          <p:nvPr/>
        </p:nvSpPr>
        <p:spPr>
          <a:xfrm rot="10800000">
            <a:off x="10666380" y="147347"/>
            <a:ext cx="1143000" cy="566159"/>
          </a:xfrm>
          <a:prstGeom prst="rightArrow">
            <a:avLst/>
          </a:prstGeom>
          <a:solidFill>
            <a:srgbClr val="949494"/>
          </a:solidFill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4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3;p35">
            <a:extLst>
              <a:ext uri="{FF2B5EF4-FFF2-40B4-BE49-F238E27FC236}">
                <a16:creationId xmlns:a16="http://schemas.microsoft.com/office/drawing/2014/main" id="{850E378E-862E-4699-B89E-646E65ABAED7}"/>
              </a:ext>
            </a:extLst>
          </p:cNvPr>
          <p:cNvSpPr/>
          <p:nvPr/>
        </p:nvSpPr>
        <p:spPr>
          <a:xfrm>
            <a:off x="218063" y="1795270"/>
            <a:ext cx="5587225" cy="3267459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75;p67">
            <a:extLst>
              <a:ext uri="{FF2B5EF4-FFF2-40B4-BE49-F238E27FC236}">
                <a16:creationId xmlns:a16="http://schemas.microsoft.com/office/drawing/2014/main" id="{C23087A2-400A-4BEE-9B41-AF9E2BB564BA}"/>
              </a:ext>
            </a:extLst>
          </p:cNvPr>
          <p:cNvSpPr/>
          <p:nvPr/>
        </p:nvSpPr>
        <p:spPr>
          <a:xfrm>
            <a:off x="6555149" y="713506"/>
            <a:ext cx="724500" cy="724500"/>
          </a:xfrm>
          <a:prstGeom prst="ellipse">
            <a:avLst/>
          </a:prstGeom>
          <a:solidFill>
            <a:srgbClr val="357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2;p38">
            <a:extLst>
              <a:ext uri="{FF2B5EF4-FFF2-40B4-BE49-F238E27FC236}">
                <a16:creationId xmlns:a16="http://schemas.microsoft.com/office/drawing/2014/main" id="{2F292B6C-2D36-4E66-8772-2AE488F2C375}"/>
              </a:ext>
            </a:extLst>
          </p:cNvPr>
          <p:cNvSpPr/>
          <p:nvPr/>
        </p:nvSpPr>
        <p:spPr>
          <a:xfrm>
            <a:off x="-927100" y="6142258"/>
            <a:ext cx="1533072" cy="1533072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0;p38">
            <a:extLst>
              <a:ext uri="{FF2B5EF4-FFF2-40B4-BE49-F238E27FC236}">
                <a16:creationId xmlns:a16="http://schemas.microsoft.com/office/drawing/2014/main" id="{61C2B4FD-7D05-4978-B0A3-CFC399F88DC1}"/>
              </a:ext>
            </a:extLst>
          </p:cNvPr>
          <p:cNvSpPr/>
          <p:nvPr/>
        </p:nvSpPr>
        <p:spPr>
          <a:xfrm>
            <a:off x="11236800" y="6231322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2;p38">
            <a:extLst>
              <a:ext uri="{FF2B5EF4-FFF2-40B4-BE49-F238E27FC236}">
                <a16:creationId xmlns:a16="http://schemas.microsoft.com/office/drawing/2014/main" id="{C235BD32-D426-4394-A50B-EAAD490E3083}"/>
              </a:ext>
            </a:extLst>
          </p:cNvPr>
          <p:cNvSpPr/>
          <p:nvPr/>
        </p:nvSpPr>
        <p:spPr>
          <a:xfrm>
            <a:off x="382620" y="-2329262"/>
            <a:ext cx="3042768" cy="3042768"/>
          </a:xfrm>
          <a:prstGeom prst="ellipse">
            <a:avLst/>
          </a:prstGeom>
          <a:noFill/>
          <a:ln w="19050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6760553" y="766356"/>
            <a:ext cx="3398083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Windows 1.0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ADE97-8C97-464C-A2FF-9DBCF89ACE0C}"/>
              </a:ext>
            </a:extLst>
          </p:cNvPr>
          <p:cNvSpPr txBox="1"/>
          <p:nvPr/>
        </p:nvSpPr>
        <p:spPr>
          <a:xfrm>
            <a:off x="6386712" y="1761741"/>
            <a:ext cx="5275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1.0 создавала графический интерфейс для операционной системы MS-DOS. Windows 1 имела многозадачный графический интерфейс, 32-пиксельные иконки и </a:t>
            </a:r>
            <a:r>
              <a:rPr lang="ru-RU" sz="20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цветную графику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В то время Mac был строго черно-белым.</a:t>
            </a:r>
          </a:p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Она считалась медленной и глючной (ее улучшили в Windows 2.0).</a:t>
            </a:r>
          </a:p>
        </p:txBody>
      </p:sp>
      <p:pic>
        <p:nvPicPr>
          <p:cNvPr id="3074" name="Picture 2" descr="Windows 1.0 review: looking back to the start of Microsoft's endeavour to  become desktop king">
            <a:extLst>
              <a:ext uri="{FF2B5EF4-FFF2-40B4-BE49-F238E27FC236}">
                <a16:creationId xmlns:a16="http://schemas.microsoft.com/office/drawing/2014/main" id="{541A4D41-19B4-447B-A4EC-2EC4D4E4D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5" y="1936321"/>
            <a:ext cx="5307300" cy="29853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: вправо 14">
            <a:hlinkClick r:id="rId3" action="ppaction://hlinksldjump"/>
            <a:extLst>
              <a:ext uri="{FF2B5EF4-FFF2-40B4-BE49-F238E27FC236}">
                <a16:creationId xmlns:a16="http://schemas.microsoft.com/office/drawing/2014/main" id="{ADE5A40A-97C2-46CC-960E-99B9DCC901D9}"/>
              </a:ext>
            </a:extLst>
          </p:cNvPr>
          <p:cNvSpPr/>
          <p:nvPr/>
        </p:nvSpPr>
        <p:spPr>
          <a:xfrm rot="10800000">
            <a:off x="10666380" y="147347"/>
            <a:ext cx="1143000" cy="566159"/>
          </a:xfrm>
          <a:prstGeom prst="rightArrow">
            <a:avLst/>
          </a:prstGeom>
          <a:solidFill>
            <a:srgbClr val="949494"/>
          </a:solidFill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4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3;p35">
            <a:extLst>
              <a:ext uri="{FF2B5EF4-FFF2-40B4-BE49-F238E27FC236}">
                <a16:creationId xmlns:a16="http://schemas.microsoft.com/office/drawing/2014/main" id="{850E378E-862E-4699-B89E-646E65ABAED7}"/>
              </a:ext>
            </a:extLst>
          </p:cNvPr>
          <p:cNvSpPr/>
          <p:nvPr/>
        </p:nvSpPr>
        <p:spPr>
          <a:xfrm>
            <a:off x="6326935" y="1253425"/>
            <a:ext cx="5587225" cy="4278126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75;p67">
            <a:extLst>
              <a:ext uri="{FF2B5EF4-FFF2-40B4-BE49-F238E27FC236}">
                <a16:creationId xmlns:a16="http://schemas.microsoft.com/office/drawing/2014/main" id="{C23087A2-400A-4BEE-9B41-AF9E2BB564BA}"/>
              </a:ext>
            </a:extLst>
          </p:cNvPr>
          <p:cNvSpPr/>
          <p:nvPr/>
        </p:nvSpPr>
        <p:spPr>
          <a:xfrm>
            <a:off x="629143" y="639541"/>
            <a:ext cx="724500" cy="724500"/>
          </a:xfrm>
          <a:prstGeom prst="ellipse">
            <a:avLst/>
          </a:prstGeom>
          <a:solidFill>
            <a:srgbClr val="3A2D53"/>
          </a:solidFill>
          <a:ln>
            <a:solidFill>
              <a:srgbClr val="3A2D5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2;p38">
            <a:extLst>
              <a:ext uri="{FF2B5EF4-FFF2-40B4-BE49-F238E27FC236}">
                <a16:creationId xmlns:a16="http://schemas.microsoft.com/office/drawing/2014/main" id="{2F292B6C-2D36-4E66-8772-2AE488F2C375}"/>
              </a:ext>
            </a:extLst>
          </p:cNvPr>
          <p:cNvSpPr/>
          <p:nvPr/>
        </p:nvSpPr>
        <p:spPr>
          <a:xfrm>
            <a:off x="4103781" y="6313730"/>
            <a:ext cx="1533072" cy="1533072"/>
          </a:xfrm>
          <a:prstGeom prst="ellipse">
            <a:avLst/>
          </a:prstGeom>
          <a:solidFill>
            <a:srgbClr val="949494"/>
          </a:solidFill>
          <a:ln w="19050" cap="flat" cmpd="sng">
            <a:solidFill>
              <a:srgbClr val="9494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0;p38">
            <a:extLst>
              <a:ext uri="{FF2B5EF4-FFF2-40B4-BE49-F238E27FC236}">
                <a16:creationId xmlns:a16="http://schemas.microsoft.com/office/drawing/2014/main" id="{61C2B4FD-7D05-4978-B0A3-CFC399F88DC1}"/>
              </a:ext>
            </a:extLst>
          </p:cNvPr>
          <p:cNvSpPr/>
          <p:nvPr/>
        </p:nvSpPr>
        <p:spPr>
          <a:xfrm>
            <a:off x="5736394" y="-2255131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2;p38">
            <a:extLst>
              <a:ext uri="{FF2B5EF4-FFF2-40B4-BE49-F238E27FC236}">
                <a16:creationId xmlns:a16="http://schemas.microsoft.com/office/drawing/2014/main" id="{C235BD32-D426-4394-A50B-EAAD490E3083}"/>
              </a:ext>
            </a:extLst>
          </p:cNvPr>
          <p:cNvSpPr/>
          <p:nvPr/>
        </p:nvSpPr>
        <p:spPr>
          <a:xfrm>
            <a:off x="-927100" y="-893531"/>
            <a:ext cx="1533072" cy="1533072"/>
          </a:xfrm>
          <a:prstGeom prst="ellipse">
            <a:avLst/>
          </a:prstGeom>
          <a:solidFill>
            <a:srgbClr val="7030A0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834547" y="692391"/>
            <a:ext cx="4644047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Mac OS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ADE97-8C97-464C-A2FF-9DBCF89ACE0C}"/>
              </a:ext>
            </a:extLst>
          </p:cNvPr>
          <p:cNvSpPr txBox="1"/>
          <p:nvPr/>
        </p:nvSpPr>
        <p:spPr>
          <a:xfrm>
            <a:off x="460706" y="1687776"/>
            <a:ext cx="5275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Mac OS 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стала первой ОС 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Apple 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графическим интерфейсом, поддерживающим все цвета. В ней появились </a:t>
            </a:r>
            <a:r>
              <a:rPr lang="ru-RU" sz="2000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псевдонимы рабочего стола</a:t>
            </a:r>
            <a:r>
              <a:rPr lang="en-US" sz="2000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(ярлыки) 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возможность  перетаскивать их иконки.</a:t>
            </a:r>
          </a:p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Другими отличительными особенностями пользовательского интерфейса Mac OS 7 стали </a:t>
            </a:r>
            <a:r>
              <a:rPr lang="ru-RU" sz="20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меню "Приложения"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которое стало отдельным меню и переместилось в правую часть экрана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122" name="Picture 2" descr="System 7 | Apple Wiki | Fandom">
            <a:extLst>
              <a:ext uri="{FF2B5EF4-FFF2-40B4-BE49-F238E27FC236}">
                <a16:creationId xmlns:a16="http://schemas.microsoft.com/office/drawing/2014/main" id="{B26F70F6-832E-4FA9-880F-0E01D85B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08" y="1393783"/>
            <a:ext cx="5329878" cy="39974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: вправо 13">
            <a:hlinkClick r:id="rId3" action="ppaction://hlinksldjump"/>
            <a:extLst>
              <a:ext uri="{FF2B5EF4-FFF2-40B4-BE49-F238E27FC236}">
                <a16:creationId xmlns:a16="http://schemas.microsoft.com/office/drawing/2014/main" id="{60977651-7A1D-4B7A-9DE7-3EC0F89E90A6}"/>
              </a:ext>
            </a:extLst>
          </p:cNvPr>
          <p:cNvSpPr/>
          <p:nvPr/>
        </p:nvSpPr>
        <p:spPr>
          <a:xfrm rot="10800000">
            <a:off x="10666380" y="147347"/>
            <a:ext cx="1143000" cy="566159"/>
          </a:xfrm>
          <a:prstGeom prst="rightArrow">
            <a:avLst/>
          </a:prstGeom>
          <a:solidFill>
            <a:srgbClr val="949494"/>
          </a:solidFill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1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3;p35">
            <a:extLst>
              <a:ext uri="{FF2B5EF4-FFF2-40B4-BE49-F238E27FC236}">
                <a16:creationId xmlns:a16="http://schemas.microsoft.com/office/drawing/2014/main" id="{850E378E-862E-4699-B89E-646E65ABAED7}"/>
              </a:ext>
            </a:extLst>
          </p:cNvPr>
          <p:cNvSpPr/>
          <p:nvPr/>
        </p:nvSpPr>
        <p:spPr>
          <a:xfrm>
            <a:off x="218064" y="1252538"/>
            <a:ext cx="5587225" cy="4242183"/>
          </a:xfrm>
          <a:prstGeom prst="roundRect">
            <a:avLst>
              <a:gd name="adj" fmla="val 16667"/>
            </a:avLst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75;p67">
            <a:extLst>
              <a:ext uri="{FF2B5EF4-FFF2-40B4-BE49-F238E27FC236}">
                <a16:creationId xmlns:a16="http://schemas.microsoft.com/office/drawing/2014/main" id="{C23087A2-400A-4BEE-9B41-AF9E2BB564BA}"/>
              </a:ext>
            </a:extLst>
          </p:cNvPr>
          <p:cNvSpPr/>
          <p:nvPr/>
        </p:nvSpPr>
        <p:spPr>
          <a:xfrm>
            <a:off x="6555149" y="713506"/>
            <a:ext cx="724500" cy="724500"/>
          </a:xfrm>
          <a:prstGeom prst="ellipse">
            <a:avLst/>
          </a:prstGeom>
          <a:solidFill>
            <a:srgbClr val="FF5C5C"/>
          </a:solidFill>
          <a:ln>
            <a:solidFill>
              <a:srgbClr val="FF5C5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C5C"/>
              </a:solidFill>
            </a:endParaRPr>
          </a:p>
        </p:txBody>
      </p:sp>
      <p:sp>
        <p:nvSpPr>
          <p:cNvPr id="6" name="Google Shape;372;p38">
            <a:extLst>
              <a:ext uri="{FF2B5EF4-FFF2-40B4-BE49-F238E27FC236}">
                <a16:creationId xmlns:a16="http://schemas.microsoft.com/office/drawing/2014/main" id="{2F292B6C-2D36-4E66-8772-2AE488F2C375}"/>
              </a:ext>
            </a:extLst>
          </p:cNvPr>
          <p:cNvSpPr/>
          <p:nvPr/>
        </p:nvSpPr>
        <p:spPr>
          <a:xfrm>
            <a:off x="-927100" y="6142258"/>
            <a:ext cx="1533072" cy="1533072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0;p38">
            <a:extLst>
              <a:ext uri="{FF2B5EF4-FFF2-40B4-BE49-F238E27FC236}">
                <a16:creationId xmlns:a16="http://schemas.microsoft.com/office/drawing/2014/main" id="{61C2B4FD-7D05-4978-B0A3-CFC399F88DC1}"/>
              </a:ext>
            </a:extLst>
          </p:cNvPr>
          <p:cNvSpPr/>
          <p:nvPr/>
        </p:nvSpPr>
        <p:spPr>
          <a:xfrm>
            <a:off x="11236800" y="6231322"/>
            <a:ext cx="2723200" cy="2723200"/>
          </a:xfrm>
          <a:prstGeom prst="ellipse">
            <a:avLst/>
          </a:prstGeom>
          <a:noFill/>
          <a:ln w="19050" cap="flat" cmpd="sng">
            <a:solidFill>
              <a:srgbClr val="FF5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2;p38">
            <a:extLst>
              <a:ext uri="{FF2B5EF4-FFF2-40B4-BE49-F238E27FC236}">
                <a16:creationId xmlns:a16="http://schemas.microsoft.com/office/drawing/2014/main" id="{C235BD32-D426-4394-A50B-EAAD490E3083}"/>
              </a:ext>
            </a:extLst>
          </p:cNvPr>
          <p:cNvSpPr/>
          <p:nvPr/>
        </p:nvSpPr>
        <p:spPr>
          <a:xfrm>
            <a:off x="382620" y="-2329262"/>
            <a:ext cx="3042768" cy="3042768"/>
          </a:xfrm>
          <a:prstGeom prst="ellipse">
            <a:avLst/>
          </a:prstGeom>
          <a:noFill/>
          <a:ln w="19050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68;p38">
            <a:extLst>
              <a:ext uri="{FF2B5EF4-FFF2-40B4-BE49-F238E27FC236}">
                <a16:creationId xmlns:a16="http://schemas.microsoft.com/office/drawing/2014/main" id="{22C5A953-AB7C-4056-A510-31E86EC3F4CC}"/>
              </a:ext>
            </a:extLst>
          </p:cNvPr>
          <p:cNvSpPr txBox="1">
            <a:spLocks/>
          </p:cNvSpPr>
          <p:nvPr/>
        </p:nvSpPr>
        <p:spPr>
          <a:xfrm>
            <a:off x="6760553" y="766356"/>
            <a:ext cx="3398083" cy="6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Windows </a:t>
            </a:r>
            <a:r>
              <a:rPr lang="ru-RU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95</a:t>
            </a:r>
            <a:endParaRPr lang="en-US" sz="3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ADE97-8C97-464C-A2FF-9DBCF89ACE0C}"/>
              </a:ext>
            </a:extLst>
          </p:cNvPr>
          <p:cNvSpPr txBox="1"/>
          <p:nvPr/>
        </p:nvSpPr>
        <p:spPr>
          <a:xfrm>
            <a:off x="6386712" y="1761741"/>
            <a:ext cx="5275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95 стала самой успешной операционной системой из когда-либо созданных, и в этом немалую роль сыграл ее графический интерфейс.</a:t>
            </a:r>
          </a:p>
          <a:p>
            <a:pPr indent="450000"/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этой ОС появился интерфейс Windows, который мы все знаем: </a:t>
            </a:r>
            <a:r>
              <a:rPr lang="ru-RU" sz="2000" dirty="0">
                <a:solidFill>
                  <a:srgbClr val="FF5C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меню "Пуск", панель задач для управления приложениями, файловый менеджер 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Explorer и многое другое.</a:t>
            </a:r>
          </a:p>
        </p:txBody>
      </p:sp>
      <p:pic>
        <p:nvPicPr>
          <p:cNvPr id="6146" name="Picture 2" descr="Windows 95 - Wikipedia">
            <a:extLst>
              <a:ext uri="{FF2B5EF4-FFF2-40B4-BE49-F238E27FC236}">
                <a16:creationId xmlns:a16="http://schemas.microsoft.com/office/drawing/2014/main" id="{3137126B-6B3D-48D2-8BD3-D3F8919D0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8" y="1363279"/>
            <a:ext cx="5365636" cy="40242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: вправо 13">
            <a:hlinkClick r:id="rId3" action="ppaction://hlinksldjump"/>
            <a:extLst>
              <a:ext uri="{FF2B5EF4-FFF2-40B4-BE49-F238E27FC236}">
                <a16:creationId xmlns:a16="http://schemas.microsoft.com/office/drawing/2014/main" id="{72EBD780-6BCA-46AA-8E48-CB10FEF4AD5F}"/>
              </a:ext>
            </a:extLst>
          </p:cNvPr>
          <p:cNvSpPr/>
          <p:nvPr/>
        </p:nvSpPr>
        <p:spPr>
          <a:xfrm rot="10800000">
            <a:off x="10666380" y="147347"/>
            <a:ext cx="1143000" cy="566159"/>
          </a:xfrm>
          <a:prstGeom prst="rightArrow">
            <a:avLst/>
          </a:prstGeom>
          <a:solidFill>
            <a:srgbClr val="949494"/>
          </a:solidFill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74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1327</Words>
  <Application>Microsoft Office PowerPoint</Application>
  <PresentationFormat>Широкоэкранный</PresentationFormat>
  <Paragraphs>162</Paragraphs>
  <Slides>31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Barlow Semi Condensed</vt:lpstr>
      <vt:lpstr>Barlow Semi Condensed Medium</vt:lpstr>
      <vt:lpstr>Calibri</vt:lpstr>
      <vt:lpstr>Calibri Light</vt:lpstr>
      <vt:lpstr>Google Sans</vt:lpstr>
      <vt:lpstr>Montserrat ExtraBold</vt:lpstr>
      <vt:lpstr>Open Sans</vt:lpstr>
      <vt:lpstr>Roboto</vt:lpstr>
      <vt:lpstr>var(--font_family_headings, var(--font_family_headings_preset, "SF Compact Display", -apple-system, BlinkMacSystemFont, "Segoe UI", Roboto, Helvetica, Arial, sans-serif, "Apple Color Emoji", "Segoe UI Emoji", "Segoe UI Symbol"))</vt:lpstr>
      <vt:lpstr>Тема Office</vt:lpstr>
      <vt:lpstr>Разработка визуальных интерфейсов на С++</vt:lpstr>
      <vt:lpstr>GUI</vt:lpstr>
      <vt:lpstr>История появления и развития ГИП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02</vt:lpstr>
      <vt:lpstr>Презентация PowerPoint</vt:lpstr>
      <vt:lpstr>DWIM (Do What I Mean)</vt:lpstr>
      <vt:lpstr>Презентация PowerPoint</vt:lpstr>
      <vt:lpstr>Обзор средств разработки ГИП на С++</vt:lpstr>
      <vt:lpstr>Кроссплатформенность</vt:lpstr>
      <vt:lpstr>Презентация PowerPoint</vt:lpstr>
      <vt:lpstr>Средства для разработки GUI на С++</vt:lpstr>
      <vt:lpstr>Презентация PowerPoint</vt:lpstr>
      <vt:lpstr>Презентация PowerPoint</vt:lpstr>
      <vt:lpstr>Презентация PowerPoint</vt:lpstr>
      <vt:lpstr>04</vt:lpstr>
      <vt:lpstr>Qt</vt:lpstr>
      <vt:lpstr>Презентация PowerPoint</vt:lpstr>
      <vt:lpstr>Загрузка</vt:lpstr>
      <vt:lpstr>Презентация PowerPoint</vt:lpstr>
      <vt:lpstr>Qml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визуальных интерфейсов на С++</dc:title>
  <dc:creator>Ivan Zakharov</dc:creator>
  <cp:lastModifiedBy>k1_245_09</cp:lastModifiedBy>
  <cp:revision>4</cp:revision>
  <dcterms:created xsi:type="dcterms:W3CDTF">2022-11-02T23:00:39Z</dcterms:created>
  <dcterms:modified xsi:type="dcterms:W3CDTF">2022-11-03T07:08:33Z</dcterms:modified>
</cp:coreProperties>
</file>