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30" r:id="rId3"/>
    <p:sldId id="336" r:id="rId4"/>
    <p:sldId id="342" r:id="rId5"/>
    <p:sldId id="34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36"/>
            <p14:sldId id="342"/>
            <p14:sldId id="3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7C80"/>
    <a:srgbClr val="66CCFF"/>
    <a:srgbClr val="CC9900"/>
    <a:srgbClr val="FF3300"/>
    <a:srgbClr val="FF9933"/>
    <a:srgbClr val="FFCC66"/>
    <a:srgbClr val="CC99FF"/>
    <a:srgbClr val="5B9BD5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5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22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22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Управление </a:t>
            </a:r>
            <a:r>
              <a:rPr lang="ru-RU" dirty="0">
                <a:solidFill>
                  <a:srgbClr val="0000FF"/>
                </a:solidFill>
              </a:rPr>
              <a:t>памятью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Стек,</a:t>
            </a:r>
            <a:r>
              <a:rPr lang="ru-RU" dirty="0">
                <a:solidFill>
                  <a:srgbClr val="0000FF"/>
                </a:solidFill>
              </a:rPr>
              <a:t> куча и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глобальная память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Виды памяти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0106F83-84B5-4CEA-B582-5236C6258CDF}"/>
              </a:ext>
            </a:extLst>
          </p:cNvPr>
          <p:cNvSpPr txBox="1"/>
          <p:nvPr/>
        </p:nvSpPr>
        <p:spPr>
          <a:xfrm>
            <a:off x="7698524" y="803373"/>
            <a:ext cx="322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Виртуальная память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DC99616-5C61-4D1A-A024-6BC4052D8B9D}"/>
              </a:ext>
            </a:extLst>
          </p:cNvPr>
          <p:cNvSpPr/>
          <p:nvPr/>
        </p:nvSpPr>
        <p:spPr>
          <a:xfrm>
            <a:off x="6981190" y="1302257"/>
            <a:ext cx="4686300" cy="45828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7762AB1-383C-4258-9FE6-5469AEFDE9B1}"/>
              </a:ext>
            </a:extLst>
          </p:cNvPr>
          <p:cNvSpPr/>
          <p:nvPr/>
        </p:nvSpPr>
        <p:spPr>
          <a:xfrm>
            <a:off x="6981190" y="1302257"/>
            <a:ext cx="4686300" cy="537530"/>
          </a:xfrm>
          <a:prstGeom prst="rect">
            <a:avLst/>
          </a:prstGeom>
          <a:solidFill>
            <a:srgbClr val="66CC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Стек</a:t>
            </a:r>
          </a:p>
        </p:txBody>
      </p:sp>
      <p:sp>
        <p:nvSpPr>
          <p:cNvPr id="27" name="Стрелка: вниз 26">
            <a:extLst>
              <a:ext uri="{FF2B5EF4-FFF2-40B4-BE49-F238E27FC236}">
                <a16:creationId xmlns:a16="http://schemas.microsoft.com/office/drawing/2014/main" id="{1E533789-A0D0-4B1E-B691-0955529B5B07}"/>
              </a:ext>
            </a:extLst>
          </p:cNvPr>
          <p:cNvSpPr/>
          <p:nvPr/>
        </p:nvSpPr>
        <p:spPr>
          <a:xfrm>
            <a:off x="7474904" y="1899790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id="{985F00B2-A795-400B-A062-A9354C4129BA}"/>
              </a:ext>
            </a:extLst>
          </p:cNvPr>
          <p:cNvSpPr/>
          <p:nvPr/>
        </p:nvSpPr>
        <p:spPr>
          <a:xfrm>
            <a:off x="8057516" y="1896174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низ 28">
            <a:extLst>
              <a:ext uri="{FF2B5EF4-FFF2-40B4-BE49-F238E27FC236}">
                <a16:creationId xmlns:a16="http://schemas.microsoft.com/office/drawing/2014/main" id="{3C57A713-B4A2-4F57-89E2-A716F1F6953B}"/>
              </a:ext>
            </a:extLst>
          </p:cNvPr>
          <p:cNvSpPr/>
          <p:nvPr/>
        </p:nvSpPr>
        <p:spPr>
          <a:xfrm>
            <a:off x="8640129" y="1899790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810EC6-FF72-4CD0-9C66-B71932BEA12A}"/>
              </a:ext>
            </a:extLst>
          </p:cNvPr>
          <p:cNvSpPr txBox="1"/>
          <p:nvPr/>
        </p:nvSpPr>
        <p:spPr>
          <a:xfrm>
            <a:off x="8161280" y="2127549"/>
            <a:ext cx="2310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Свободное место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807FA49-3A4A-4016-9796-C6ECDF3425A5}"/>
              </a:ext>
            </a:extLst>
          </p:cNvPr>
          <p:cNvSpPr/>
          <p:nvPr/>
        </p:nvSpPr>
        <p:spPr>
          <a:xfrm>
            <a:off x="6981190" y="2534557"/>
            <a:ext cx="4686300" cy="533277"/>
          </a:xfrm>
          <a:prstGeom prst="rect">
            <a:avLst/>
          </a:prstGeom>
          <a:solidFill>
            <a:srgbClr val="CC99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Общая память, общие библиотеки</a:t>
            </a:r>
          </a:p>
        </p:txBody>
      </p:sp>
      <p:sp>
        <p:nvSpPr>
          <p:cNvPr id="36" name="Стрелка: вниз 35">
            <a:extLst>
              <a:ext uri="{FF2B5EF4-FFF2-40B4-BE49-F238E27FC236}">
                <a16:creationId xmlns:a16="http://schemas.microsoft.com/office/drawing/2014/main" id="{72E4CFD3-A43D-4989-BACD-C573EE131904}"/>
              </a:ext>
            </a:extLst>
          </p:cNvPr>
          <p:cNvSpPr/>
          <p:nvPr/>
        </p:nvSpPr>
        <p:spPr>
          <a:xfrm>
            <a:off x="9222741" y="1896174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: вниз 36">
            <a:extLst>
              <a:ext uri="{FF2B5EF4-FFF2-40B4-BE49-F238E27FC236}">
                <a16:creationId xmlns:a16="http://schemas.microsoft.com/office/drawing/2014/main" id="{05B1B79C-224F-45E3-A750-D6F7C43B701F}"/>
              </a:ext>
            </a:extLst>
          </p:cNvPr>
          <p:cNvSpPr/>
          <p:nvPr/>
        </p:nvSpPr>
        <p:spPr>
          <a:xfrm>
            <a:off x="9805353" y="1896174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: вниз 37">
            <a:extLst>
              <a:ext uri="{FF2B5EF4-FFF2-40B4-BE49-F238E27FC236}">
                <a16:creationId xmlns:a16="http://schemas.microsoft.com/office/drawing/2014/main" id="{98C1EDFA-7C9A-4BF8-9E52-B5D1F3E818A3}"/>
              </a:ext>
            </a:extLst>
          </p:cNvPr>
          <p:cNvSpPr/>
          <p:nvPr/>
        </p:nvSpPr>
        <p:spPr>
          <a:xfrm>
            <a:off x="10387965" y="1896174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: вниз 38">
            <a:extLst>
              <a:ext uri="{FF2B5EF4-FFF2-40B4-BE49-F238E27FC236}">
                <a16:creationId xmlns:a16="http://schemas.microsoft.com/office/drawing/2014/main" id="{1D12468C-5B31-433D-B9B2-373091A6E24B}"/>
              </a:ext>
            </a:extLst>
          </p:cNvPr>
          <p:cNvSpPr/>
          <p:nvPr/>
        </p:nvSpPr>
        <p:spPr>
          <a:xfrm>
            <a:off x="10970577" y="1896174"/>
            <a:ext cx="236536" cy="232869"/>
          </a:xfrm>
          <a:prstGeom prst="downArrow">
            <a:avLst/>
          </a:prstGeom>
          <a:solidFill>
            <a:srgbClr val="66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CA477C-B5BA-43F7-AE9A-A86F0B0C6500}"/>
              </a:ext>
            </a:extLst>
          </p:cNvPr>
          <p:cNvSpPr txBox="1"/>
          <p:nvPr/>
        </p:nvSpPr>
        <p:spPr>
          <a:xfrm>
            <a:off x="8156300" y="3069622"/>
            <a:ext cx="2310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Свободное место</a:t>
            </a:r>
          </a:p>
        </p:txBody>
      </p:sp>
      <p:sp>
        <p:nvSpPr>
          <p:cNvPr id="55" name="Стрелка: вниз 54">
            <a:extLst>
              <a:ext uri="{FF2B5EF4-FFF2-40B4-BE49-F238E27FC236}">
                <a16:creationId xmlns:a16="http://schemas.microsoft.com/office/drawing/2014/main" id="{D4844DE2-C94B-4425-808E-5C932BA596AB}"/>
              </a:ext>
            </a:extLst>
          </p:cNvPr>
          <p:cNvSpPr/>
          <p:nvPr/>
        </p:nvSpPr>
        <p:spPr>
          <a:xfrm rot="10800000">
            <a:off x="7474904" y="3473348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трелка: вниз 55">
            <a:extLst>
              <a:ext uri="{FF2B5EF4-FFF2-40B4-BE49-F238E27FC236}">
                <a16:creationId xmlns:a16="http://schemas.microsoft.com/office/drawing/2014/main" id="{453E287F-E7D1-4985-9B65-3F8B9E4949E5}"/>
              </a:ext>
            </a:extLst>
          </p:cNvPr>
          <p:cNvSpPr/>
          <p:nvPr/>
        </p:nvSpPr>
        <p:spPr>
          <a:xfrm rot="10800000">
            <a:off x="8057516" y="3469732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: вниз 56">
            <a:extLst>
              <a:ext uri="{FF2B5EF4-FFF2-40B4-BE49-F238E27FC236}">
                <a16:creationId xmlns:a16="http://schemas.microsoft.com/office/drawing/2014/main" id="{7EC1D882-CBBB-4AB4-B0C4-331848480F88}"/>
              </a:ext>
            </a:extLst>
          </p:cNvPr>
          <p:cNvSpPr/>
          <p:nvPr/>
        </p:nvSpPr>
        <p:spPr>
          <a:xfrm rot="10800000">
            <a:off x="8640129" y="3473348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трелка: вниз 57">
            <a:extLst>
              <a:ext uri="{FF2B5EF4-FFF2-40B4-BE49-F238E27FC236}">
                <a16:creationId xmlns:a16="http://schemas.microsoft.com/office/drawing/2014/main" id="{09A76870-61C8-4AD4-99E9-3F9755ACE65C}"/>
              </a:ext>
            </a:extLst>
          </p:cNvPr>
          <p:cNvSpPr/>
          <p:nvPr/>
        </p:nvSpPr>
        <p:spPr>
          <a:xfrm rot="10800000">
            <a:off x="9222741" y="3469732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: вниз 58">
            <a:extLst>
              <a:ext uri="{FF2B5EF4-FFF2-40B4-BE49-F238E27FC236}">
                <a16:creationId xmlns:a16="http://schemas.microsoft.com/office/drawing/2014/main" id="{5A04621A-D50D-4BFD-88A7-710A03BB031E}"/>
              </a:ext>
            </a:extLst>
          </p:cNvPr>
          <p:cNvSpPr/>
          <p:nvPr/>
        </p:nvSpPr>
        <p:spPr>
          <a:xfrm rot="10800000">
            <a:off x="9805353" y="3469732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Стрелка: вниз 59">
            <a:extLst>
              <a:ext uri="{FF2B5EF4-FFF2-40B4-BE49-F238E27FC236}">
                <a16:creationId xmlns:a16="http://schemas.microsoft.com/office/drawing/2014/main" id="{6556E54C-B314-42B2-B2E0-6A8220A62350}"/>
              </a:ext>
            </a:extLst>
          </p:cNvPr>
          <p:cNvSpPr/>
          <p:nvPr/>
        </p:nvSpPr>
        <p:spPr>
          <a:xfrm rot="10800000">
            <a:off x="10387965" y="3469732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: вниз 60">
            <a:extLst>
              <a:ext uri="{FF2B5EF4-FFF2-40B4-BE49-F238E27FC236}">
                <a16:creationId xmlns:a16="http://schemas.microsoft.com/office/drawing/2014/main" id="{98183344-61CF-4839-A134-4EC12713F0CE}"/>
              </a:ext>
            </a:extLst>
          </p:cNvPr>
          <p:cNvSpPr/>
          <p:nvPr/>
        </p:nvSpPr>
        <p:spPr>
          <a:xfrm rot="10800000">
            <a:off x="10970577" y="3469732"/>
            <a:ext cx="236536" cy="232869"/>
          </a:xfrm>
          <a:prstGeom prst="downArrow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3EDC7913-75FA-482B-98AC-67945AD43218}"/>
              </a:ext>
            </a:extLst>
          </p:cNvPr>
          <p:cNvSpPr/>
          <p:nvPr/>
        </p:nvSpPr>
        <p:spPr>
          <a:xfrm>
            <a:off x="6981190" y="3751960"/>
            <a:ext cx="4686300" cy="533277"/>
          </a:xfrm>
          <a:prstGeom prst="rect">
            <a:avLst/>
          </a:prstGeom>
          <a:solidFill>
            <a:srgbClr val="FFCC6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Куча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5FA871B6-A9DD-462A-ACCA-070527B56A33}"/>
              </a:ext>
            </a:extLst>
          </p:cNvPr>
          <p:cNvSpPr/>
          <p:nvPr/>
        </p:nvSpPr>
        <p:spPr>
          <a:xfrm>
            <a:off x="6981190" y="4285237"/>
            <a:ext cx="4686300" cy="533277"/>
          </a:xfrm>
          <a:prstGeom prst="rect">
            <a:avLst/>
          </a:prstGeom>
          <a:solidFill>
            <a:srgbClr val="FF993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sz="2000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bss</a:t>
            </a:r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(global + static, uninitialized)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78F9E91D-27AA-4775-B3F8-AFA7E96A7CED}"/>
              </a:ext>
            </a:extLst>
          </p:cNvPr>
          <p:cNvSpPr/>
          <p:nvPr/>
        </p:nvSpPr>
        <p:spPr>
          <a:xfrm>
            <a:off x="6981190" y="4818514"/>
            <a:ext cx="4686300" cy="533277"/>
          </a:xfrm>
          <a:prstGeom prst="rect">
            <a:avLst/>
          </a:prstGeom>
          <a:solidFill>
            <a:srgbClr val="FF7C8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.data 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(global + static, initialized)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190160D4-4EB8-4071-9258-A36999DB80F7}"/>
              </a:ext>
            </a:extLst>
          </p:cNvPr>
          <p:cNvSpPr/>
          <p:nvPr/>
        </p:nvSpPr>
        <p:spPr>
          <a:xfrm>
            <a:off x="6981190" y="5351791"/>
            <a:ext cx="4686300" cy="533277"/>
          </a:xfrm>
          <a:prstGeom prst="rect">
            <a:avLst/>
          </a:prstGeom>
          <a:solidFill>
            <a:srgbClr val="CC99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.text 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тело функций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bin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образы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CADB637F-790C-49B9-9258-81415FAA51F1}"/>
              </a:ext>
            </a:extLst>
          </p:cNvPr>
          <p:cNvCxnSpPr/>
          <p:nvPr/>
        </p:nvCxnSpPr>
        <p:spPr>
          <a:xfrm>
            <a:off x="6263640" y="1302257"/>
            <a:ext cx="7175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2900C26C-A85A-44F3-AD71-A3763459FC9E}"/>
              </a:ext>
            </a:extLst>
          </p:cNvPr>
          <p:cNvSpPr txBox="1"/>
          <p:nvPr/>
        </p:nvSpPr>
        <p:spPr>
          <a:xfrm>
            <a:off x="4828757" y="624786"/>
            <a:ext cx="2152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Старший адрес памяти</a:t>
            </a:r>
          </a:p>
        </p:txBody>
      </p: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C0FE40F7-74D4-46E8-B3DD-9BD18B57A1BC}"/>
              </a:ext>
            </a:extLst>
          </p:cNvPr>
          <p:cNvCxnSpPr/>
          <p:nvPr/>
        </p:nvCxnSpPr>
        <p:spPr>
          <a:xfrm>
            <a:off x="6263640" y="5885068"/>
            <a:ext cx="7175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A2E17D2B-8BDC-4F4C-A1F2-0653C7196197}"/>
              </a:ext>
            </a:extLst>
          </p:cNvPr>
          <p:cNvSpPr txBox="1"/>
          <p:nvPr/>
        </p:nvSpPr>
        <p:spPr>
          <a:xfrm>
            <a:off x="4753639" y="5922288"/>
            <a:ext cx="2302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Младший адрес памяти</a:t>
            </a:r>
          </a:p>
        </p:txBody>
      </p:sp>
      <p:sp>
        <p:nvSpPr>
          <p:cNvPr id="81" name="Объект 2">
            <a:extLst>
              <a:ext uri="{FF2B5EF4-FFF2-40B4-BE49-F238E27FC236}">
                <a16:creationId xmlns:a16="http://schemas.microsoft.com/office/drawing/2014/main" id="{6725DB35-68E6-4599-94AD-11FE454CF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66" y="1688808"/>
            <a:ext cx="5944970" cy="3816684"/>
          </a:xfrm>
        </p:spPr>
        <p:txBody>
          <a:bodyPr>
            <a:noAutofit/>
          </a:bodyPr>
          <a:lstStyle/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i="1" u="sng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Runtime</a:t>
            </a:r>
            <a:r>
              <a:rPr lang="ru-RU" sz="2000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i="1" u="sng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stack</a:t>
            </a:r>
            <a:r>
              <a:rPr lang="ru-RU" sz="2000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(стек исполнения)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локальные переменные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аргументы функций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служебная информация (адреса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возврата)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Глобальные данные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глобальные переменные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тела функций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2000" i="1" u="sng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Heap</a:t>
            </a:r>
            <a:r>
              <a:rPr lang="ru-RU" sz="2000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(куча)</a:t>
            </a:r>
          </a:p>
          <a:p>
            <a:pPr marL="900000" indent="-342900" algn="just">
              <a:lnSpc>
                <a:spcPct val="30000"/>
              </a:lnSpc>
              <a:spcAft>
                <a:spcPts val="800"/>
              </a:spcAft>
            </a:pPr>
            <a:r>
              <a:rPr lang="ru-RU" sz="18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динамическое выделение памяти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3" name="Левая фигурная скобка 82">
            <a:extLst>
              <a:ext uri="{FF2B5EF4-FFF2-40B4-BE49-F238E27FC236}">
                <a16:creationId xmlns:a16="http://schemas.microsoft.com/office/drawing/2014/main" id="{3E9DE2B4-80EA-4849-A310-BA167E4BBAA0}"/>
              </a:ext>
            </a:extLst>
          </p:cNvPr>
          <p:cNvSpPr/>
          <p:nvPr/>
        </p:nvSpPr>
        <p:spPr>
          <a:xfrm>
            <a:off x="6608136" y="4285237"/>
            <a:ext cx="373054" cy="15998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0F18F90-DAE3-4ADD-99AF-64D81628252E}"/>
              </a:ext>
            </a:extLst>
          </p:cNvPr>
          <p:cNvSpPr txBox="1"/>
          <p:nvPr/>
        </p:nvSpPr>
        <p:spPr>
          <a:xfrm>
            <a:off x="5245694" y="4732020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Глобальные</a:t>
            </a:r>
          </a:p>
        </p:txBody>
      </p:sp>
    </p:spTree>
    <p:extLst>
      <p:ext uri="{BB962C8B-B14F-4D97-AF65-F5344CB8AC3E}">
        <p14:creationId xmlns:p14="http://schemas.microsoft.com/office/powerpoint/2010/main" val="372557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E3C7E1F7-0B19-4FC1-856A-FE94AD079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262" y="3090505"/>
            <a:ext cx="1100019" cy="1100019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C11DF1E-FFB4-4E3B-A4CF-4C08D755B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719" y="3005724"/>
            <a:ext cx="1328646" cy="1328646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C10D604-B062-4DD2-BF54-646316272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304" y="3310993"/>
            <a:ext cx="1328646" cy="132864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2FD4E25-D305-4610-8140-BC990B898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889" y="3640515"/>
            <a:ext cx="1328646" cy="132864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Стек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Стек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это область оперативной памяти, создаваемая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для каждого потока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Этот метод представления однотипных данных организован в порядке </a:t>
            </a:r>
            <a:r>
              <a:rPr lang="ru-RU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LIFO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ru-RU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Last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— First Out, то бишь, «первый вошел — последний вышел»).</a:t>
            </a:r>
          </a:p>
        </p:txBody>
      </p:sp>
      <p:pic>
        <p:nvPicPr>
          <p:cNvPr id="12295" name="Picture 7" descr="What is stack? What are the different applications of stack? Explain stack  operations with example. - Hamro CSIT">
            <a:extLst>
              <a:ext uri="{FF2B5EF4-FFF2-40B4-BE49-F238E27FC236}">
                <a16:creationId xmlns:a16="http://schemas.microsoft.com/office/drawing/2014/main" id="{32482D07-CFE0-47CE-A4B1-193A0C335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2358030"/>
            <a:ext cx="5720715" cy="338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876CDFB-6014-4252-B571-6D2708603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898" y="3975316"/>
            <a:ext cx="1328646" cy="1328646"/>
          </a:xfrm>
          <a:prstGeom prst="rect">
            <a:avLst/>
          </a:prstGeom>
        </p:spPr>
      </p:pic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57F1B2C5-FE82-42F6-A7C7-5DC00C1CE49B}"/>
              </a:ext>
            </a:extLst>
          </p:cNvPr>
          <p:cNvSpPr/>
          <p:nvPr/>
        </p:nvSpPr>
        <p:spPr>
          <a:xfrm>
            <a:off x="8791648" y="4051756"/>
            <a:ext cx="857250" cy="506164"/>
          </a:xfrm>
          <a:prstGeom prst="rightArrow">
            <a:avLst/>
          </a:prstGeom>
          <a:solidFill>
            <a:srgbClr val="66CC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348AAB9-73B3-4598-889D-E3A42A3B77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441" y="2857234"/>
            <a:ext cx="2389044" cy="2389044"/>
          </a:xfrm>
          <a:prstGeom prst="rect">
            <a:avLst/>
          </a:prstGeom>
        </p:spPr>
      </p:pic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D5F4BDCD-D5B3-4F28-8FE8-A123377906A2}"/>
              </a:ext>
            </a:extLst>
          </p:cNvPr>
          <p:cNvCxnSpPr/>
          <p:nvPr/>
        </p:nvCxnSpPr>
        <p:spPr>
          <a:xfrm flipV="1">
            <a:off x="6219477" y="2754956"/>
            <a:ext cx="0" cy="2593598"/>
          </a:xfrm>
          <a:prstGeom prst="line">
            <a:avLst/>
          </a:prstGeom>
          <a:ln w="2857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608218F-0AF5-455C-B609-57C02C928EAA}"/>
              </a:ext>
            </a:extLst>
          </p:cNvPr>
          <p:cNvSpPr txBox="1"/>
          <p:nvPr/>
        </p:nvSpPr>
        <p:spPr>
          <a:xfrm>
            <a:off x="7417498" y="2664110"/>
            <a:ext cx="3241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  <a:endParaRPr lang="ru-RU" sz="4000" b="1" dirty="0">
              <a:solidFill>
                <a:srgbClr val="FF7C8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B01EEEC4-9387-4F69-B019-A065BC1D2329}"/>
              </a:ext>
            </a:extLst>
          </p:cNvPr>
          <p:cNvSpPr/>
          <p:nvPr/>
        </p:nvSpPr>
        <p:spPr>
          <a:xfrm>
            <a:off x="923497" y="5514797"/>
            <a:ext cx="11054183" cy="5772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Важно! 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Размер стека — это фиксированная величина.</a:t>
            </a:r>
          </a:p>
        </p:txBody>
      </p:sp>
    </p:spTree>
    <p:extLst>
      <p:ext uri="{BB962C8B-B14F-4D97-AF65-F5344CB8AC3E}">
        <p14:creationId xmlns:p14="http://schemas.microsoft.com/office/powerpoint/2010/main" val="120405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Куча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Куча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— это хранилище памяти, расположенное в ОЗУ. Оно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допускает динамическое выделение памяти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Куча работает в качестве «склада» для ваших переменных.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765686A-7946-408E-8349-7378754684BE}"/>
              </a:ext>
            </a:extLst>
          </p:cNvPr>
          <p:cNvSpPr/>
          <p:nvPr/>
        </p:nvSpPr>
        <p:spPr>
          <a:xfrm>
            <a:off x="923498" y="5189220"/>
            <a:ext cx="11054188" cy="9028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Важно! 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Куча работает медленнее, чем стек, т.к. элемент разбросаны по памяти.</a:t>
            </a:r>
          </a:p>
        </p:txBody>
      </p:sp>
      <p:pic>
        <p:nvPicPr>
          <p:cNvPr id="13314" name="Picture 2" descr="Стеллаж МУЛИГ арт. 40378745 — интернет-магазин мебели и товаров для дома  ОтделДоставки.РФ">
            <a:extLst>
              <a:ext uri="{FF2B5EF4-FFF2-40B4-BE49-F238E27FC236}">
                <a16:creationId xmlns:a16="http://schemas.microsoft.com/office/drawing/2014/main" id="{D89CE8E0-DD54-435E-894D-4A57162B2E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3" t="31264" r="16679" b="27492"/>
          <a:stretch/>
        </p:blipFill>
        <p:spPr bwMode="auto">
          <a:xfrm>
            <a:off x="8025341" y="2533070"/>
            <a:ext cx="3509010" cy="253517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BFD9E02-FC40-45DF-8242-4973E99EEA41}"/>
              </a:ext>
            </a:extLst>
          </p:cNvPr>
          <p:cNvSpPr/>
          <p:nvPr/>
        </p:nvSpPr>
        <p:spPr>
          <a:xfrm>
            <a:off x="1112726" y="2523026"/>
            <a:ext cx="6483142" cy="2535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4B1838-40AC-4044-AC8E-A0F22229C8FF}"/>
              </a:ext>
            </a:extLst>
          </p:cNvPr>
          <p:cNvSpPr txBox="1"/>
          <p:nvPr/>
        </p:nvSpPr>
        <p:spPr>
          <a:xfrm>
            <a:off x="3923730" y="2533070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Куча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5B2A06F-7BEE-4307-A301-6752094C8B6D}"/>
              </a:ext>
            </a:extLst>
          </p:cNvPr>
          <p:cNvSpPr/>
          <p:nvPr/>
        </p:nvSpPr>
        <p:spPr>
          <a:xfrm>
            <a:off x="1136437" y="2994735"/>
            <a:ext cx="2023110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329ACD73-A1B3-41F6-8E3E-9828AA1EE6D5}"/>
              </a:ext>
            </a:extLst>
          </p:cNvPr>
          <p:cNvSpPr/>
          <p:nvPr/>
        </p:nvSpPr>
        <p:spPr>
          <a:xfrm>
            <a:off x="1517437" y="3399909"/>
            <a:ext cx="2023110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C687C45E-A262-4DF5-9146-3E33794FC744}"/>
              </a:ext>
            </a:extLst>
          </p:cNvPr>
          <p:cNvSpPr/>
          <p:nvPr/>
        </p:nvSpPr>
        <p:spPr>
          <a:xfrm>
            <a:off x="1136437" y="3790615"/>
            <a:ext cx="635213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A524D475-76B4-476E-8E71-D97E90CFE656}"/>
              </a:ext>
            </a:extLst>
          </p:cNvPr>
          <p:cNvSpPr/>
          <p:nvPr/>
        </p:nvSpPr>
        <p:spPr>
          <a:xfrm>
            <a:off x="2331186" y="3790614"/>
            <a:ext cx="3155214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D470E013-27AF-40E5-9888-0D577FCCB578}"/>
              </a:ext>
            </a:extLst>
          </p:cNvPr>
          <p:cNvSpPr/>
          <p:nvPr/>
        </p:nvSpPr>
        <p:spPr>
          <a:xfrm>
            <a:off x="5558896" y="3800659"/>
            <a:ext cx="761894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4230F90E-B079-4A29-9A19-0096557C29D8}"/>
              </a:ext>
            </a:extLst>
          </p:cNvPr>
          <p:cNvSpPr/>
          <p:nvPr/>
        </p:nvSpPr>
        <p:spPr>
          <a:xfrm>
            <a:off x="5549046" y="2999157"/>
            <a:ext cx="2023110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0543A385-983A-47E8-87D3-90F3A4960A09}"/>
              </a:ext>
            </a:extLst>
          </p:cNvPr>
          <p:cNvSpPr/>
          <p:nvPr/>
        </p:nvSpPr>
        <p:spPr>
          <a:xfrm>
            <a:off x="4816685" y="3399909"/>
            <a:ext cx="1503045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F9E9CA00-BA78-4F1B-81F5-A193F41CFE81}"/>
              </a:ext>
            </a:extLst>
          </p:cNvPr>
          <p:cNvSpPr/>
          <p:nvPr/>
        </p:nvSpPr>
        <p:spPr>
          <a:xfrm>
            <a:off x="4126230" y="4220664"/>
            <a:ext cx="3155214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33A3A65C-C4AA-455D-AA95-D66BFFFD4D29}"/>
              </a:ext>
            </a:extLst>
          </p:cNvPr>
          <p:cNvSpPr/>
          <p:nvPr/>
        </p:nvSpPr>
        <p:spPr>
          <a:xfrm>
            <a:off x="1517437" y="4214443"/>
            <a:ext cx="2023110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676D2125-71A6-4C76-AE37-9C71DF4E9192}"/>
              </a:ext>
            </a:extLst>
          </p:cNvPr>
          <p:cNvSpPr/>
          <p:nvPr/>
        </p:nvSpPr>
        <p:spPr>
          <a:xfrm>
            <a:off x="2897238" y="4633213"/>
            <a:ext cx="1026492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966CD25E-6F54-4F98-BA6B-D6C0CBAC4C7C}"/>
              </a:ext>
            </a:extLst>
          </p:cNvPr>
          <p:cNvSpPr/>
          <p:nvPr/>
        </p:nvSpPr>
        <p:spPr>
          <a:xfrm>
            <a:off x="5292090" y="4646499"/>
            <a:ext cx="2280066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70FC2DDE-DDAE-4322-8C10-BA8C101DAEB0}"/>
              </a:ext>
            </a:extLst>
          </p:cNvPr>
          <p:cNvSpPr/>
          <p:nvPr/>
        </p:nvSpPr>
        <p:spPr>
          <a:xfrm>
            <a:off x="1136437" y="4633211"/>
            <a:ext cx="871433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фигурная скобка 7">
            <a:extLst>
              <a:ext uri="{FF2B5EF4-FFF2-40B4-BE49-F238E27FC236}">
                <a16:creationId xmlns:a16="http://schemas.microsoft.com/office/drawing/2014/main" id="{9EB62257-0256-4D50-8990-D9DC220128DA}"/>
              </a:ext>
            </a:extLst>
          </p:cNvPr>
          <p:cNvSpPr/>
          <p:nvPr/>
        </p:nvSpPr>
        <p:spPr>
          <a:xfrm rot="16200000">
            <a:off x="4023027" y="2659053"/>
            <a:ext cx="287466" cy="1252427"/>
          </a:xfrm>
          <a:prstGeom prst="rightBrace">
            <a:avLst/>
          </a:prstGeom>
          <a:ln w="1905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05048839-FE75-423C-9A44-66307A7A44B6}"/>
              </a:ext>
            </a:extLst>
          </p:cNvPr>
          <p:cNvSpPr/>
          <p:nvPr/>
        </p:nvSpPr>
        <p:spPr>
          <a:xfrm>
            <a:off x="3564258" y="3399909"/>
            <a:ext cx="357288" cy="342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ECAE2D0C-658C-481F-B318-EB280CB093AA}"/>
              </a:ext>
            </a:extLst>
          </p:cNvPr>
          <p:cNvCxnSpPr/>
          <p:nvPr/>
        </p:nvCxnSpPr>
        <p:spPr>
          <a:xfrm>
            <a:off x="3538214" y="3442133"/>
            <a:ext cx="0" cy="258376"/>
          </a:xfrm>
          <a:prstGeom prst="line">
            <a:avLst/>
          </a:prstGeom>
          <a:ln w="38100">
            <a:solidFill>
              <a:srgbClr val="FF7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866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196</Words>
  <Application>Microsoft Office PowerPoint</Application>
  <PresentationFormat>Широкоэкранный</PresentationFormat>
  <Paragraphs>35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Fira Code</vt:lpstr>
      <vt:lpstr>Roboto</vt:lpstr>
      <vt:lpstr>Wingdings</vt:lpstr>
      <vt:lpstr>Тема Office</vt:lpstr>
      <vt:lpstr>Управление памятью</vt:lpstr>
      <vt:lpstr>Стек, куча и глобальная память</vt:lpstr>
      <vt:lpstr>Виды памяти {</vt:lpstr>
      <vt:lpstr>Стек {</vt:lpstr>
      <vt:lpstr>Куча {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35</cp:revision>
  <dcterms:created xsi:type="dcterms:W3CDTF">2022-07-08T00:38:35Z</dcterms:created>
  <dcterms:modified xsi:type="dcterms:W3CDTF">2022-11-21T21:09:19Z</dcterms:modified>
</cp:coreProperties>
</file>