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342" r:id="rId4"/>
    <p:sldId id="348" r:id="rId5"/>
    <p:sldId id="350" r:id="rId6"/>
    <p:sldId id="346" r:id="rId7"/>
    <p:sldId id="354" r:id="rId8"/>
    <p:sldId id="351" r:id="rId9"/>
    <p:sldId id="355" r:id="rId10"/>
    <p:sldId id="341" r:id="rId11"/>
    <p:sldId id="347" r:id="rId12"/>
    <p:sldId id="349" r:id="rId13"/>
    <p:sldId id="356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330"/>
            <p14:sldId id="342"/>
            <p14:sldId id="348"/>
            <p14:sldId id="350"/>
            <p14:sldId id="346"/>
            <p14:sldId id="354"/>
            <p14:sldId id="351"/>
            <p14:sldId id="355"/>
            <p14:sldId id="341"/>
            <p14:sldId id="347"/>
            <p14:sldId id="349"/>
            <p14:sldId id="356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93AFE"/>
    <a:srgbClr val="647DAB"/>
    <a:srgbClr val="CC99FF"/>
    <a:srgbClr val="DAE3F3"/>
    <a:srgbClr val="FF7C80"/>
    <a:srgbClr val="66CCFF"/>
    <a:srgbClr val="CC99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788" y="78"/>
      </p:cViewPr>
      <p:guideLst>
        <p:guide orient="horz" pos="2160"/>
        <p:guide pos="3840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28 февраля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28 февраля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28 февраля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28 февраля 2023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28 февраля 2023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28 февраля 2023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Управление </a:t>
            </a:r>
            <a:r>
              <a:rPr lang="ru-RU" dirty="0">
                <a:solidFill>
                  <a:srgbClr val="0000FF"/>
                </a:solidFill>
              </a:rPr>
              <a:t>памятью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Где используются указатели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19FDF4A-A6DD-4451-B3DB-12E95F31451F}"/>
              </a:ext>
            </a:extLst>
          </p:cNvPr>
          <p:cNvSpPr/>
          <p:nvPr/>
        </p:nvSpPr>
        <p:spPr>
          <a:xfrm>
            <a:off x="1189772" y="1480175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Итерация по массиву.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D90048B-2EE0-43F2-B7A8-AADF43FB4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1480176"/>
            <a:ext cx="701201" cy="701201"/>
          </a:xfr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448DA07-C8B7-430E-9E56-772275DA849C}"/>
              </a:ext>
            </a:extLst>
          </p:cNvPr>
          <p:cNvSpPr/>
          <p:nvPr/>
        </p:nvSpPr>
        <p:spPr>
          <a:xfrm>
            <a:off x="1189772" y="2332826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Динамическое выделение памяти.</a:t>
            </a:r>
            <a:endParaRPr lang="ru-RU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37F68663-6908-4460-9040-8CA78F45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2332827"/>
            <a:ext cx="701201" cy="701201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D40EC23-4466-46E9-9FDC-DA9E1E78DF50}"/>
              </a:ext>
            </a:extLst>
          </p:cNvPr>
          <p:cNvSpPr/>
          <p:nvPr/>
        </p:nvSpPr>
        <p:spPr>
          <a:xfrm>
            <a:off x="1189772" y="3185476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Передача большого количества данных без копирования.</a:t>
            </a:r>
          </a:p>
        </p:txBody>
      </p:sp>
      <p:pic>
        <p:nvPicPr>
          <p:cNvPr id="15" name="Объект 6">
            <a:extLst>
              <a:ext uri="{FF2B5EF4-FFF2-40B4-BE49-F238E27FC236}">
                <a16:creationId xmlns:a16="http://schemas.microsoft.com/office/drawing/2014/main" id="{5DFC281A-CA99-40A1-88B1-17A16492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3185477"/>
            <a:ext cx="701201" cy="70120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EB1C322-2F41-4F14-9F5A-39438689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29B52E-CABD-4FB8-99BE-51C4B084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D4862A-1255-449D-ABF4-5F84C614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E85FC64-7A5A-4466-846A-9EB49F7AA484}"/>
              </a:ext>
            </a:extLst>
          </p:cNvPr>
          <p:cNvSpPr/>
          <p:nvPr/>
        </p:nvSpPr>
        <p:spPr>
          <a:xfrm>
            <a:off x="1189772" y="4038125"/>
            <a:ext cx="10787914" cy="701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Передачи одной функции в качестве параметра другой функции.</a:t>
            </a:r>
          </a:p>
        </p:txBody>
      </p:sp>
      <p:pic>
        <p:nvPicPr>
          <p:cNvPr id="21" name="Объект 6">
            <a:extLst>
              <a:ext uri="{FF2B5EF4-FFF2-40B4-BE49-F238E27FC236}">
                <a16:creationId xmlns:a16="http://schemas.microsoft.com/office/drawing/2014/main" id="{332BC212-F110-4D7F-9FB0-95A9BA85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4038126"/>
            <a:ext cx="701201" cy="701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91E14-6989-46E1-87A5-4ABBABFA01EE}"/>
              </a:ext>
            </a:extLst>
          </p:cNvPr>
          <p:cNvSpPr txBox="1"/>
          <p:nvPr/>
        </p:nvSpPr>
        <p:spPr>
          <a:xfrm>
            <a:off x="5984545" y="5023882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890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Ссылки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4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Операции с указателями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сылка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это альтернативное имя для объекта. Для определения ссылки применяется знак амперсанда </a:t>
            </a:r>
            <a:r>
              <a:rPr lang="ru-RU" sz="22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&amp;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01EEEC4-9387-4F69-B019-A065BC1D2329}"/>
              </a:ext>
            </a:extLst>
          </p:cNvPr>
          <p:cNvSpPr/>
          <p:nvPr/>
        </p:nvSpPr>
        <p:spPr>
          <a:xfrm>
            <a:off x="923503" y="3255577"/>
            <a:ext cx="11054183" cy="964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Важно!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Ссылка обязательно должна указывать на какое-то значение в памяти!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647D0-7588-47A1-941D-0D9694711520}"/>
              </a:ext>
            </a:extLst>
          </p:cNvPr>
          <p:cNvSpPr txBox="1"/>
          <p:nvPr/>
        </p:nvSpPr>
        <p:spPr>
          <a:xfrm>
            <a:off x="4140402" y="2338815"/>
            <a:ext cx="4354105" cy="476726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тип</a:t>
            </a:r>
            <a:r>
              <a:rPr lang="ru-RU" sz="22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&amp;</a:t>
            </a:r>
            <a:r>
              <a:rPr lang="ru-RU" sz="2200" dirty="0">
                <a:solidFill>
                  <a:srgbClr val="1F377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ссылки</a:t>
            </a:r>
            <a:r>
              <a:rPr lang="ru-RU" sz="22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= переменная;</a:t>
            </a:r>
            <a:endParaRPr lang="en-US" sz="22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9993-5449-4CCC-B6F4-1FEAB0EB81AA}"/>
              </a:ext>
            </a:extLst>
          </p:cNvPr>
          <p:cNvSpPr txBox="1"/>
          <p:nvPr/>
        </p:nvSpPr>
        <p:spPr>
          <a:xfrm>
            <a:off x="8908986" y="4709283"/>
            <a:ext cx="2406968" cy="715089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var = 4;</a:t>
            </a:r>
          </a:p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&amp;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var;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FDEAD-6C97-438F-AA91-257C000D3BA5}"/>
              </a:ext>
            </a:extLst>
          </p:cNvPr>
          <p:cNvSpPr txBox="1"/>
          <p:nvPr/>
        </p:nvSpPr>
        <p:spPr>
          <a:xfrm>
            <a:off x="5337709" y="4862517"/>
            <a:ext cx="2225769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&amp;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10;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EC7C9-5853-4A5A-BF63-36F703E00720}"/>
              </a:ext>
            </a:extLst>
          </p:cNvPr>
          <p:cNvSpPr txBox="1"/>
          <p:nvPr/>
        </p:nvSpPr>
        <p:spPr>
          <a:xfrm>
            <a:off x="2416709" y="4862517"/>
            <a:ext cx="1560805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&amp;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;</a:t>
            </a:r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22ACE14C-8A01-4BED-AC3D-45420C83D5C8}"/>
              </a:ext>
            </a:extLst>
          </p:cNvPr>
          <p:cNvCxnSpPr>
            <a:cxnSpLocks/>
            <a:stCxn id="30" idx="2"/>
            <a:endCxn id="8" idx="0"/>
          </p:cNvCxnSpPr>
          <p:nvPr/>
        </p:nvCxnSpPr>
        <p:spPr>
          <a:xfrm rot="5400000">
            <a:off x="4502608" y="2914530"/>
            <a:ext cx="642492" cy="325348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CC845AFD-DE29-4C59-A53F-53395F5A273C}"/>
              </a:ext>
            </a:extLst>
          </p:cNvPr>
          <p:cNvCxnSpPr>
            <a:endCxn id="7" idx="0"/>
          </p:cNvCxnSpPr>
          <p:nvPr/>
        </p:nvCxnSpPr>
        <p:spPr>
          <a:xfrm rot="16200000" flipH="1">
            <a:off x="6027191" y="4439113"/>
            <a:ext cx="846805" cy="1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42B5BE84-024B-4968-BF10-0BFF0B7338B2}"/>
              </a:ext>
            </a:extLst>
          </p:cNvPr>
          <p:cNvCxnSpPr>
            <a:stCxn id="30" idx="2"/>
            <a:endCxn id="6" idx="0"/>
          </p:cNvCxnSpPr>
          <p:nvPr/>
        </p:nvCxnSpPr>
        <p:spPr>
          <a:xfrm rot="16200000" flipH="1">
            <a:off x="8036903" y="2633716"/>
            <a:ext cx="489258" cy="3661875"/>
          </a:xfrm>
          <a:prstGeom prst="bentConnector3">
            <a:avLst>
              <a:gd name="adj1" fmla="val 6656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oogle Shape;1585;p36">
            <a:extLst>
              <a:ext uri="{FF2B5EF4-FFF2-40B4-BE49-F238E27FC236}">
                <a16:creationId xmlns:a16="http://schemas.microsoft.com/office/drawing/2014/main" id="{F5EA8FF8-3085-4DA9-BE06-A90018CD73D5}"/>
              </a:ext>
            </a:extLst>
          </p:cNvPr>
          <p:cNvGrpSpPr/>
          <p:nvPr/>
        </p:nvGrpSpPr>
        <p:grpSpPr>
          <a:xfrm>
            <a:off x="9826093" y="5556029"/>
            <a:ext cx="572754" cy="572357"/>
            <a:chOff x="1977583" y="1273395"/>
            <a:chExt cx="572754" cy="572357"/>
          </a:xfrm>
        </p:grpSpPr>
        <p:sp>
          <p:nvSpPr>
            <p:cNvPr id="25" name="Google Shape;1586;p36">
              <a:extLst>
                <a:ext uri="{FF2B5EF4-FFF2-40B4-BE49-F238E27FC236}">
                  <a16:creationId xmlns:a16="http://schemas.microsoft.com/office/drawing/2014/main" id="{FE7E9984-4E08-49FB-855E-F2BB1EDCDE40}"/>
                </a:ext>
              </a:extLst>
            </p:cNvPr>
            <p:cNvSpPr/>
            <p:nvPr/>
          </p:nvSpPr>
          <p:spPr>
            <a:xfrm>
              <a:off x="1977583" y="1273395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3980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7;p36">
              <a:extLst>
                <a:ext uri="{FF2B5EF4-FFF2-40B4-BE49-F238E27FC236}">
                  <a16:creationId xmlns:a16="http://schemas.microsoft.com/office/drawing/2014/main" id="{476530A2-6155-4AE2-AAE9-8483340D5C75}"/>
                </a:ext>
              </a:extLst>
            </p:cNvPr>
            <p:cNvSpPr/>
            <p:nvPr/>
          </p:nvSpPr>
          <p:spPr>
            <a:xfrm>
              <a:off x="2059891" y="1409883"/>
              <a:ext cx="408143" cy="297919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398059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2" name="Google Shape;1588;p36">
            <a:extLst>
              <a:ext uri="{FF2B5EF4-FFF2-40B4-BE49-F238E27FC236}">
                <a16:creationId xmlns:a16="http://schemas.microsoft.com/office/drawing/2014/main" id="{0E583710-18F9-4158-B15F-287C43469570}"/>
              </a:ext>
            </a:extLst>
          </p:cNvPr>
          <p:cNvGrpSpPr/>
          <p:nvPr/>
        </p:nvGrpSpPr>
        <p:grpSpPr>
          <a:xfrm>
            <a:off x="6164216" y="5555297"/>
            <a:ext cx="572754" cy="572357"/>
            <a:chOff x="6593674" y="1273402"/>
            <a:chExt cx="572754" cy="572357"/>
          </a:xfrm>
        </p:grpSpPr>
        <p:sp>
          <p:nvSpPr>
            <p:cNvPr id="33" name="Google Shape;1589;p36">
              <a:extLst>
                <a:ext uri="{FF2B5EF4-FFF2-40B4-BE49-F238E27FC236}">
                  <a16:creationId xmlns:a16="http://schemas.microsoft.com/office/drawing/2014/main" id="{6EDEC940-8C32-4CD8-A39C-CC3AC22CE175}"/>
                </a:ext>
              </a:extLst>
            </p:cNvPr>
            <p:cNvSpPr/>
            <p:nvPr/>
          </p:nvSpPr>
          <p:spPr>
            <a:xfrm>
              <a:off x="6593674" y="1273402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FF5C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0;p36">
              <a:extLst>
                <a:ext uri="{FF2B5EF4-FFF2-40B4-BE49-F238E27FC236}">
                  <a16:creationId xmlns:a16="http://schemas.microsoft.com/office/drawing/2014/main" id="{4FCB56E6-7430-46AF-A0D8-349F8E6F1F5E}"/>
                </a:ext>
              </a:extLst>
            </p:cNvPr>
            <p:cNvSpPr/>
            <p:nvPr/>
          </p:nvSpPr>
          <p:spPr>
            <a:xfrm>
              <a:off x="6694503" y="1379957"/>
              <a:ext cx="371054" cy="357633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5" name="Google Shape;1588;p36">
            <a:extLst>
              <a:ext uri="{FF2B5EF4-FFF2-40B4-BE49-F238E27FC236}">
                <a16:creationId xmlns:a16="http://schemas.microsoft.com/office/drawing/2014/main" id="{39104B2A-F17C-4C34-A453-A7EED93B78CB}"/>
              </a:ext>
            </a:extLst>
          </p:cNvPr>
          <p:cNvGrpSpPr/>
          <p:nvPr/>
        </p:nvGrpSpPr>
        <p:grpSpPr>
          <a:xfrm>
            <a:off x="2910734" y="5555297"/>
            <a:ext cx="572754" cy="572357"/>
            <a:chOff x="6593674" y="1273402"/>
            <a:chExt cx="572754" cy="572357"/>
          </a:xfrm>
        </p:grpSpPr>
        <p:sp>
          <p:nvSpPr>
            <p:cNvPr id="36" name="Google Shape;1589;p36">
              <a:extLst>
                <a:ext uri="{FF2B5EF4-FFF2-40B4-BE49-F238E27FC236}">
                  <a16:creationId xmlns:a16="http://schemas.microsoft.com/office/drawing/2014/main" id="{FD2410E7-44F0-4E2D-A907-5A60DCDACE59}"/>
                </a:ext>
              </a:extLst>
            </p:cNvPr>
            <p:cNvSpPr/>
            <p:nvPr/>
          </p:nvSpPr>
          <p:spPr>
            <a:xfrm>
              <a:off x="6593674" y="1273402"/>
              <a:ext cx="572754" cy="572357"/>
            </a:xfrm>
            <a:prstGeom prst="rect">
              <a:avLst/>
            </a:prstGeom>
            <a:noFill/>
            <a:ln w="38100" cap="flat" cmpd="sng">
              <a:solidFill>
                <a:srgbClr val="FF5C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0;p36">
              <a:extLst>
                <a:ext uri="{FF2B5EF4-FFF2-40B4-BE49-F238E27FC236}">
                  <a16:creationId xmlns:a16="http://schemas.microsoft.com/office/drawing/2014/main" id="{969ADD69-2824-4101-BDA1-FE4789F6AE20}"/>
                </a:ext>
              </a:extLst>
            </p:cNvPr>
            <p:cNvSpPr/>
            <p:nvPr/>
          </p:nvSpPr>
          <p:spPr>
            <a:xfrm>
              <a:off x="6694503" y="1379957"/>
              <a:ext cx="371054" cy="357633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solidFill>
                <a:srgbClr val="9494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43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помощью подпрограммы увеличить целое число на 1.</a:t>
            </a: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A52239-3D53-4DDC-BDC9-864C4910A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11533"/>
              </p:ext>
            </p:extLst>
          </p:nvPr>
        </p:nvGraphicFramePr>
        <p:xfrm>
          <a:off x="280987" y="841063"/>
          <a:ext cx="11630025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3513221046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3359288199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1736086647"/>
                    </a:ext>
                  </a:extLst>
                </a:gridCol>
              </a:tblGrid>
              <a:tr h="70099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Копирование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Указатели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Ссылки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95843"/>
                  </a:ext>
                </a:extLst>
              </a:tr>
              <a:tr h="3749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#include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31515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&lt;iostream&gt;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a)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a++;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= 3;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(a);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std::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&lt;&lt; a;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#include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31515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&lt;iostream&gt;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* a)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(*a)++;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= 3;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(&amp;a);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std::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&lt;&lt; a;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#include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31515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&lt;iostream&gt;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void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&amp; a)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a++;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scadia Mono" panose="020B06090200000200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main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a = 3;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927950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(a);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   std::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cout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 &lt;&lt; a;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scadia Mono" panose="020B0609020000020004" pitchFamily="49" charset="0"/>
                          <a:ea typeface="+mn-ea"/>
                          <a:cs typeface="+mn-cs"/>
                        </a:rPr>
                        <a:t>}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81669"/>
                  </a:ext>
                </a:extLst>
              </a:tr>
            </a:tbl>
          </a:graphicData>
        </a:graphic>
      </p:graphicFrame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617442FF-97C6-40BF-B7DA-DBC691AAE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60636"/>
              </p:ext>
            </p:extLst>
          </p:nvPr>
        </p:nvGraphicFramePr>
        <p:xfrm>
          <a:off x="8034339" y="5291143"/>
          <a:ext cx="3876675" cy="1335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1736086647"/>
                    </a:ext>
                  </a:extLst>
                </a:gridCol>
              </a:tblGrid>
              <a:tr h="1335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результате работы программы на экран будет выведено число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69767"/>
                  </a:ext>
                </a:extLst>
              </a:tr>
            </a:tbl>
          </a:graphicData>
        </a:graphic>
      </p:graphicFrame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id="{C2D9613E-7557-44FA-AD7E-E9B6973FB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64729"/>
              </p:ext>
            </p:extLst>
          </p:nvPr>
        </p:nvGraphicFramePr>
        <p:xfrm>
          <a:off x="280986" y="5291143"/>
          <a:ext cx="3876675" cy="1335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3513221046"/>
                    </a:ext>
                  </a:extLst>
                </a:gridCol>
              </a:tblGrid>
              <a:tr h="1335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результате работы программы на экран будет выведено число 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69767"/>
                  </a:ext>
                </a:extLst>
              </a:tr>
            </a:tbl>
          </a:graphicData>
        </a:graphic>
      </p:graphicFrame>
      <p:graphicFrame>
        <p:nvGraphicFramePr>
          <p:cNvPr id="10" name="Таблица 5">
            <a:extLst>
              <a:ext uri="{FF2B5EF4-FFF2-40B4-BE49-F238E27FC236}">
                <a16:creationId xmlns:a16="http://schemas.microsoft.com/office/drawing/2014/main" id="{34FA5086-BF95-40F4-949A-6D6787FDB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02862"/>
              </p:ext>
            </p:extLst>
          </p:nvPr>
        </p:nvGraphicFramePr>
        <p:xfrm>
          <a:off x="4157666" y="5291143"/>
          <a:ext cx="3876675" cy="1335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3359288199"/>
                    </a:ext>
                  </a:extLst>
                </a:gridCol>
              </a:tblGrid>
              <a:tr h="1335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 результате работы программы на экран будет выведено число </a:t>
                      </a:r>
                      <a:r>
                        <a:rPr lang="en-US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  <a:r>
                        <a:rPr lang="ru-RU" sz="20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06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Сравнительная характеристика ссылок и указателей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B1C322-2F41-4F14-9F5A-39438689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29B52E-CABD-4FB8-99BE-51C4B084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D4862A-1255-449D-ABF4-5F84C614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Таблица 3">
            <a:extLst>
              <a:ext uri="{FF2B5EF4-FFF2-40B4-BE49-F238E27FC236}">
                <a16:creationId xmlns:a16="http://schemas.microsoft.com/office/drawing/2014/main" id="{AE5F0AEB-D27E-4D12-BF36-F3074C609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77184"/>
              </p:ext>
            </p:extLst>
          </p:nvPr>
        </p:nvGraphicFramePr>
        <p:xfrm>
          <a:off x="863600" y="1509896"/>
          <a:ext cx="10769600" cy="4039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4134445122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570547225"/>
                    </a:ext>
                  </a:extLst>
                </a:gridCol>
              </a:tblGrid>
              <a:tr h="7474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Ссылки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44634"/>
                  </a:ext>
                </a:extLst>
              </a:tr>
              <a:tr h="74740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Содержат адрес переменной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Ссылаются на существующую переменную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939615"/>
                  </a:ext>
                </a:extLst>
              </a:tr>
              <a:tr h="74740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Могут быть приравнены к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Не могут содержать 0 в качестве значения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49213"/>
                  </a:ext>
                </a:extLst>
              </a:tr>
              <a:tr h="74740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Не обязательно инициализировать при объявлении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Объявление без инициализации невозможно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846308"/>
                  </a:ext>
                </a:extLst>
              </a:tr>
              <a:tr h="74740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Имеют собственный адрес в памяти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Делят один и тот же адрес памяти с объектом, на который ссылаются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87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5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Указатели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5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98BBED-0CAA-4624-A264-D69E4D17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5" b="17878"/>
          <a:stretch/>
        </p:blipFill>
        <p:spPr>
          <a:xfrm>
            <a:off x="923498" y="1998419"/>
            <a:ext cx="11054182" cy="2195512"/>
          </a:xfrm>
          <a:prstGeom prst="round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A65DBB4A-AE7C-48B8-8E87-1A1B169A8C70}"/>
              </a:ext>
            </a:extLst>
          </p:cNvPr>
          <p:cNvSpPr/>
          <p:nvPr/>
        </p:nvSpPr>
        <p:spPr>
          <a:xfrm rot="16200000">
            <a:off x="6149053" y="1190647"/>
            <a:ext cx="376130" cy="1034415"/>
          </a:xfrm>
          <a:prstGeom prst="downArrow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A0663-5401-43E1-9FC5-D9C240D17308}"/>
              </a:ext>
            </a:extLst>
          </p:cNvPr>
          <p:cNvSpPr txBox="1"/>
          <p:nvPr/>
        </p:nvSpPr>
        <p:spPr>
          <a:xfrm>
            <a:off x="4157007" y="4202434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Ул. имени </a:t>
            </a:r>
            <a:r>
              <a:rPr lang="ru-RU" sz="2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Линуса</a:t>
            </a:r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Торвальдса</a:t>
            </a:r>
            <a:endParaRPr lang="ru-RU" sz="20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8E8D7BC-3A88-412E-BBE6-6BB15B136ACE}"/>
              </a:ext>
            </a:extLst>
          </p:cNvPr>
          <p:cNvSpPr/>
          <p:nvPr/>
        </p:nvSpPr>
        <p:spPr>
          <a:xfrm>
            <a:off x="1767254" y="2029531"/>
            <a:ext cx="360484" cy="3604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8D51ACC-03C1-4590-848C-5320E9CD7EE1}"/>
              </a:ext>
            </a:extLst>
          </p:cNvPr>
          <p:cNvSpPr/>
          <p:nvPr/>
        </p:nvSpPr>
        <p:spPr>
          <a:xfrm>
            <a:off x="3976765" y="2029531"/>
            <a:ext cx="360484" cy="3604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79D56E5-3D3D-4B34-B933-7EF8FD500BD6}"/>
              </a:ext>
            </a:extLst>
          </p:cNvPr>
          <p:cNvSpPr/>
          <p:nvPr/>
        </p:nvSpPr>
        <p:spPr>
          <a:xfrm>
            <a:off x="6186276" y="2029531"/>
            <a:ext cx="360484" cy="3604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0487358-9A9A-41BB-A2A2-B668F457170B}"/>
              </a:ext>
            </a:extLst>
          </p:cNvPr>
          <p:cNvSpPr/>
          <p:nvPr/>
        </p:nvSpPr>
        <p:spPr>
          <a:xfrm>
            <a:off x="8395787" y="2029531"/>
            <a:ext cx="360484" cy="3604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D4D47D7-DD43-4D8D-91C5-85E10B9142C1}"/>
              </a:ext>
            </a:extLst>
          </p:cNvPr>
          <p:cNvSpPr/>
          <p:nvPr/>
        </p:nvSpPr>
        <p:spPr>
          <a:xfrm>
            <a:off x="10425056" y="2029531"/>
            <a:ext cx="360484" cy="360484"/>
          </a:xfrm>
          <a:prstGeom prst="ellipse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Почтальон Png - PNG All">
            <a:extLst>
              <a:ext uri="{FF2B5EF4-FFF2-40B4-BE49-F238E27FC236}">
                <a16:creationId xmlns:a16="http://schemas.microsoft.com/office/drawing/2014/main" id="{1B29BE91-1D0C-45B1-BC3A-198BE306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5055" y="2927572"/>
            <a:ext cx="915710" cy="110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F0B1E5FE-647F-4F1A-8E3E-8A87B772E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14731"/>
              </p:ext>
            </p:extLst>
          </p:nvPr>
        </p:nvGraphicFramePr>
        <p:xfrm>
          <a:off x="1324131" y="4770797"/>
          <a:ext cx="9724290" cy="11124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858">
                  <a:extLst>
                    <a:ext uri="{9D8B030D-6E8A-4147-A177-3AD203B41FA5}">
                      <a16:colId xmlns:a16="http://schemas.microsoft.com/office/drawing/2014/main" val="413161551"/>
                    </a:ext>
                  </a:extLst>
                </a:gridCol>
                <a:gridCol w="1944858">
                  <a:extLst>
                    <a:ext uri="{9D8B030D-6E8A-4147-A177-3AD203B41FA5}">
                      <a16:colId xmlns:a16="http://schemas.microsoft.com/office/drawing/2014/main" val="1699751372"/>
                    </a:ext>
                  </a:extLst>
                </a:gridCol>
                <a:gridCol w="1944858">
                  <a:extLst>
                    <a:ext uri="{9D8B030D-6E8A-4147-A177-3AD203B41FA5}">
                      <a16:colId xmlns:a16="http://schemas.microsoft.com/office/drawing/2014/main" val="475983184"/>
                    </a:ext>
                  </a:extLst>
                </a:gridCol>
                <a:gridCol w="1944858">
                  <a:extLst>
                    <a:ext uri="{9D8B030D-6E8A-4147-A177-3AD203B41FA5}">
                      <a16:colId xmlns:a16="http://schemas.microsoft.com/office/drawing/2014/main" val="2979382108"/>
                    </a:ext>
                  </a:extLst>
                </a:gridCol>
                <a:gridCol w="1944858">
                  <a:extLst>
                    <a:ext uri="{9D8B030D-6E8A-4147-A177-3AD203B41FA5}">
                      <a16:colId xmlns:a16="http://schemas.microsoft.com/office/drawing/2014/main" val="1452368666"/>
                    </a:ext>
                  </a:extLst>
                </a:gridCol>
              </a:tblGrid>
              <a:tr h="370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92759"/>
                  </a:ext>
                </a:extLst>
              </a:tr>
              <a:tr h="370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…7AA391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…7AA392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…7AA393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…7AA394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…7AA395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3853407"/>
                  </a:ext>
                </a:extLst>
              </a:tr>
              <a:tr h="3708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A31515"/>
                          </a:solidFill>
                        </a:rPr>
                        <a:t>0x4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A31515"/>
                          </a:solidFill>
                        </a:rPr>
                        <a:t>…</a:t>
                      </a:r>
                      <a:endParaRPr lang="ru-RU" sz="1800" kern="1200" dirty="0">
                        <a:solidFill>
                          <a:srgbClr val="A315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A31515"/>
                          </a:solidFill>
                        </a:rPr>
                        <a:t>0x…</a:t>
                      </a:r>
                      <a:r>
                        <a:rPr lang="en-US" sz="1800" kern="1200" dirty="0">
                          <a:solidFill>
                            <a:srgbClr val="A31515"/>
                          </a:solidFill>
                          <a:latin typeface="+mn-lt"/>
                          <a:ea typeface="+mn-ea"/>
                          <a:cs typeface="+mn-cs"/>
                        </a:rPr>
                        <a:t>7AA391</a:t>
                      </a:r>
                      <a:endParaRPr lang="ru-RU" sz="1800" kern="1200" dirty="0">
                        <a:solidFill>
                          <a:srgbClr val="A315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A31515"/>
                          </a:solidFill>
                        </a:rPr>
                        <a:t>…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A31515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A31515"/>
                        </a:solidFill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42589"/>
                  </a:ext>
                </a:extLst>
              </a:tr>
            </a:tbl>
          </a:graphicData>
        </a:graphic>
      </p:graphicFrame>
      <p:pic>
        <p:nvPicPr>
          <p:cNvPr id="1032" name="Picture 8" descr="Police tape PNG images free download | Pngimg.com">
            <a:extLst>
              <a:ext uri="{FF2B5EF4-FFF2-40B4-BE49-F238E27FC236}">
                <a16:creationId xmlns:a16="http://schemas.microsoft.com/office/drawing/2014/main" id="{19FAF928-A502-4488-86EA-AE8AAF895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98" y="2984817"/>
            <a:ext cx="713840" cy="4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C1DD66-DFD3-4F31-8B29-F29D41396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263" y="2971144"/>
            <a:ext cx="915711" cy="915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E48C55-CB6D-4911-A744-5614C2CF2068}"/>
              </a:ext>
            </a:extLst>
          </p:cNvPr>
          <p:cNvSpPr txBox="1"/>
          <p:nvPr/>
        </p:nvSpPr>
        <p:spPr>
          <a:xfrm>
            <a:off x="6093723" y="308396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</a:t>
            </a:r>
            <a:endParaRPr lang="ru-RU" sz="1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513010C0-7352-43CE-9B33-6F3851BCA892}"/>
              </a:ext>
            </a:extLst>
          </p:cNvPr>
          <p:cNvCxnSpPr>
            <a:cxnSpLocks/>
            <a:stCxn id="16" idx="2"/>
            <a:endCxn id="16" idx="1"/>
          </p:cNvCxnSpPr>
          <p:nvPr/>
        </p:nvCxnSpPr>
        <p:spPr>
          <a:xfrm rot="5400000" flipH="1">
            <a:off x="3477089" y="3174068"/>
            <a:ext cx="556229" cy="4862145"/>
          </a:xfrm>
          <a:prstGeom prst="bentConnector4">
            <a:avLst>
              <a:gd name="adj1" fmla="val -41098"/>
              <a:gd name="adj2" fmla="val 10470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5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Указатели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это целые числа (</a:t>
            </a:r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ru-RU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значением которых служат адреса других объектов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(переменных, констант, указателей) или функций.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DA6A35-D805-40B8-9824-77C9E2C65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32609"/>
              </p:ext>
            </p:extLst>
          </p:nvPr>
        </p:nvGraphicFramePr>
        <p:xfrm>
          <a:off x="1405380" y="2805728"/>
          <a:ext cx="81311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8130600" imgH="5418000" progId="Word.OpenDocumentText.12">
                  <p:embed/>
                </p:oleObj>
              </mc:Choice>
              <mc:Fallback>
                <p:oleObj name="Document" r:id="rId3" imgW="8130600" imgH="541800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5380" y="2805728"/>
                        <a:ext cx="81311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CF7C7961-9275-4479-8E9D-9AB8C817D7E3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>
            <a:off x="3124200" y="4131786"/>
            <a:ext cx="1394168" cy="293481"/>
          </a:xfrm>
          <a:prstGeom prst="bentConnector3">
            <a:avLst>
              <a:gd name="adj1" fmla="val 998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55F613F-733E-4E5B-91AB-2BD94A1922D9}"/>
              </a:ext>
            </a:extLst>
          </p:cNvPr>
          <p:cNvSpPr/>
          <p:nvPr/>
        </p:nvSpPr>
        <p:spPr>
          <a:xfrm>
            <a:off x="4518368" y="4136648"/>
            <a:ext cx="3294543" cy="577236"/>
          </a:xfrm>
          <a:prstGeom prst="roundRect">
            <a:avLst/>
          </a:prstGeom>
          <a:solidFill>
            <a:srgbClr val="DAE3F3"/>
          </a:solidFill>
          <a:ln>
            <a:solidFill>
              <a:srgbClr val="64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&amp;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адрес переменной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69166428-CB85-4C8C-AD08-68B7FE6254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95488" y="3629768"/>
            <a:ext cx="1939904" cy="274345"/>
          </a:xfrm>
          <a:prstGeom prst="bentConnector3">
            <a:avLst>
              <a:gd name="adj1" fmla="val 10000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6BFD1D1-6657-4E92-B123-A851F122E77D}"/>
              </a:ext>
            </a:extLst>
          </p:cNvPr>
          <p:cNvSpPr/>
          <p:nvPr/>
        </p:nvSpPr>
        <p:spPr>
          <a:xfrm>
            <a:off x="3935391" y="3312607"/>
            <a:ext cx="4734047" cy="577236"/>
          </a:xfrm>
          <a:prstGeom prst="roundRect">
            <a:avLst/>
          </a:prstGeom>
          <a:solidFill>
            <a:srgbClr val="DAE3F3"/>
          </a:solidFill>
          <a:ln>
            <a:solidFill>
              <a:srgbClr val="64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эта переменная будет указателем</a:t>
            </a:r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57563B35-9756-4143-8BC0-591698BDB8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5380" y="2684756"/>
            <a:ext cx="2842532" cy="1326057"/>
          </a:xfrm>
          <a:prstGeom prst="bentConnector3">
            <a:avLst>
              <a:gd name="adj1" fmla="val 11189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D0F2223-BAD1-4FF8-8C69-F355EE79F740}"/>
              </a:ext>
            </a:extLst>
          </p:cNvPr>
          <p:cNvSpPr/>
          <p:nvPr/>
        </p:nvSpPr>
        <p:spPr>
          <a:xfrm>
            <a:off x="4247912" y="2401168"/>
            <a:ext cx="5797788" cy="577236"/>
          </a:xfrm>
          <a:prstGeom prst="roundRect">
            <a:avLst/>
          </a:prstGeom>
          <a:solidFill>
            <a:srgbClr val="DAE3F3"/>
          </a:solidFill>
          <a:ln>
            <a:solidFill>
              <a:srgbClr val="647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 объекта на который указываем</a:t>
            </a:r>
            <a:endParaRPr lang="ru-RU" sz="2000" i="1" dirty="0">
              <a:solidFill>
                <a:srgbClr val="FF7C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0" name="Picture 2" descr="Указатели | Пикабу">
            <a:extLst>
              <a:ext uri="{FF2B5EF4-FFF2-40B4-BE49-F238E27FC236}">
                <a16:creationId xmlns:a16="http://schemas.microsoft.com/office/drawing/2014/main" id="{D27DDF8B-9C64-423C-8ACF-24C9ADDF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089" y="3182177"/>
            <a:ext cx="3131598" cy="28981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1E04B39-E4C2-4ECE-98E5-304CACB9C61E}"/>
              </a:ext>
            </a:extLst>
          </p:cNvPr>
          <p:cNvSpPr/>
          <p:nvPr/>
        </p:nvSpPr>
        <p:spPr>
          <a:xfrm>
            <a:off x="8801638" y="3146310"/>
            <a:ext cx="3220477" cy="2980391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Таблица 16">
            <a:extLst>
              <a:ext uri="{FF2B5EF4-FFF2-40B4-BE49-F238E27FC236}">
                <a16:creationId xmlns:a16="http://schemas.microsoft.com/office/drawing/2014/main" id="{421E67B6-603E-4E11-9296-B935AD152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3391"/>
              </p:ext>
            </p:extLst>
          </p:nvPr>
        </p:nvGraphicFramePr>
        <p:xfrm>
          <a:off x="991175" y="4972916"/>
          <a:ext cx="7436386" cy="11073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18193">
                  <a:extLst>
                    <a:ext uri="{9D8B030D-6E8A-4147-A177-3AD203B41FA5}">
                      <a16:colId xmlns:a16="http://schemas.microsoft.com/office/drawing/2014/main" val="413161551"/>
                    </a:ext>
                  </a:extLst>
                </a:gridCol>
                <a:gridCol w="3718193">
                  <a:extLst>
                    <a:ext uri="{9D8B030D-6E8A-4147-A177-3AD203B41FA5}">
                      <a16:colId xmlns:a16="http://schemas.microsoft.com/office/drawing/2014/main" val="1699751372"/>
                    </a:ext>
                  </a:extLst>
                </a:gridCol>
              </a:tblGrid>
              <a:tr h="2740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var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r>
                        <a:rPr lang="en-US" dirty="0" err="1"/>
                        <a:t>pvar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92759"/>
                  </a:ext>
                </a:extLst>
              </a:tr>
              <a:tr h="370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…7AA390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…7AA394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3853407"/>
                  </a:ext>
                </a:extLst>
              </a:tr>
              <a:tr h="37081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A31515"/>
                          </a:solidFill>
                        </a:rPr>
                        <a:t>0x4</a:t>
                      </a:r>
                      <a:endParaRPr lang="ru-RU" dirty="0">
                        <a:latin typeface="Cascadia Mono" panose="020B0609020000020004" pitchFamily="49" charset="0"/>
                        <a:ea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rgbClr val="A31515"/>
                          </a:solidFill>
                          <a:latin typeface="+mn-lt"/>
                          <a:ea typeface="+mn-ea"/>
                          <a:cs typeface="+mn-cs"/>
                        </a:rPr>
                        <a:t>0x…7AA390</a:t>
                      </a:r>
                      <a:endParaRPr lang="ru-RU" sz="1800" kern="1200" dirty="0">
                        <a:solidFill>
                          <a:srgbClr val="A3151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64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1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Операции с указателями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4E21F-68BD-4983-AB1E-DD880F398320}"/>
              </a:ext>
            </a:extLst>
          </p:cNvPr>
          <p:cNvSpPr txBox="1"/>
          <p:nvPr/>
        </p:nvSpPr>
        <p:spPr>
          <a:xfrm>
            <a:off x="800016" y="1341208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E66D5-B5B6-4F94-8191-E854BF6A51D0}"/>
              </a:ext>
            </a:extLst>
          </p:cNvPr>
          <p:cNvSpPr txBox="1"/>
          <p:nvPr/>
        </p:nvSpPr>
        <p:spPr>
          <a:xfrm>
            <a:off x="1480100" y="1433540"/>
            <a:ext cx="33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Присваивание адреса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3D110-9B80-440B-9F9D-8C4DAF12522B}"/>
              </a:ext>
            </a:extLst>
          </p:cNvPr>
          <p:cNvSpPr txBox="1"/>
          <p:nvPr/>
        </p:nvSpPr>
        <p:spPr>
          <a:xfrm>
            <a:off x="1574157" y="2034987"/>
            <a:ext cx="2658859" cy="715089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var = 4;</a:t>
            </a:r>
          </a:p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void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&amp;var;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7A0E1C7-4ED0-46AA-A65D-0D68294B0C09}"/>
              </a:ext>
            </a:extLst>
          </p:cNvPr>
          <p:cNvCxnSpPr>
            <a:cxnSpLocks/>
            <a:stCxn id="8" idx="1"/>
            <a:endCxn id="20" idx="3"/>
          </p:cNvCxnSpPr>
          <p:nvPr/>
        </p:nvCxnSpPr>
        <p:spPr>
          <a:xfrm flipH="1">
            <a:off x="4233016" y="2388930"/>
            <a:ext cx="642564" cy="36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7C8013-7B67-40B8-B1AD-1B00A8407988}"/>
              </a:ext>
            </a:extLst>
          </p:cNvPr>
          <p:cNvSpPr txBox="1"/>
          <p:nvPr/>
        </p:nvSpPr>
        <p:spPr>
          <a:xfrm>
            <a:off x="4875580" y="2034987"/>
            <a:ext cx="720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данном случае можно будет узнать только адрес, но не изменить данные, т.к. был указан тип </a:t>
            </a:r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void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749F3C-F13D-458D-B67F-007B0D30487E}"/>
              </a:ext>
            </a:extLst>
          </p:cNvPr>
          <p:cNvSpPr txBox="1"/>
          <p:nvPr/>
        </p:nvSpPr>
        <p:spPr>
          <a:xfrm>
            <a:off x="800015" y="2961146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02</a:t>
            </a:r>
            <a:endParaRPr lang="ru-RU" sz="3600" dirty="0">
              <a:solidFill>
                <a:srgbClr val="9279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0AE650-E995-4835-9ECD-B0FE849CF8A5}"/>
              </a:ext>
            </a:extLst>
          </p:cNvPr>
          <p:cNvSpPr txBox="1"/>
          <p:nvPr/>
        </p:nvSpPr>
        <p:spPr>
          <a:xfrm>
            <a:off x="1480099" y="3053478"/>
            <a:ext cx="1030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Разыменование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получение данных объекта, на который указываем)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7CCEB8-8EA7-49E6-A05A-B0FC652342EE}"/>
              </a:ext>
            </a:extLst>
          </p:cNvPr>
          <p:cNvSpPr txBox="1"/>
          <p:nvPr/>
        </p:nvSpPr>
        <p:spPr>
          <a:xfrm>
            <a:off x="1574156" y="3699809"/>
            <a:ext cx="3541854" cy="715089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&amp;var;</a:t>
            </a:r>
          </a:p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en-US" dirty="0">
                <a:solidFill>
                  <a:srgbClr val="CC99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 = *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;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ECDBFD2-2E0D-421F-8BD6-2C0AE1733F96}"/>
              </a:ext>
            </a:extLst>
          </p:cNvPr>
          <p:cNvCxnSpPr>
            <a:cxnSpLocks/>
          </p:cNvCxnSpPr>
          <p:nvPr/>
        </p:nvCxnSpPr>
        <p:spPr>
          <a:xfrm flipH="1">
            <a:off x="5116010" y="4057353"/>
            <a:ext cx="642564" cy="36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EE72E5-2FC9-4518-A259-3BC53D9D1DEE}"/>
              </a:ext>
            </a:extLst>
          </p:cNvPr>
          <p:cNvSpPr txBox="1"/>
          <p:nvPr/>
        </p:nvSpPr>
        <p:spPr>
          <a:xfrm>
            <a:off x="5758575" y="3707571"/>
            <a:ext cx="632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</a:t>
            </a:r>
            <a:r>
              <a:rPr lang="ru-RU" dirty="0" err="1">
                <a:solidFill>
                  <a:srgbClr val="1F377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имя_указателя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операция позволяет получить объект по адресу, который хранится в указателе.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A339AF-C12E-4C07-B818-07E07BDB3F2F}"/>
              </a:ext>
            </a:extLst>
          </p:cNvPr>
          <p:cNvSpPr txBox="1"/>
          <p:nvPr/>
        </p:nvSpPr>
        <p:spPr>
          <a:xfrm>
            <a:off x="800015" y="4581082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D6CDBF-4945-49FA-9679-F171DED63518}"/>
              </a:ext>
            </a:extLst>
          </p:cNvPr>
          <p:cNvSpPr txBox="1"/>
          <p:nvPr/>
        </p:nvSpPr>
        <p:spPr>
          <a:xfrm>
            <a:off x="1480099" y="467514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Нулевые указатели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7E10B1-DB30-47BD-BAFA-45DC07115E4D}"/>
              </a:ext>
            </a:extLst>
          </p:cNvPr>
          <p:cNvSpPr txBox="1"/>
          <p:nvPr/>
        </p:nvSpPr>
        <p:spPr>
          <a:xfrm>
            <a:off x="1574156" y="5321471"/>
            <a:ext cx="3541854" cy="408623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void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 err="1">
                <a:solidFill>
                  <a:srgbClr val="A93AFE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nullptr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;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C4F0EF3-2317-408B-BDFC-E33A904D47CB}"/>
              </a:ext>
            </a:extLst>
          </p:cNvPr>
          <p:cNvCxnSpPr>
            <a:cxnSpLocks/>
          </p:cNvCxnSpPr>
          <p:nvPr/>
        </p:nvCxnSpPr>
        <p:spPr>
          <a:xfrm flipH="1">
            <a:off x="5116010" y="5522180"/>
            <a:ext cx="642564" cy="36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B58F4E-6499-4033-A37D-0FB46DAAE66F}"/>
              </a:ext>
            </a:extLst>
          </p:cNvPr>
          <p:cNvSpPr txBox="1"/>
          <p:nvPr/>
        </p:nvSpPr>
        <p:spPr>
          <a:xfrm>
            <a:off x="5758574" y="5136805"/>
            <a:ext cx="632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качестве альтернативы </a:t>
            </a:r>
            <a:r>
              <a:rPr lang="en-US" dirty="0" err="1">
                <a:solidFill>
                  <a:srgbClr val="A93AFE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nullptr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можно также использовать </a:t>
            </a:r>
            <a:r>
              <a:rPr lang="en-US" dirty="0">
                <a:solidFill>
                  <a:srgbClr val="A93AFE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NULL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или просто 0.</a:t>
            </a:r>
          </a:p>
        </p:txBody>
      </p:sp>
    </p:spTree>
    <p:extLst>
      <p:ext uri="{BB962C8B-B14F-4D97-AF65-F5344CB8AC3E}">
        <p14:creationId xmlns:p14="http://schemas.microsoft.com/office/powerpoint/2010/main" val="270915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Операции с указателями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69056E-FF5D-4A5D-926D-DDCCFB61BF74}"/>
              </a:ext>
            </a:extLst>
          </p:cNvPr>
          <p:cNvSpPr txBox="1"/>
          <p:nvPr/>
        </p:nvSpPr>
        <p:spPr>
          <a:xfrm>
            <a:off x="800016" y="1341208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00D349-9C5F-487A-A4D8-B1C306F74C2E}"/>
              </a:ext>
            </a:extLst>
          </p:cNvPr>
          <p:cNvSpPr txBox="1"/>
          <p:nvPr/>
        </p:nvSpPr>
        <p:spPr>
          <a:xfrm>
            <a:off x="1480100" y="1433540"/>
            <a:ext cx="630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Присвоение указателю другого указателя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B1F8E-961E-4924-A478-02555CA50856}"/>
              </a:ext>
            </a:extLst>
          </p:cNvPr>
          <p:cNvSpPr txBox="1"/>
          <p:nvPr/>
        </p:nvSpPr>
        <p:spPr>
          <a:xfrm>
            <a:off x="1574157" y="2034987"/>
            <a:ext cx="2684085" cy="1021556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var = 4;</a:t>
            </a:r>
          </a:p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ru-RU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=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&amp;var;</a:t>
            </a:r>
            <a:endParaRPr lang="ru-RU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*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= </a:t>
            </a:r>
            <a:r>
              <a:rPr lang="en-US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pvar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;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57AF286-6F42-4A8D-9EF7-7F34BCBD8D8E}"/>
              </a:ext>
            </a:extLst>
          </p:cNvPr>
          <p:cNvCxnSpPr>
            <a:cxnSpLocks/>
          </p:cNvCxnSpPr>
          <p:nvPr/>
        </p:nvCxnSpPr>
        <p:spPr>
          <a:xfrm flipH="1">
            <a:off x="4311283" y="2542163"/>
            <a:ext cx="642564" cy="36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48D9C0-1803-4E6B-9BF3-164E9CEBDDE2}"/>
              </a:ext>
            </a:extLst>
          </p:cNvPr>
          <p:cNvSpPr txBox="1"/>
          <p:nvPr/>
        </p:nvSpPr>
        <p:spPr>
          <a:xfrm>
            <a:off x="5006888" y="2188220"/>
            <a:ext cx="705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Оба указателя будут указывать на одну и ту же ячейку памяти.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3CE34E-CB1F-4C40-B14C-59417E2B2AFB}"/>
              </a:ext>
            </a:extLst>
          </p:cNvPr>
          <p:cNvSpPr txBox="1"/>
          <p:nvPr/>
        </p:nvSpPr>
        <p:spPr>
          <a:xfrm>
            <a:off x="800016" y="3207245"/>
            <a:ext cx="77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7950"/>
                </a:solidFill>
              </a:rPr>
              <a:t>0</a:t>
            </a:r>
            <a:r>
              <a:rPr lang="ru-RU" sz="3600" dirty="0">
                <a:solidFill>
                  <a:srgbClr val="92795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8293F-A4BA-4A08-A747-A23AA321B147}"/>
              </a:ext>
            </a:extLst>
          </p:cNvPr>
          <p:cNvSpPr txBox="1"/>
          <p:nvPr/>
        </p:nvSpPr>
        <p:spPr>
          <a:xfrm>
            <a:off x="1480100" y="3299577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Операции сравнения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2CB8E4-556E-4FE1-A449-4E899D3C782F}"/>
              </a:ext>
            </a:extLst>
          </p:cNvPr>
          <p:cNvSpPr txBox="1"/>
          <p:nvPr/>
        </p:nvSpPr>
        <p:spPr>
          <a:xfrm>
            <a:off x="1574156" y="3900329"/>
            <a:ext cx="1048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указателям могут применяться операции сравнения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&gt;, &gt;=, &lt;, &lt;=,==, !=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ru-RU" sz="2000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Операции сравнения применяются только к указателям одного типа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Для сравнения используются номера адресов.</a:t>
            </a:r>
          </a:p>
        </p:txBody>
      </p:sp>
    </p:spTree>
    <p:extLst>
      <p:ext uri="{BB962C8B-B14F-4D97-AF65-F5344CB8AC3E}">
        <p14:creationId xmlns:p14="http://schemas.microsoft.com/office/powerpoint/2010/main" val="348408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Используя один указатель изменить значение переменных a и b на число 10. Результат вывести на экран. 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E25963D-9053-45C8-9CBE-605ED656A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94892"/>
              </p:ext>
            </p:extLst>
          </p:nvPr>
        </p:nvGraphicFramePr>
        <p:xfrm>
          <a:off x="463550" y="1273175"/>
          <a:ext cx="6053138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3" imgW="6152400" imgH="5479920" progId="Word.OpenDocumentText.12">
                  <p:embed/>
                </p:oleObj>
              </mc:Choice>
              <mc:Fallback>
                <p:oleObj name="Document" r:id="rId3" imgW="6152400" imgH="5479920" progId="Word.OpenDocumentTex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E25963D-9053-45C8-9CBE-605ED656A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1273175"/>
                        <a:ext cx="6053138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BFA93C-5295-4E5A-8A9D-91D52770EAEA}"/>
              </a:ext>
            </a:extLst>
          </p:cNvPr>
          <p:cNvSpPr txBox="1"/>
          <p:nvPr/>
        </p:nvSpPr>
        <p:spPr>
          <a:xfrm>
            <a:off x="8797692" y="2967335"/>
            <a:ext cx="124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B592F2-6042-41FB-B26E-F7FCF413A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440" y="3429000"/>
            <a:ext cx="2172463" cy="6104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Указатели на функции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Указатель на функцию (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function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pointer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хранит адрес функции. По сути указатель на функцию </a:t>
            </a:r>
            <a:r>
              <a:rPr lang="ru-RU" i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содержит адрес первого байта в памяти, по которому располагается выполняемый код функции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2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тип</a:t>
            </a:r>
            <a:r>
              <a:rPr lang="ru-RU" dirty="0">
                <a:solidFill>
                  <a:srgbClr val="2B2B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это тип возвращаемый функцией</a:t>
            </a:r>
            <a:r>
              <a:rPr lang="en-US" dirty="0">
                <a:solidFill>
                  <a:srgbClr val="2B2B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ru-RU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200" dirty="0" err="1">
                <a:solidFill>
                  <a:srgbClr val="1F377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имя_указателя</a:t>
            </a:r>
            <a:r>
              <a:rPr lang="ru-RU" dirty="0">
                <a:solidFill>
                  <a:srgbClr val="2B2B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псевдоним по которому мы будем обращаться к указателю</a:t>
            </a:r>
            <a:r>
              <a:rPr lang="en-US" dirty="0">
                <a:solidFill>
                  <a:srgbClr val="2B2B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ru-RU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2400" dirty="0">
                <a:solidFill>
                  <a:srgbClr val="A31515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параметры</a:t>
            </a:r>
            <a:r>
              <a:rPr lang="ru-RU" dirty="0">
                <a:solidFill>
                  <a:srgbClr val="2B2B2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типы каждого параметра, которые должна принять функция.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solidFill>
                <a:srgbClr val="2B2B2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1E8B88-1834-484B-96B0-43AB3F837C39}"/>
              </a:ext>
            </a:extLst>
          </p:cNvPr>
          <p:cNvSpPr txBox="1"/>
          <p:nvPr/>
        </p:nvSpPr>
        <p:spPr>
          <a:xfrm>
            <a:off x="3434461" y="2952274"/>
            <a:ext cx="5633273" cy="476726"/>
          </a:xfrm>
          <a:prstGeom prst="roundRect">
            <a:avLst/>
          </a:prstGeom>
          <a:noFill/>
          <a:ln w="19050"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00F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тип</a:t>
            </a:r>
            <a:r>
              <a:rPr lang="ru-RU" sz="22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(*</a:t>
            </a:r>
            <a:r>
              <a:rPr lang="ru-RU" sz="2200" dirty="0" err="1">
                <a:solidFill>
                  <a:srgbClr val="1F377F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имя_указателя</a:t>
            </a:r>
            <a:r>
              <a:rPr lang="ru-RU" sz="22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) (</a:t>
            </a:r>
            <a:r>
              <a:rPr lang="ru-RU" sz="2200" dirty="0">
                <a:solidFill>
                  <a:srgbClr val="A31515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параметры</a:t>
            </a:r>
            <a:r>
              <a:rPr lang="ru-RU" sz="22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);</a:t>
            </a:r>
            <a:endParaRPr lang="en-US" sz="22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2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6434-EA8C-42A4-85CF-8B6BC1241B03}"/>
              </a:ext>
            </a:extLst>
          </p:cNvPr>
          <p:cNvSpPr txBox="1"/>
          <p:nvPr/>
        </p:nvSpPr>
        <p:spPr>
          <a:xfrm>
            <a:off x="145084" y="219829"/>
            <a:ext cx="1190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b="1" dirty="0">
                <a:solidFill>
                  <a:srgbClr val="FF7C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Написать простую программу-калькулятор.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E25963D-9053-45C8-9CBE-605ED656A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4127"/>
              </p:ext>
            </p:extLst>
          </p:nvPr>
        </p:nvGraphicFramePr>
        <p:xfrm>
          <a:off x="6482607" y="1256546"/>
          <a:ext cx="6053137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6152400" imgH="5479920" progId="Word.OpenDocumentText.12">
                  <p:embed/>
                </p:oleObj>
              </mc:Choice>
              <mc:Fallback>
                <p:oleObj name="Document" r:id="rId3" imgW="6152400" imgH="5479920" progId="Word.OpenDocumentText.12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E25963D-9053-45C8-9CBE-605ED656A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2607" y="1256546"/>
                        <a:ext cx="6053137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1EAA843-7661-49DC-AD4D-8E76003CFDF8}"/>
              </a:ext>
            </a:extLst>
          </p:cNvPr>
          <p:cNvSpPr txBox="1"/>
          <p:nvPr/>
        </p:nvSpPr>
        <p:spPr>
          <a:xfrm>
            <a:off x="483594" y="1615361"/>
            <a:ext cx="5225800" cy="1323439"/>
          </a:xfrm>
          <a:prstGeom prst="rect">
            <a:avLst/>
          </a:prstGeom>
          <a:noFill/>
          <a:ln w="19050">
            <a:solidFill>
              <a:srgbClr val="647DAB"/>
            </a:solidFill>
          </a:ln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функцию </a:t>
            </a:r>
            <a:r>
              <a:rPr lang="en-US" dirty="0">
                <a:solidFill>
                  <a:srgbClr val="A93AFE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calculate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передается в качестве параметра указатель на другую функцию, которая определит какой тип операции совершит основная функция.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F1477F-01BF-4809-880D-33285A2DD4B5}"/>
              </a:ext>
            </a:extLst>
          </p:cNvPr>
          <p:cNvSpPr txBox="1"/>
          <p:nvPr/>
        </p:nvSpPr>
        <p:spPr>
          <a:xfrm>
            <a:off x="2472514" y="3448620"/>
            <a:ext cx="124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Вывод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94AAD20-3B07-4B51-AC0D-CDB10B404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514" y="4000522"/>
            <a:ext cx="1153852" cy="8391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1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714</Words>
  <Application>Microsoft Office PowerPoint</Application>
  <PresentationFormat>Широкоэкранный</PresentationFormat>
  <Paragraphs>146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Cascadia Mono</vt:lpstr>
      <vt:lpstr>Fira Code</vt:lpstr>
      <vt:lpstr>Open Sans</vt:lpstr>
      <vt:lpstr>Roboto</vt:lpstr>
      <vt:lpstr>Тема Office</vt:lpstr>
      <vt:lpstr>Document</vt:lpstr>
      <vt:lpstr>Управление памятью</vt:lpstr>
      <vt:lpstr>Указатели</vt:lpstr>
      <vt:lpstr>Определение {</vt:lpstr>
      <vt:lpstr>Определение {</vt:lpstr>
      <vt:lpstr>Операции с указателями {</vt:lpstr>
      <vt:lpstr>Операции с указателями {</vt:lpstr>
      <vt:lpstr>Презентация PowerPoint</vt:lpstr>
      <vt:lpstr>Указатели на функции {</vt:lpstr>
      <vt:lpstr>Презентация PowerPoint</vt:lpstr>
      <vt:lpstr>Где используются указатели {</vt:lpstr>
      <vt:lpstr>Ссылки</vt:lpstr>
      <vt:lpstr>Операции с указателями {</vt:lpstr>
      <vt:lpstr>Презентация PowerPoint</vt:lpstr>
      <vt:lpstr>Сравнительная характеристика ссылок и указателей {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39</cp:revision>
  <dcterms:created xsi:type="dcterms:W3CDTF">2022-07-08T00:38:35Z</dcterms:created>
  <dcterms:modified xsi:type="dcterms:W3CDTF">2023-02-28T11:49:54Z</dcterms:modified>
</cp:coreProperties>
</file>