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0" r:id="rId3"/>
    <p:sldId id="342" r:id="rId4"/>
    <p:sldId id="348" r:id="rId5"/>
    <p:sldId id="350" r:id="rId6"/>
    <p:sldId id="346" r:id="rId7"/>
    <p:sldId id="354" r:id="rId8"/>
    <p:sldId id="351" r:id="rId9"/>
    <p:sldId id="355" r:id="rId10"/>
    <p:sldId id="341" r:id="rId11"/>
    <p:sldId id="347" r:id="rId12"/>
    <p:sldId id="349" r:id="rId13"/>
    <p:sldId id="356" r:id="rId14"/>
    <p:sldId id="3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42"/>
            <p14:sldId id="348"/>
            <p14:sldId id="350"/>
            <p14:sldId id="346"/>
            <p14:sldId id="354"/>
            <p14:sldId id="351"/>
            <p14:sldId id="355"/>
            <p14:sldId id="341"/>
            <p14:sldId id="347"/>
            <p14:sldId id="349"/>
            <p14:sldId id="356"/>
            <p14:sldId id="3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93AFE"/>
    <a:srgbClr val="647DAB"/>
    <a:srgbClr val="CC99FF"/>
    <a:srgbClr val="DAE3F3"/>
    <a:srgbClr val="FF7C80"/>
    <a:srgbClr val="66CCFF"/>
    <a:srgbClr val="CC9900"/>
    <a:srgbClr val="FF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0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788" y="78"/>
      </p:cViewPr>
      <p:guideLst>
        <p:guide orient="horz" pos="2160"/>
        <p:guide pos="384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28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28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28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28 февраля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28 февраля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28 февраля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Управление </a:t>
            </a:r>
            <a:r>
              <a:rPr lang="ru-RU" dirty="0">
                <a:solidFill>
                  <a:srgbClr val="0000FF"/>
                </a:solidFill>
              </a:rPr>
              <a:t>памятью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Где используются указатели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919FDF4A-A6DD-4451-B3DB-12E95F31451F}"/>
              </a:ext>
            </a:extLst>
          </p:cNvPr>
          <p:cNvSpPr/>
          <p:nvPr/>
        </p:nvSpPr>
        <p:spPr>
          <a:xfrm>
            <a:off x="1189772" y="1480175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Итерация по массиву.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D90048B-2EE0-43F2-B7A8-AADF43FB4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1480176"/>
            <a:ext cx="701201" cy="701201"/>
          </a:xfr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448DA07-C8B7-430E-9E56-772275DA849C}"/>
              </a:ext>
            </a:extLst>
          </p:cNvPr>
          <p:cNvSpPr/>
          <p:nvPr/>
        </p:nvSpPr>
        <p:spPr>
          <a:xfrm>
            <a:off x="1189772" y="2332826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Динамическое выделение памяти.</a:t>
            </a:r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Объект 6">
            <a:extLst>
              <a:ext uri="{FF2B5EF4-FFF2-40B4-BE49-F238E27FC236}">
                <a16:creationId xmlns:a16="http://schemas.microsoft.com/office/drawing/2014/main" id="{37F68663-6908-4460-9040-8CA78F45C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2332827"/>
            <a:ext cx="701201" cy="701201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D40EC23-4466-46E9-9FDC-DA9E1E78DF50}"/>
              </a:ext>
            </a:extLst>
          </p:cNvPr>
          <p:cNvSpPr/>
          <p:nvPr/>
        </p:nvSpPr>
        <p:spPr>
          <a:xfrm>
            <a:off x="1189772" y="3185476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Передача большого количества данных без копирования.</a:t>
            </a:r>
          </a:p>
        </p:txBody>
      </p:sp>
      <p:pic>
        <p:nvPicPr>
          <p:cNvPr id="15" name="Объект 6">
            <a:extLst>
              <a:ext uri="{FF2B5EF4-FFF2-40B4-BE49-F238E27FC236}">
                <a16:creationId xmlns:a16="http://schemas.microsoft.com/office/drawing/2014/main" id="{5DFC281A-CA99-40A1-88B1-17A164924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3185477"/>
            <a:ext cx="701201" cy="701201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EB1C322-2F41-4F14-9F5A-39438689F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129B52E-CABD-4FB8-99BE-51C4B0847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D4862A-1255-449D-ABF4-5F84C6144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E85FC64-7A5A-4466-846A-9EB49F7AA484}"/>
              </a:ext>
            </a:extLst>
          </p:cNvPr>
          <p:cNvSpPr/>
          <p:nvPr/>
        </p:nvSpPr>
        <p:spPr>
          <a:xfrm>
            <a:off x="1189772" y="4038125"/>
            <a:ext cx="10787914" cy="701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Передачи одной функции в качестве параметра другой функции.</a:t>
            </a:r>
          </a:p>
        </p:txBody>
      </p:sp>
      <p:pic>
        <p:nvPicPr>
          <p:cNvPr id="21" name="Объект 6">
            <a:extLst>
              <a:ext uri="{FF2B5EF4-FFF2-40B4-BE49-F238E27FC236}">
                <a16:creationId xmlns:a16="http://schemas.microsoft.com/office/drawing/2014/main" id="{332BC212-F110-4D7F-9FB0-95A9BA85B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99" y="4038126"/>
            <a:ext cx="701201" cy="7012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791E14-6989-46E1-87A5-4ABBABFA01EE}"/>
              </a:ext>
            </a:extLst>
          </p:cNvPr>
          <p:cNvSpPr txBox="1"/>
          <p:nvPr/>
        </p:nvSpPr>
        <p:spPr>
          <a:xfrm>
            <a:off x="5984545" y="5023882"/>
            <a:ext cx="5277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28909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Ссылки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40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Операции с указателями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</a:t>
            </a:r>
            <a:r>
              <a:rPr lang="ru-RU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сылка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это альтернативное имя для объекта. Для определения ссылки применяется знак амперсанда </a:t>
            </a:r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&amp;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01EEEC4-9387-4F69-B019-A065BC1D2329}"/>
              </a:ext>
            </a:extLst>
          </p:cNvPr>
          <p:cNvSpPr/>
          <p:nvPr/>
        </p:nvSpPr>
        <p:spPr>
          <a:xfrm>
            <a:off x="923503" y="3255577"/>
            <a:ext cx="11054183" cy="9644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Важно!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Ссылка обязательно должна указывать на какое-то значение в памяти!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6647D0-7588-47A1-941D-0D9694711520}"/>
              </a:ext>
            </a:extLst>
          </p:cNvPr>
          <p:cNvSpPr txBox="1"/>
          <p:nvPr/>
        </p:nvSpPr>
        <p:spPr>
          <a:xfrm>
            <a:off x="4140402" y="2338815"/>
            <a:ext cx="4354105" cy="47672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тип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&amp;</a:t>
            </a:r>
            <a:r>
              <a:rPr lang="ru-RU" sz="2200" dirty="0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ссылки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 переменная;</a:t>
            </a:r>
            <a:endParaRPr lang="en-US" sz="22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A99993-5449-4CCC-B6F4-1FEAB0EB81AA}"/>
              </a:ext>
            </a:extLst>
          </p:cNvPr>
          <p:cNvSpPr txBox="1"/>
          <p:nvPr/>
        </p:nvSpPr>
        <p:spPr>
          <a:xfrm>
            <a:off x="8908986" y="4709283"/>
            <a:ext cx="2406968" cy="71508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var = 4;</a:t>
            </a:r>
          </a:p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&amp;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rvar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var;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FDEAD-6C97-438F-AA91-257C000D3BA5}"/>
              </a:ext>
            </a:extLst>
          </p:cNvPr>
          <p:cNvSpPr txBox="1"/>
          <p:nvPr/>
        </p:nvSpPr>
        <p:spPr>
          <a:xfrm>
            <a:off x="5337709" y="4862517"/>
            <a:ext cx="2225769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&amp;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rvar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10;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EEC7C9-5853-4A5A-BF63-36F703E00720}"/>
              </a:ext>
            </a:extLst>
          </p:cNvPr>
          <p:cNvSpPr txBox="1"/>
          <p:nvPr/>
        </p:nvSpPr>
        <p:spPr>
          <a:xfrm>
            <a:off x="2416709" y="4862517"/>
            <a:ext cx="1560805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&amp;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rvar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</p:txBody>
      </p:sp>
      <p:cxnSp>
        <p:nvCxnSpPr>
          <p:cNvPr id="11" name="Соединитель: уступ 10">
            <a:extLst>
              <a:ext uri="{FF2B5EF4-FFF2-40B4-BE49-F238E27FC236}">
                <a16:creationId xmlns:a16="http://schemas.microsoft.com/office/drawing/2014/main" id="{22ACE14C-8A01-4BED-AC3D-45420C83D5C8}"/>
              </a:ext>
            </a:extLst>
          </p:cNvPr>
          <p:cNvCxnSpPr>
            <a:cxnSpLocks/>
            <a:stCxn id="30" idx="2"/>
            <a:endCxn id="8" idx="0"/>
          </p:cNvCxnSpPr>
          <p:nvPr/>
        </p:nvCxnSpPr>
        <p:spPr>
          <a:xfrm rot="5400000">
            <a:off x="4502608" y="2914530"/>
            <a:ext cx="642492" cy="3253483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: уступ 14">
            <a:extLst>
              <a:ext uri="{FF2B5EF4-FFF2-40B4-BE49-F238E27FC236}">
                <a16:creationId xmlns:a16="http://schemas.microsoft.com/office/drawing/2014/main" id="{CC845AFD-DE29-4C59-A53F-53395F5A273C}"/>
              </a:ext>
            </a:extLst>
          </p:cNvPr>
          <p:cNvCxnSpPr>
            <a:endCxn id="7" idx="0"/>
          </p:cNvCxnSpPr>
          <p:nvPr/>
        </p:nvCxnSpPr>
        <p:spPr>
          <a:xfrm rot="16200000" flipH="1">
            <a:off x="6027191" y="4439113"/>
            <a:ext cx="846805" cy="1"/>
          </a:xfrm>
          <a:prstGeom prst="bentConnector3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42B5BE84-024B-4968-BF10-0BFF0B7338B2}"/>
              </a:ext>
            </a:extLst>
          </p:cNvPr>
          <p:cNvCxnSpPr>
            <a:stCxn id="30" idx="2"/>
            <a:endCxn id="6" idx="0"/>
          </p:cNvCxnSpPr>
          <p:nvPr/>
        </p:nvCxnSpPr>
        <p:spPr>
          <a:xfrm rot="16200000" flipH="1">
            <a:off x="8036903" y="2633716"/>
            <a:ext cx="489258" cy="3661875"/>
          </a:xfrm>
          <a:prstGeom prst="bentConnector3">
            <a:avLst>
              <a:gd name="adj1" fmla="val 6656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oogle Shape;1585;p36">
            <a:extLst>
              <a:ext uri="{FF2B5EF4-FFF2-40B4-BE49-F238E27FC236}">
                <a16:creationId xmlns:a16="http://schemas.microsoft.com/office/drawing/2014/main" id="{F5EA8FF8-3085-4DA9-BE06-A90018CD73D5}"/>
              </a:ext>
            </a:extLst>
          </p:cNvPr>
          <p:cNvGrpSpPr/>
          <p:nvPr/>
        </p:nvGrpSpPr>
        <p:grpSpPr>
          <a:xfrm>
            <a:off x="9826093" y="5556029"/>
            <a:ext cx="572754" cy="572357"/>
            <a:chOff x="1977583" y="1273395"/>
            <a:chExt cx="572754" cy="572357"/>
          </a:xfrm>
        </p:grpSpPr>
        <p:sp>
          <p:nvSpPr>
            <p:cNvPr id="25" name="Google Shape;1586;p36">
              <a:extLst>
                <a:ext uri="{FF2B5EF4-FFF2-40B4-BE49-F238E27FC236}">
                  <a16:creationId xmlns:a16="http://schemas.microsoft.com/office/drawing/2014/main" id="{FE7E9984-4E08-49FB-855E-F2BB1EDCDE40}"/>
                </a:ext>
              </a:extLst>
            </p:cNvPr>
            <p:cNvSpPr/>
            <p:nvPr/>
          </p:nvSpPr>
          <p:spPr>
            <a:xfrm>
              <a:off x="1977583" y="1273395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3980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87;p36">
              <a:extLst>
                <a:ext uri="{FF2B5EF4-FFF2-40B4-BE49-F238E27FC236}">
                  <a16:creationId xmlns:a16="http://schemas.microsoft.com/office/drawing/2014/main" id="{476530A2-6155-4AE2-AAE9-8483340D5C75}"/>
                </a:ext>
              </a:extLst>
            </p:cNvPr>
            <p:cNvSpPr/>
            <p:nvPr/>
          </p:nvSpPr>
          <p:spPr>
            <a:xfrm>
              <a:off x="2059891" y="1409883"/>
              <a:ext cx="408143" cy="297919"/>
            </a:xfrm>
            <a:custGeom>
              <a:avLst/>
              <a:gdLst/>
              <a:ahLst/>
              <a:cxnLst/>
              <a:rect l="l" t="t" r="r" b="b"/>
              <a:pathLst>
                <a:path w="10014" h="7309" extrusionOk="0">
                  <a:moveTo>
                    <a:pt x="8149" y="1134"/>
                  </a:moveTo>
                  <a:cubicBezTo>
                    <a:pt x="8294" y="1134"/>
                    <a:pt x="8439" y="1189"/>
                    <a:pt x="8549" y="1300"/>
                  </a:cubicBezTo>
                  <a:cubicBezTo>
                    <a:pt x="8769" y="1520"/>
                    <a:pt x="8769" y="1879"/>
                    <a:pt x="8549" y="2100"/>
                  </a:cubicBezTo>
                  <a:lnTo>
                    <a:pt x="4639" y="6007"/>
                  </a:lnTo>
                  <a:cubicBezTo>
                    <a:pt x="4527" y="6120"/>
                    <a:pt x="4377" y="6177"/>
                    <a:pt x="4227" y="6177"/>
                  </a:cubicBezTo>
                  <a:cubicBezTo>
                    <a:pt x="4081" y="6177"/>
                    <a:pt x="3937" y="6123"/>
                    <a:pt x="3830" y="6016"/>
                  </a:cubicBezTo>
                  <a:lnTo>
                    <a:pt x="1547" y="3748"/>
                  </a:lnTo>
                  <a:cubicBezTo>
                    <a:pt x="1296" y="3534"/>
                    <a:pt x="1281" y="3151"/>
                    <a:pt x="1514" y="2918"/>
                  </a:cubicBezTo>
                  <a:cubicBezTo>
                    <a:pt x="1626" y="2806"/>
                    <a:pt x="1771" y="2750"/>
                    <a:pt x="1916" y="2750"/>
                  </a:cubicBezTo>
                  <a:cubicBezTo>
                    <a:pt x="2074" y="2750"/>
                    <a:pt x="2232" y="2817"/>
                    <a:pt x="2344" y="2948"/>
                  </a:cubicBezTo>
                  <a:lnTo>
                    <a:pt x="3784" y="4388"/>
                  </a:lnTo>
                  <a:cubicBezTo>
                    <a:pt x="3793" y="4401"/>
                    <a:pt x="3805" y="4410"/>
                    <a:pt x="3817" y="4419"/>
                  </a:cubicBezTo>
                  <a:cubicBezTo>
                    <a:pt x="3817" y="4422"/>
                    <a:pt x="3820" y="4422"/>
                    <a:pt x="3823" y="4425"/>
                  </a:cubicBezTo>
                  <a:cubicBezTo>
                    <a:pt x="3934" y="4535"/>
                    <a:pt x="4078" y="4590"/>
                    <a:pt x="4222" y="4590"/>
                  </a:cubicBezTo>
                  <a:cubicBezTo>
                    <a:pt x="4367" y="4590"/>
                    <a:pt x="4512" y="4535"/>
                    <a:pt x="4624" y="4425"/>
                  </a:cubicBezTo>
                  <a:lnTo>
                    <a:pt x="7749" y="1300"/>
                  </a:lnTo>
                  <a:cubicBezTo>
                    <a:pt x="7859" y="1189"/>
                    <a:pt x="8004" y="1134"/>
                    <a:pt x="8149" y="1134"/>
                  </a:cubicBezTo>
                  <a:close/>
                  <a:moveTo>
                    <a:pt x="8146" y="1"/>
                  </a:moveTo>
                  <a:cubicBezTo>
                    <a:pt x="7712" y="1"/>
                    <a:pt x="7279" y="166"/>
                    <a:pt x="6949" y="496"/>
                  </a:cubicBezTo>
                  <a:lnTo>
                    <a:pt x="6946" y="496"/>
                  </a:lnTo>
                  <a:lnTo>
                    <a:pt x="4219" y="3223"/>
                  </a:lnTo>
                  <a:lnTo>
                    <a:pt x="3144" y="2148"/>
                  </a:lnTo>
                  <a:cubicBezTo>
                    <a:pt x="2808" y="1779"/>
                    <a:pt x="2348" y="1594"/>
                    <a:pt x="1887" y="1594"/>
                  </a:cubicBezTo>
                  <a:cubicBezTo>
                    <a:pt x="1453" y="1594"/>
                    <a:pt x="1019" y="1758"/>
                    <a:pt x="686" y="2091"/>
                  </a:cubicBezTo>
                  <a:cubicBezTo>
                    <a:pt x="1" y="2776"/>
                    <a:pt x="28" y="3896"/>
                    <a:pt x="747" y="4549"/>
                  </a:cubicBezTo>
                  <a:lnTo>
                    <a:pt x="3029" y="6819"/>
                  </a:lnTo>
                  <a:cubicBezTo>
                    <a:pt x="3344" y="7131"/>
                    <a:pt x="3768" y="7308"/>
                    <a:pt x="4214" y="7308"/>
                  </a:cubicBezTo>
                  <a:cubicBezTo>
                    <a:pt x="4218" y="7308"/>
                    <a:pt x="4221" y="7308"/>
                    <a:pt x="4225" y="7308"/>
                  </a:cubicBezTo>
                  <a:cubicBezTo>
                    <a:pt x="4678" y="7308"/>
                    <a:pt x="5116" y="7127"/>
                    <a:pt x="5439" y="6807"/>
                  </a:cubicBezTo>
                  <a:lnTo>
                    <a:pt x="9349" y="2900"/>
                  </a:lnTo>
                  <a:cubicBezTo>
                    <a:pt x="10013" y="2236"/>
                    <a:pt x="10013" y="1161"/>
                    <a:pt x="9349" y="499"/>
                  </a:cubicBezTo>
                  <a:cubicBezTo>
                    <a:pt x="9017" y="167"/>
                    <a:pt x="8581" y="1"/>
                    <a:pt x="8146" y="1"/>
                  </a:cubicBezTo>
                  <a:close/>
                </a:path>
              </a:pathLst>
            </a:custGeom>
            <a:solidFill>
              <a:srgbClr val="398059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2" name="Google Shape;1588;p36">
            <a:extLst>
              <a:ext uri="{FF2B5EF4-FFF2-40B4-BE49-F238E27FC236}">
                <a16:creationId xmlns:a16="http://schemas.microsoft.com/office/drawing/2014/main" id="{0E583710-18F9-4158-B15F-287C43469570}"/>
              </a:ext>
            </a:extLst>
          </p:cNvPr>
          <p:cNvGrpSpPr/>
          <p:nvPr/>
        </p:nvGrpSpPr>
        <p:grpSpPr>
          <a:xfrm>
            <a:off x="6164216" y="5555297"/>
            <a:ext cx="572754" cy="572357"/>
            <a:chOff x="6593674" y="1273402"/>
            <a:chExt cx="572754" cy="572357"/>
          </a:xfrm>
        </p:grpSpPr>
        <p:sp>
          <p:nvSpPr>
            <p:cNvPr id="33" name="Google Shape;1589;p36">
              <a:extLst>
                <a:ext uri="{FF2B5EF4-FFF2-40B4-BE49-F238E27FC236}">
                  <a16:creationId xmlns:a16="http://schemas.microsoft.com/office/drawing/2014/main" id="{6EDEC940-8C32-4CD8-A39C-CC3AC22CE175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90;p36">
              <a:extLst>
                <a:ext uri="{FF2B5EF4-FFF2-40B4-BE49-F238E27FC236}">
                  <a16:creationId xmlns:a16="http://schemas.microsoft.com/office/drawing/2014/main" id="{4FCB56E6-7430-46AF-A0D8-349F8E6F1F5E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5" name="Google Shape;1588;p36">
            <a:extLst>
              <a:ext uri="{FF2B5EF4-FFF2-40B4-BE49-F238E27FC236}">
                <a16:creationId xmlns:a16="http://schemas.microsoft.com/office/drawing/2014/main" id="{39104B2A-F17C-4C34-A453-A7EED93B78CB}"/>
              </a:ext>
            </a:extLst>
          </p:cNvPr>
          <p:cNvGrpSpPr/>
          <p:nvPr/>
        </p:nvGrpSpPr>
        <p:grpSpPr>
          <a:xfrm>
            <a:off x="2910734" y="5555297"/>
            <a:ext cx="572754" cy="572357"/>
            <a:chOff x="6593674" y="1273402"/>
            <a:chExt cx="572754" cy="572357"/>
          </a:xfrm>
        </p:grpSpPr>
        <p:sp>
          <p:nvSpPr>
            <p:cNvPr id="36" name="Google Shape;1589;p36">
              <a:extLst>
                <a:ext uri="{FF2B5EF4-FFF2-40B4-BE49-F238E27FC236}">
                  <a16:creationId xmlns:a16="http://schemas.microsoft.com/office/drawing/2014/main" id="{FD2410E7-44F0-4E2D-A907-5A60DCDACE59}"/>
                </a:ext>
              </a:extLst>
            </p:cNvPr>
            <p:cNvSpPr/>
            <p:nvPr/>
          </p:nvSpPr>
          <p:spPr>
            <a:xfrm>
              <a:off x="6593674" y="1273402"/>
              <a:ext cx="572754" cy="572357"/>
            </a:xfrm>
            <a:prstGeom prst="rect">
              <a:avLst/>
            </a:prstGeom>
            <a:noFill/>
            <a:ln w="38100" cap="flat" cmpd="sng">
              <a:solidFill>
                <a:srgbClr val="FF5C5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90;p36">
              <a:extLst>
                <a:ext uri="{FF2B5EF4-FFF2-40B4-BE49-F238E27FC236}">
                  <a16:creationId xmlns:a16="http://schemas.microsoft.com/office/drawing/2014/main" id="{969ADD69-2824-4101-BDA1-FE4789F6AE20}"/>
                </a:ext>
              </a:extLst>
            </p:cNvPr>
            <p:cNvSpPr/>
            <p:nvPr/>
          </p:nvSpPr>
          <p:spPr>
            <a:xfrm>
              <a:off x="6694503" y="1379957"/>
              <a:ext cx="371054" cy="357633"/>
            </a:xfrm>
            <a:custGeom>
              <a:avLst/>
              <a:gdLst/>
              <a:ahLst/>
              <a:cxnLst/>
              <a:rect l="l" t="t" r="r" b="b"/>
              <a:pathLst>
                <a:path w="9104" h="8774" extrusionOk="0">
                  <a:moveTo>
                    <a:pt x="7232" y="1143"/>
                  </a:moveTo>
                  <a:cubicBezTo>
                    <a:pt x="7377" y="1143"/>
                    <a:pt x="7522" y="1198"/>
                    <a:pt x="7633" y="1308"/>
                  </a:cubicBezTo>
                  <a:cubicBezTo>
                    <a:pt x="7851" y="1528"/>
                    <a:pt x="7854" y="1882"/>
                    <a:pt x="7639" y="2102"/>
                  </a:cubicBezTo>
                  <a:lnTo>
                    <a:pt x="5755" y="3986"/>
                  </a:lnTo>
                  <a:cubicBezTo>
                    <a:pt x="5532" y="4210"/>
                    <a:pt x="5532" y="4566"/>
                    <a:pt x="5755" y="4789"/>
                  </a:cubicBezTo>
                  <a:lnTo>
                    <a:pt x="7639" y="6673"/>
                  </a:lnTo>
                  <a:cubicBezTo>
                    <a:pt x="7854" y="6894"/>
                    <a:pt x="7851" y="7247"/>
                    <a:pt x="7633" y="7468"/>
                  </a:cubicBezTo>
                  <a:cubicBezTo>
                    <a:pt x="7522" y="7577"/>
                    <a:pt x="7377" y="7633"/>
                    <a:pt x="7232" y="7633"/>
                  </a:cubicBezTo>
                  <a:cubicBezTo>
                    <a:pt x="7090" y="7633"/>
                    <a:pt x="6948" y="7580"/>
                    <a:pt x="6839" y="7474"/>
                  </a:cubicBezTo>
                  <a:lnTo>
                    <a:pt x="6830" y="7468"/>
                  </a:lnTo>
                  <a:lnTo>
                    <a:pt x="4946" y="5650"/>
                  </a:lnTo>
                  <a:cubicBezTo>
                    <a:pt x="4836" y="5544"/>
                    <a:pt x="4695" y="5491"/>
                    <a:pt x="4554" y="5491"/>
                  </a:cubicBezTo>
                  <a:cubicBezTo>
                    <a:pt x="4412" y="5491"/>
                    <a:pt x="4271" y="5544"/>
                    <a:pt x="4161" y="5650"/>
                  </a:cubicBezTo>
                  <a:lnTo>
                    <a:pt x="2277" y="7468"/>
                  </a:lnTo>
                  <a:lnTo>
                    <a:pt x="2268" y="7474"/>
                  </a:lnTo>
                  <a:cubicBezTo>
                    <a:pt x="2159" y="7580"/>
                    <a:pt x="2017" y="7633"/>
                    <a:pt x="1875" y="7633"/>
                  </a:cubicBezTo>
                  <a:cubicBezTo>
                    <a:pt x="1730" y="7633"/>
                    <a:pt x="1585" y="7577"/>
                    <a:pt x="1474" y="7468"/>
                  </a:cubicBezTo>
                  <a:cubicBezTo>
                    <a:pt x="1256" y="7247"/>
                    <a:pt x="1253" y="6894"/>
                    <a:pt x="1468" y="6673"/>
                  </a:cubicBezTo>
                  <a:lnTo>
                    <a:pt x="3352" y="4789"/>
                  </a:lnTo>
                  <a:cubicBezTo>
                    <a:pt x="3575" y="4566"/>
                    <a:pt x="3575" y="4210"/>
                    <a:pt x="3352" y="3986"/>
                  </a:cubicBezTo>
                  <a:lnTo>
                    <a:pt x="1468" y="2102"/>
                  </a:lnTo>
                  <a:cubicBezTo>
                    <a:pt x="1253" y="1882"/>
                    <a:pt x="1256" y="1528"/>
                    <a:pt x="1474" y="1308"/>
                  </a:cubicBezTo>
                  <a:cubicBezTo>
                    <a:pt x="1585" y="1198"/>
                    <a:pt x="1730" y="1143"/>
                    <a:pt x="1875" y="1143"/>
                  </a:cubicBezTo>
                  <a:cubicBezTo>
                    <a:pt x="2017" y="1143"/>
                    <a:pt x="2159" y="1196"/>
                    <a:pt x="2268" y="1302"/>
                  </a:cubicBezTo>
                  <a:lnTo>
                    <a:pt x="2277" y="1308"/>
                  </a:lnTo>
                  <a:lnTo>
                    <a:pt x="4161" y="3126"/>
                  </a:lnTo>
                  <a:cubicBezTo>
                    <a:pt x="4271" y="3231"/>
                    <a:pt x="4412" y="3284"/>
                    <a:pt x="4554" y="3284"/>
                  </a:cubicBezTo>
                  <a:cubicBezTo>
                    <a:pt x="4695" y="3284"/>
                    <a:pt x="4836" y="3231"/>
                    <a:pt x="4946" y="3126"/>
                  </a:cubicBezTo>
                  <a:lnTo>
                    <a:pt x="6830" y="1308"/>
                  </a:lnTo>
                  <a:lnTo>
                    <a:pt x="6839" y="1302"/>
                  </a:lnTo>
                  <a:cubicBezTo>
                    <a:pt x="6948" y="1196"/>
                    <a:pt x="7090" y="1143"/>
                    <a:pt x="7232" y="1143"/>
                  </a:cubicBezTo>
                  <a:close/>
                  <a:moveTo>
                    <a:pt x="1865" y="0"/>
                  </a:moveTo>
                  <a:cubicBezTo>
                    <a:pt x="1430" y="0"/>
                    <a:pt x="995" y="166"/>
                    <a:pt x="664" y="499"/>
                  </a:cubicBezTo>
                  <a:cubicBezTo>
                    <a:pt x="0" y="1163"/>
                    <a:pt x="3" y="2241"/>
                    <a:pt x="667" y="2902"/>
                  </a:cubicBezTo>
                  <a:lnTo>
                    <a:pt x="2153" y="4388"/>
                  </a:lnTo>
                  <a:lnTo>
                    <a:pt x="667" y="5873"/>
                  </a:lnTo>
                  <a:cubicBezTo>
                    <a:pt x="0" y="6535"/>
                    <a:pt x="0" y="7610"/>
                    <a:pt x="661" y="8274"/>
                  </a:cubicBezTo>
                  <a:cubicBezTo>
                    <a:pt x="995" y="8607"/>
                    <a:pt x="1431" y="8774"/>
                    <a:pt x="1868" y="8774"/>
                  </a:cubicBezTo>
                  <a:cubicBezTo>
                    <a:pt x="2301" y="8774"/>
                    <a:pt x="2734" y="8609"/>
                    <a:pt x="3065" y="8280"/>
                  </a:cubicBezTo>
                  <a:lnTo>
                    <a:pt x="4554" y="6846"/>
                  </a:lnTo>
                  <a:lnTo>
                    <a:pt x="6042" y="8280"/>
                  </a:lnTo>
                  <a:cubicBezTo>
                    <a:pt x="6373" y="8609"/>
                    <a:pt x="6806" y="8774"/>
                    <a:pt x="7239" y="8774"/>
                  </a:cubicBezTo>
                  <a:cubicBezTo>
                    <a:pt x="7675" y="8774"/>
                    <a:pt x="8111" y="8607"/>
                    <a:pt x="8443" y="8274"/>
                  </a:cubicBezTo>
                  <a:cubicBezTo>
                    <a:pt x="9104" y="7610"/>
                    <a:pt x="9104" y="6535"/>
                    <a:pt x="8440" y="5873"/>
                  </a:cubicBezTo>
                  <a:lnTo>
                    <a:pt x="6957" y="4388"/>
                  </a:lnTo>
                  <a:lnTo>
                    <a:pt x="8440" y="2902"/>
                  </a:lnTo>
                  <a:cubicBezTo>
                    <a:pt x="8760" y="2585"/>
                    <a:pt x="8938" y="2153"/>
                    <a:pt x="8938" y="1703"/>
                  </a:cubicBezTo>
                  <a:cubicBezTo>
                    <a:pt x="8938" y="1018"/>
                    <a:pt x="8524" y="399"/>
                    <a:pt x="7893" y="133"/>
                  </a:cubicBezTo>
                  <a:cubicBezTo>
                    <a:pt x="7682" y="46"/>
                    <a:pt x="7460" y="3"/>
                    <a:pt x="7239" y="3"/>
                  </a:cubicBezTo>
                  <a:cubicBezTo>
                    <a:pt x="6799" y="3"/>
                    <a:pt x="6366" y="174"/>
                    <a:pt x="6042" y="496"/>
                  </a:cubicBezTo>
                  <a:lnTo>
                    <a:pt x="4554" y="1930"/>
                  </a:lnTo>
                  <a:lnTo>
                    <a:pt x="3065" y="496"/>
                  </a:lnTo>
                  <a:cubicBezTo>
                    <a:pt x="2733" y="165"/>
                    <a:pt x="2299" y="0"/>
                    <a:pt x="1865" y="0"/>
                  </a:cubicBezTo>
                  <a:close/>
                </a:path>
              </a:pathLst>
            </a:custGeom>
            <a:solidFill>
              <a:srgbClr val="FF5C5C"/>
            </a:solidFill>
            <a:ln>
              <a:solidFill>
                <a:srgbClr val="949494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435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помощью подпрограммы увеличить целое число на 1.</a:t>
            </a:r>
          </a:p>
        </p:txBody>
      </p:sp>
      <p:graphicFrame>
        <p:nvGraphicFramePr>
          <p:cNvPr id="7" name="Таблица 5">
            <a:extLst>
              <a:ext uri="{FF2B5EF4-FFF2-40B4-BE49-F238E27FC236}">
                <a16:creationId xmlns:a16="http://schemas.microsoft.com/office/drawing/2014/main" id="{A3A52239-3D53-4DDC-BDC9-864C4910A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211533"/>
              </p:ext>
            </p:extLst>
          </p:nvPr>
        </p:nvGraphicFramePr>
        <p:xfrm>
          <a:off x="280987" y="841063"/>
          <a:ext cx="11630025" cy="445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3513221046"/>
                    </a:ext>
                  </a:extLst>
                </a:gridCol>
                <a:gridCol w="3876675">
                  <a:extLst>
                    <a:ext uri="{9D8B030D-6E8A-4147-A177-3AD203B41FA5}">
                      <a16:colId xmlns:a16="http://schemas.microsoft.com/office/drawing/2014/main" val="3359288199"/>
                    </a:ext>
                  </a:extLst>
                </a:gridCol>
                <a:gridCol w="3876675">
                  <a:extLst>
                    <a:ext uri="{9D8B030D-6E8A-4147-A177-3AD203B41FA5}">
                      <a16:colId xmlns:a16="http://schemas.microsoft.com/office/drawing/2014/main" val="1736086647"/>
                    </a:ext>
                  </a:extLst>
                </a:gridCol>
              </a:tblGrid>
              <a:tr h="700993"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Копирование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Ссылки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095843"/>
                  </a:ext>
                </a:extLst>
              </a:tr>
              <a:tr h="37490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#include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31515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&lt;iostream&gt;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inc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a)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a++;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main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= 3;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inc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(a);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std::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cout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&lt;&lt; a;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#include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31515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&lt;iostream&gt;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inc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* a)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(*a)++;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main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= 3;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inc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(&amp;a);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std::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cout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&lt;&lt; a;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80808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#include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A31515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&lt;iostream&gt;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void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inc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&amp; a) 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a++;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main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{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a = 3;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927950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inc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(a);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   std::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cout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 &lt;&lt; a;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scadia Mono" panose="020B0609020000020004" pitchFamily="49" charset="0"/>
                          <a:ea typeface="+mn-ea"/>
                          <a:cs typeface="+mn-cs"/>
                        </a:rPr>
                        <a:t>}</a:t>
                      </a:r>
                      <a:endParaRPr kumimoji="0" lang="ru-RU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581669"/>
                  </a:ext>
                </a:extLst>
              </a:tr>
            </a:tbl>
          </a:graphicData>
        </a:graphic>
      </p:graphicFrame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id="{617442FF-97C6-40BF-B7DA-DBC691AAE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060636"/>
              </p:ext>
            </p:extLst>
          </p:nvPr>
        </p:nvGraphicFramePr>
        <p:xfrm>
          <a:off x="8034339" y="5291143"/>
          <a:ext cx="3876675" cy="1335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1736086647"/>
                    </a:ext>
                  </a:extLst>
                </a:gridCol>
              </a:tblGrid>
              <a:tr h="1335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результате работы программы на экран будет выведено число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9767"/>
                  </a:ext>
                </a:extLst>
              </a:tr>
            </a:tbl>
          </a:graphicData>
        </a:graphic>
      </p:graphicFrame>
      <p:graphicFrame>
        <p:nvGraphicFramePr>
          <p:cNvPr id="9" name="Таблица 5">
            <a:extLst>
              <a:ext uri="{FF2B5EF4-FFF2-40B4-BE49-F238E27FC236}">
                <a16:creationId xmlns:a16="http://schemas.microsoft.com/office/drawing/2014/main" id="{C2D9613E-7557-44FA-AD7E-E9B6973FB4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864729"/>
              </p:ext>
            </p:extLst>
          </p:nvPr>
        </p:nvGraphicFramePr>
        <p:xfrm>
          <a:off x="280986" y="5291143"/>
          <a:ext cx="3876675" cy="1335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3513221046"/>
                    </a:ext>
                  </a:extLst>
                </a:gridCol>
              </a:tblGrid>
              <a:tr h="1335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результате работы программы на экран будет выведено число 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9767"/>
                  </a:ext>
                </a:extLst>
              </a:tr>
            </a:tbl>
          </a:graphicData>
        </a:graphic>
      </p:graphicFrame>
      <p:graphicFrame>
        <p:nvGraphicFramePr>
          <p:cNvPr id="10" name="Таблица 5">
            <a:extLst>
              <a:ext uri="{FF2B5EF4-FFF2-40B4-BE49-F238E27FC236}">
                <a16:creationId xmlns:a16="http://schemas.microsoft.com/office/drawing/2014/main" id="{34FA5086-BF95-40F4-949A-6D6787FDB1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902862"/>
              </p:ext>
            </p:extLst>
          </p:nvPr>
        </p:nvGraphicFramePr>
        <p:xfrm>
          <a:off x="4157666" y="5291143"/>
          <a:ext cx="3876675" cy="13359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6675">
                  <a:extLst>
                    <a:ext uri="{9D8B030D-6E8A-4147-A177-3AD203B41FA5}">
                      <a16:colId xmlns:a16="http://schemas.microsoft.com/office/drawing/2014/main" val="3359288199"/>
                    </a:ext>
                  </a:extLst>
                </a:gridCol>
              </a:tblGrid>
              <a:tr h="13359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результате работы программы на экран будет выведено число </a:t>
                      </a:r>
                      <a:r>
                        <a:rPr lang="en-US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r>
                        <a:rPr lang="ru-RU" sz="20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069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61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Сравнительная характеристика ссылок и указателей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EB1C322-2F41-4F14-9F5A-39438689F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129B52E-CABD-4FB8-99BE-51C4B0847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D4862A-1255-449D-ABF4-5F84C6144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7" name="Таблица 3">
            <a:extLst>
              <a:ext uri="{FF2B5EF4-FFF2-40B4-BE49-F238E27FC236}">
                <a16:creationId xmlns:a16="http://schemas.microsoft.com/office/drawing/2014/main" id="{AE5F0AEB-D27E-4D12-BF36-F3074C609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577184"/>
              </p:ext>
            </p:extLst>
          </p:nvPr>
        </p:nvGraphicFramePr>
        <p:xfrm>
          <a:off x="863600" y="1509896"/>
          <a:ext cx="10769600" cy="4039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4800">
                  <a:extLst>
                    <a:ext uri="{9D8B030D-6E8A-4147-A177-3AD203B41FA5}">
                      <a16:colId xmlns:a16="http://schemas.microsoft.com/office/drawing/2014/main" val="4134445122"/>
                    </a:ext>
                  </a:extLst>
                </a:gridCol>
                <a:gridCol w="5384800">
                  <a:extLst>
                    <a:ext uri="{9D8B030D-6E8A-4147-A177-3AD203B41FA5}">
                      <a16:colId xmlns:a16="http://schemas.microsoft.com/office/drawing/2014/main" val="1570547225"/>
                    </a:ext>
                  </a:extLst>
                </a:gridCol>
              </a:tblGrid>
              <a:tr h="74740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Указатели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Ссылки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2344634"/>
                  </a:ext>
                </a:extLst>
              </a:tr>
              <a:tr h="74740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Содержат адрес переменной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Ссылаются на существующую переменную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939615"/>
                  </a:ext>
                </a:extLst>
              </a:tr>
              <a:tr h="74740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Могут быть приравнены к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Не могут содержать 0 в качестве значения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249213"/>
                  </a:ext>
                </a:extLst>
              </a:tr>
              <a:tr h="74740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Не обязательно инициализировать при объявлении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Объявление без инициализации невозможно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846308"/>
                  </a:ext>
                </a:extLst>
              </a:tr>
              <a:tr h="747401"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Имеют собственный адрес в памяти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Делят один и тот же адрес памяти с объектом, на который ссылаются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875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530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Указатели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98BBED-0CAA-4624-A264-D69E4D1768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55" b="17878"/>
          <a:stretch/>
        </p:blipFill>
        <p:spPr>
          <a:xfrm>
            <a:off x="923498" y="1998419"/>
            <a:ext cx="11054182" cy="2195512"/>
          </a:xfrm>
          <a:prstGeom prst="round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A65DBB4A-AE7C-48B8-8E87-1A1B169A8C70}"/>
              </a:ext>
            </a:extLst>
          </p:cNvPr>
          <p:cNvSpPr/>
          <p:nvPr/>
        </p:nvSpPr>
        <p:spPr>
          <a:xfrm rot="16200000">
            <a:off x="6149053" y="1190647"/>
            <a:ext cx="376130" cy="1034415"/>
          </a:xfrm>
          <a:prstGeom prst="downArrow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AE3F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AA0663-5401-43E1-9FC5-D9C240D17308}"/>
              </a:ext>
            </a:extLst>
          </p:cNvPr>
          <p:cNvSpPr txBox="1"/>
          <p:nvPr/>
        </p:nvSpPr>
        <p:spPr>
          <a:xfrm>
            <a:off x="4157007" y="4202434"/>
            <a:ext cx="3877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Ул. имени </a:t>
            </a:r>
            <a:r>
              <a:rPr lang="ru-RU" sz="20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Линуса</a:t>
            </a:r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Торвальдса</a:t>
            </a:r>
            <a:endParaRPr lang="ru-RU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8E8D7BC-3A88-412E-BBE6-6BB15B136ACE}"/>
              </a:ext>
            </a:extLst>
          </p:cNvPr>
          <p:cNvSpPr/>
          <p:nvPr/>
        </p:nvSpPr>
        <p:spPr>
          <a:xfrm>
            <a:off x="1767254" y="2029531"/>
            <a:ext cx="360484" cy="360484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8D51ACC-03C1-4590-848C-5320E9CD7EE1}"/>
              </a:ext>
            </a:extLst>
          </p:cNvPr>
          <p:cNvSpPr/>
          <p:nvPr/>
        </p:nvSpPr>
        <p:spPr>
          <a:xfrm>
            <a:off x="3976765" y="2029531"/>
            <a:ext cx="360484" cy="360484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679D56E5-3D3D-4B34-B933-7EF8FD500BD6}"/>
              </a:ext>
            </a:extLst>
          </p:cNvPr>
          <p:cNvSpPr/>
          <p:nvPr/>
        </p:nvSpPr>
        <p:spPr>
          <a:xfrm>
            <a:off x="6186276" y="2029531"/>
            <a:ext cx="360484" cy="360484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0487358-9A9A-41BB-A2A2-B668F457170B}"/>
              </a:ext>
            </a:extLst>
          </p:cNvPr>
          <p:cNvSpPr/>
          <p:nvPr/>
        </p:nvSpPr>
        <p:spPr>
          <a:xfrm>
            <a:off x="8395787" y="2029531"/>
            <a:ext cx="360484" cy="360484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3D4D47D7-DD43-4D8D-91C5-85E10B9142C1}"/>
              </a:ext>
            </a:extLst>
          </p:cNvPr>
          <p:cNvSpPr/>
          <p:nvPr/>
        </p:nvSpPr>
        <p:spPr>
          <a:xfrm>
            <a:off x="10425056" y="2029531"/>
            <a:ext cx="360484" cy="360484"/>
          </a:xfrm>
          <a:prstGeom prst="ellipse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6" name="Picture 2" descr="Почтальон Png - PNG All">
            <a:extLst>
              <a:ext uri="{FF2B5EF4-FFF2-40B4-BE49-F238E27FC236}">
                <a16:creationId xmlns:a16="http://schemas.microsoft.com/office/drawing/2014/main" id="{1B29BE91-1D0C-45B1-BC3A-198BE3067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25055" y="2927572"/>
            <a:ext cx="915710" cy="110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Таблица 16">
            <a:extLst>
              <a:ext uri="{FF2B5EF4-FFF2-40B4-BE49-F238E27FC236}">
                <a16:creationId xmlns:a16="http://schemas.microsoft.com/office/drawing/2014/main" id="{F0B1E5FE-647F-4F1A-8E3E-8A87B772E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214731"/>
              </p:ext>
            </p:extLst>
          </p:nvPr>
        </p:nvGraphicFramePr>
        <p:xfrm>
          <a:off x="1324131" y="4770797"/>
          <a:ext cx="9724290" cy="111245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858">
                  <a:extLst>
                    <a:ext uri="{9D8B030D-6E8A-4147-A177-3AD203B41FA5}">
                      <a16:colId xmlns:a16="http://schemas.microsoft.com/office/drawing/2014/main" val="413161551"/>
                    </a:ext>
                  </a:extLst>
                </a:gridCol>
                <a:gridCol w="1944858">
                  <a:extLst>
                    <a:ext uri="{9D8B030D-6E8A-4147-A177-3AD203B41FA5}">
                      <a16:colId xmlns:a16="http://schemas.microsoft.com/office/drawing/2014/main" val="1699751372"/>
                    </a:ext>
                  </a:extLst>
                </a:gridCol>
                <a:gridCol w="1944858">
                  <a:extLst>
                    <a:ext uri="{9D8B030D-6E8A-4147-A177-3AD203B41FA5}">
                      <a16:colId xmlns:a16="http://schemas.microsoft.com/office/drawing/2014/main" val="475983184"/>
                    </a:ext>
                  </a:extLst>
                </a:gridCol>
                <a:gridCol w="1944858">
                  <a:extLst>
                    <a:ext uri="{9D8B030D-6E8A-4147-A177-3AD203B41FA5}">
                      <a16:colId xmlns:a16="http://schemas.microsoft.com/office/drawing/2014/main" val="2979382108"/>
                    </a:ext>
                  </a:extLst>
                </a:gridCol>
                <a:gridCol w="1944858">
                  <a:extLst>
                    <a:ext uri="{9D8B030D-6E8A-4147-A177-3AD203B41FA5}">
                      <a16:colId xmlns:a16="http://schemas.microsoft.com/office/drawing/2014/main" val="1452368666"/>
                    </a:ext>
                  </a:extLst>
                </a:gridCol>
              </a:tblGrid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892759"/>
                  </a:ext>
                </a:extLst>
              </a:tr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…7AA391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…7AA392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…7AA393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…7AA395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3853407"/>
                  </a:ext>
                </a:extLst>
              </a:tr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0x4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…</a:t>
                      </a:r>
                      <a:endParaRPr lang="ru-RU" sz="1800" kern="1200" dirty="0">
                        <a:solidFill>
                          <a:srgbClr val="A3151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0x…</a:t>
                      </a:r>
                      <a:r>
                        <a:rPr lang="en-US" sz="1800" kern="1200" dirty="0">
                          <a:solidFill>
                            <a:srgbClr val="A31515"/>
                          </a:solidFill>
                          <a:latin typeface="+mn-lt"/>
                          <a:ea typeface="+mn-ea"/>
                          <a:cs typeface="+mn-cs"/>
                        </a:rPr>
                        <a:t>7AA391</a:t>
                      </a:r>
                      <a:endParaRPr lang="ru-RU" sz="1800" kern="1200" dirty="0">
                        <a:solidFill>
                          <a:srgbClr val="A3151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…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…</a:t>
                      </a:r>
                      <a:endParaRPr lang="en-US" dirty="0">
                        <a:solidFill>
                          <a:srgbClr val="A31515"/>
                        </a:solidFill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642589"/>
                  </a:ext>
                </a:extLst>
              </a:tr>
            </a:tbl>
          </a:graphicData>
        </a:graphic>
      </p:graphicFrame>
      <p:pic>
        <p:nvPicPr>
          <p:cNvPr id="1032" name="Picture 8" descr="Police tape PNG images free download | Pngimg.com">
            <a:extLst>
              <a:ext uri="{FF2B5EF4-FFF2-40B4-BE49-F238E27FC236}">
                <a16:creationId xmlns:a16="http://schemas.microsoft.com/office/drawing/2014/main" id="{19FAF928-A502-4488-86EA-AE8AAF895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598" y="2984817"/>
            <a:ext cx="713840" cy="40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C1DD66-DFD3-4F31-8B29-F29D41396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9263" y="2971144"/>
            <a:ext cx="915711" cy="9157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5E48C55-CB6D-4911-A744-5614C2CF2068}"/>
              </a:ext>
            </a:extLst>
          </p:cNvPr>
          <p:cNvSpPr txBox="1"/>
          <p:nvPr/>
        </p:nvSpPr>
        <p:spPr>
          <a:xfrm>
            <a:off x="6093723" y="3083960"/>
            <a:ext cx="301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</a:t>
            </a:r>
            <a:endParaRPr lang="ru-RU" sz="1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513010C0-7352-43CE-9B33-6F3851BCA892}"/>
              </a:ext>
            </a:extLst>
          </p:cNvPr>
          <p:cNvCxnSpPr>
            <a:cxnSpLocks/>
            <a:stCxn id="16" idx="2"/>
            <a:endCxn id="16" idx="1"/>
          </p:cNvCxnSpPr>
          <p:nvPr/>
        </p:nvCxnSpPr>
        <p:spPr>
          <a:xfrm rot="5400000" flipH="1">
            <a:off x="3477089" y="3174068"/>
            <a:ext cx="556229" cy="4862145"/>
          </a:xfrm>
          <a:prstGeom prst="bentConnector4">
            <a:avLst>
              <a:gd name="adj1" fmla="val -41098"/>
              <a:gd name="adj2" fmla="val 10470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054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Указатели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это целые числа (</a:t>
            </a:r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значением которых служат адреса других объектов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(переменных, констант, указателей) или функций.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7DA6A35-D805-40B8-9824-77C9E2C654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132609"/>
              </p:ext>
            </p:extLst>
          </p:nvPr>
        </p:nvGraphicFramePr>
        <p:xfrm>
          <a:off x="1405380" y="2805728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5380" y="2805728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Соединитель: уступ 7">
            <a:extLst>
              <a:ext uri="{FF2B5EF4-FFF2-40B4-BE49-F238E27FC236}">
                <a16:creationId xmlns:a16="http://schemas.microsoft.com/office/drawing/2014/main" id="{CF7C7961-9275-4479-8E9D-9AB8C817D7E3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>
            <a:off x="3124200" y="4131786"/>
            <a:ext cx="1394168" cy="293481"/>
          </a:xfrm>
          <a:prstGeom prst="bentConnector3">
            <a:avLst>
              <a:gd name="adj1" fmla="val 9987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55F613F-733E-4E5B-91AB-2BD94A1922D9}"/>
              </a:ext>
            </a:extLst>
          </p:cNvPr>
          <p:cNvSpPr/>
          <p:nvPr/>
        </p:nvSpPr>
        <p:spPr>
          <a:xfrm>
            <a:off x="4518368" y="4136648"/>
            <a:ext cx="3294543" cy="577236"/>
          </a:xfrm>
          <a:prstGeom prst="roundRect">
            <a:avLst/>
          </a:prstGeom>
          <a:solidFill>
            <a:srgbClr val="DAE3F3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&amp;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адрес переменной</a:t>
            </a:r>
          </a:p>
        </p:txBody>
      </p:sp>
      <p:cxnSp>
        <p:nvCxnSpPr>
          <p:cNvPr id="20" name="Соединитель: уступ 19">
            <a:extLst>
              <a:ext uri="{FF2B5EF4-FFF2-40B4-BE49-F238E27FC236}">
                <a16:creationId xmlns:a16="http://schemas.microsoft.com/office/drawing/2014/main" id="{69166428-CB85-4C8C-AD08-68B7FE62542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95488" y="3629768"/>
            <a:ext cx="1939904" cy="274345"/>
          </a:xfrm>
          <a:prstGeom prst="bentConnector3">
            <a:avLst>
              <a:gd name="adj1" fmla="val 100001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6BFD1D1-6657-4E92-B123-A851F122E77D}"/>
              </a:ext>
            </a:extLst>
          </p:cNvPr>
          <p:cNvSpPr/>
          <p:nvPr/>
        </p:nvSpPr>
        <p:spPr>
          <a:xfrm>
            <a:off x="3935391" y="3312607"/>
            <a:ext cx="4734047" cy="577236"/>
          </a:xfrm>
          <a:prstGeom prst="roundRect">
            <a:avLst/>
          </a:prstGeom>
          <a:solidFill>
            <a:srgbClr val="DAE3F3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эта переменная будет указателем</a:t>
            </a:r>
          </a:p>
        </p:txBody>
      </p:sp>
      <p:cxnSp>
        <p:nvCxnSpPr>
          <p:cNvPr id="33" name="Соединитель: уступ 32">
            <a:extLst>
              <a:ext uri="{FF2B5EF4-FFF2-40B4-BE49-F238E27FC236}">
                <a16:creationId xmlns:a16="http://schemas.microsoft.com/office/drawing/2014/main" id="{57563B35-9756-4143-8BC0-591698BDB877}"/>
              </a:ext>
            </a:extLst>
          </p:cNvPr>
          <p:cNvCxnSpPr>
            <a:cxnSpLocks/>
          </p:cNvCxnSpPr>
          <p:nvPr/>
        </p:nvCxnSpPr>
        <p:spPr>
          <a:xfrm rot="10800000" flipV="1">
            <a:off x="1405380" y="2684756"/>
            <a:ext cx="2842532" cy="1326057"/>
          </a:xfrm>
          <a:prstGeom prst="bentConnector3">
            <a:avLst>
              <a:gd name="adj1" fmla="val 111894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8D0F2223-BAD1-4FF8-8C69-F355EE79F740}"/>
              </a:ext>
            </a:extLst>
          </p:cNvPr>
          <p:cNvSpPr/>
          <p:nvPr/>
        </p:nvSpPr>
        <p:spPr>
          <a:xfrm>
            <a:off x="4247912" y="2401168"/>
            <a:ext cx="5797788" cy="577236"/>
          </a:xfrm>
          <a:prstGeom prst="roundRect">
            <a:avLst/>
          </a:prstGeom>
          <a:solidFill>
            <a:srgbClr val="DAE3F3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тип объекта на который указываем</a:t>
            </a:r>
            <a:endParaRPr lang="ru-RU" sz="2000" i="1" dirty="0">
              <a:solidFill>
                <a:srgbClr val="FF7C8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50" name="Picture 2" descr="Указатели | Пикабу">
            <a:extLst>
              <a:ext uri="{FF2B5EF4-FFF2-40B4-BE49-F238E27FC236}">
                <a16:creationId xmlns:a16="http://schemas.microsoft.com/office/drawing/2014/main" id="{D27DDF8B-9C64-423C-8ACF-24C9ADDFB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089" y="3182177"/>
            <a:ext cx="3131598" cy="289813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C1E04B39-E4C2-4ECE-98E5-304CACB9C61E}"/>
              </a:ext>
            </a:extLst>
          </p:cNvPr>
          <p:cNvSpPr/>
          <p:nvPr/>
        </p:nvSpPr>
        <p:spPr>
          <a:xfrm>
            <a:off x="8801638" y="3146310"/>
            <a:ext cx="3220477" cy="2980391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5" name="Таблица 16">
            <a:extLst>
              <a:ext uri="{FF2B5EF4-FFF2-40B4-BE49-F238E27FC236}">
                <a16:creationId xmlns:a16="http://schemas.microsoft.com/office/drawing/2014/main" id="{421E67B6-603E-4E11-9296-B935AD152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43391"/>
              </p:ext>
            </p:extLst>
          </p:nvPr>
        </p:nvGraphicFramePr>
        <p:xfrm>
          <a:off x="991175" y="4972916"/>
          <a:ext cx="7436386" cy="11073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18193">
                  <a:extLst>
                    <a:ext uri="{9D8B030D-6E8A-4147-A177-3AD203B41FA5}">
                      <a16:colId xmlns:a16="http://schemas.microsoft.com/office/drawing/2014/main" val="413161551"/>
                    </a:ext>
                  </a:extLst>
                </a:gridCol>
                <a:gridCol w="3718193">
                  <a:extLst>
                    <a:ext uri="{9D8B030D-6E8A-4147-A177-3AD203B41FA5}">
                      <a16:colId xmlns:a16="http://schemas.microsoft.com/office/drawing/2014/main" val="1699751372"/>
                    </a:ext>
                  </a:extLst>
                </a:gridCol>
              </a:tblGrid>
              <a:tr h="27403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scadia Mono" panose="020B0609020000020004" pitchFamily="49" charset="0"/>
                          <a:ea typeface="Cascadia Mono" panose="020B0609020000020004" pitchFamily="49" charset="0"/>
                          <a:cs typeface="Cascadia Mono" panose="020B0609020000020004" pitchFamily="49" charset="0"/>
                        </a:rPr>
                        <a:t>var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*</a:t>
                      </a:r>
                      <a:r>
                        <a:rPr lang="en-US" dirty="0" err="1"/>
                        <a:t>pvar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892759"/>
                  </a:ext>
                </a:extLst>
              </a:tr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…7AA390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…7AA394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3853407"/>
                  </a:ext>
                </a:extLst>
              </a:tr>
              <a:tr h="370819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A31515"/>
                          </a:solidFill>
                        </a:rPr>
                        <a:t>0x4</a:t>
                      </a:r>
                      <a:endParaRPr lang="ru-RU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>
                          <a:solidFill>
                            <a:srgbClr val="A31515"/>
                          </a:solidFill>
                          <a:latin typeface="+mn-lt"/>
                          <a:ea typeface="+mn-ea"/>
                          <a:cs typeface="+mn-cs"/>
                        </a:rPr>
                        <a:t>0x…7AA390</a:t>
                      </a:r>
                      <a:endParaRPr lang="ru-RU" sz="1800" kern="1200" dirty="0">
                        <a:solidFill>
                          <a:srgbClr val="A3151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64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7319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Операции с указателями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54E21F-68BD-4983-AB1E-DD880F398320}"/>
              </a:ext>
            </a:extLst>
          </p:cNvPr>
          <p:cNvSpPr txBox="1"/>
          <p:nvPr/>
        </p:nvSpPr>
        <p:spPr>
          <a:xfrm>
            <a:off x="800016" y="1341208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BE66D5-B5B6-4F94-8191-E854BF6A51D0}"/>
              </a:ext>
            </a:extLst>
          </p:cNvPr>
          <p:cNvSpPr txBox="1"/>
          <p:nvPr/>
        </p:nvSpPr>
        <p:spPr>
          <a:xfrm>
            <a:off x="1480100" y="1433540"/>
            <a:ext cx="3395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Присваивание адреса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43D110-9B80-440B-9F9D-8C4DAF12522B}"/>
              </a:ext>
            </a:extLst>
          </p:cNvPr>
          <p:cNvSpPr txBox="1"/>
          <p:nvPr/>
        </p:nvSpPr>
        <p:spPr>
          <a:xfrm>
            <a:off x="1574157" y="2034987"/>
            <a:ext cx="2658859" cy="71508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var = 4;</a:t>
            </a:r>
          </a:p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void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&amp;var;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47A0E1C7-4ED0-46AA-A65D-0D68294B0C09}"/>
              </a:ext>
            </a:extLst>
          </p:cNvPr>
          <p:cNvCxnSpPr>
            <a:cxnSpLocks/>
            <a:stCxn id="8" idx="1"/>
            <a:endCxn id="20" idx="3"/>
          </p:cNvCxnSpPr>
          <p:nvPr/>
        </p:nvCxnSpPr>
        <p:spPr>
          <a:xfrm flipH="1">
            <a:off x="4233016" y="2388930"/>
            <a:ext cx="642564" cy="36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C7C8013-7B67-40B8-B1AD-1B00A8407988}"/>
              </a:ext>
            </a:extLst>
          </p:cNvPr>
          <p:cNvSpPr txBox="1"/>
          <p:nvPr/>
        </p:nvSpPr>
        <p:spPr>
          <a:xfrm>
            <a:off x="4875580" y="2034987"/>
            <a:ext cx="720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данном случае можно будет узнать только адрес, но не изменить данные, т.к. был указан тип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void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749F3C-F13D-458D-B67F-007B0D30487E}"/>
              </a:ext>
            </a:extLst>
          </p:cNvPr>
          <p:cNvSpPr txBox="1"/>
          <p:nvPr/>
        </p:nvSpPr>
        <p:spPr>
          <a:xfrm>
            <a:off x="800015" y="2961146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02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0AE650-E995-4835-9ECD-B0FE849CF8A5}"/>
              </a:ext>
            </a:extLst>
          </p:cNvPr>
          <p:cNvSpPr txBox="1"/>
          <p:nvPr/>
        </p:nvSpPr>
        <p:spPr>
          <a:xfrm>
            <a:off x="1480099" y="3053478"/>
            <a:ext cx="10304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Разыменование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получение данных объекта, на который указываем)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7CCEB8-8EA7-49E6-A05A-B0FC652342EE}"/>
              </a:ext>
            </a:extLst>
          </p:cNvPr>
          <p:cNvSpPr txBox="1"/>
          <p:nvPr/>
        </p:nvSpPr>
        <p:spPr>
          <a:xfrm>
            <a:off x="1574156" y="3699809"/>
            <a:ext cx="3541854" cy="715089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&amp;var;</a:t>
            </a:r>
          </a:p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dirty="0">
                <a:solidFill>
                  <a:srgbClr val="CC99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 = 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ECDBFD2-2E0D-421F-8BD6-2C0AE1733F96}"/>
              </a:ext>
            </a:extLst>
          </p:cNvPr>
          <p:cNvCxnSpPr>
            <a:cxnSpLocks/>
          </p:cNvCxnSpPr>
          <p:nvPr/>
        </p:nvCxnSpPr>
        <p:spPr>
          <a:xfrm flipH="1">
            <a:off x="5116010" y="4057353"/>
            <a:ext cx="642564" cy="36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FEE72E5-2FC9-4518-A259-3BC53D9D1DEE}"/>
              </a:ext>
            </a:extLst>
          </p:cNvPr>
          <p:cNvSpPr txBox="1"/>
          <p:nvPr/>
        </p:nvSpPr>
        <p:spPr>
          <a:xfrm>
            <a:off x="5758575" y="3707571"/>
            <a:ext cx="6325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ru-RU" dirty="0" err="1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имя_указателя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операция позволяет получить объект по адресу, который хранится в указателе.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A339AF-C12E-4C07-B818-07E07BDB3F2F}"/>
              </a:ext>
            </a:extLst>
          </p:cNvPr>
          <p:cNvSpPr txBox="1"/>
          <p:nvPr/>
        </p:nvSpPr>
        <p:spPr>
          <a:xfrm>
            <a:off x="800015" y="4581082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D6CDBF-4945-49FA-9679-F171DED63518}"/>
              </a:ext>
            </a:extLst>
          </p:cNvPr>
          <p:cNvSpPr txBox="1"/>
          <p:nvPr/>
        </p:nvSpPr>
        <p:spPr>
          <a:xfrm>
            <a:off x="1480099" y="4675140"/>
            <a:ext cx="3017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Нулевые указатели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7E10B1-DB30-47BD-BAFA-45DC07115E4D}"/>
              </a:ext>
            </a:extLst>
          </p:cNvPr>
          <p:cNvSpPr txBox="1"/>
          <p:nvPr/>
        </p:nvSpPr>
        <p:spPr>
          <a:xfrm>
            <a:off x="1574156" y="5321471"/>
            <a:ext cx="3541854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void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 err="1">
                <a:solidFill>
                  <a:srgbClr val="A93AFE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nullptr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8C4F0EF3-2317-408B-BDFC-E33A904D47CB}"/>
              </a:ext>
            </a:extLst>
          </p:cNvPr>
          <p:cNvCxnSpPr>
            <a:cxnSpLocks/>
          </p:cNvCxnSpPr>
          <p:nvPr/>
        </p:nvCxnSpPr>
        <p:spPr>
          <a:xfrm flipH="1">
            <a:off x="5116010" y="5522180"/>
            <a:ext cx="642564" cy="36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DB58F4E-6499-4033-A37D-0FB46DAAE66F}"/>
              </a:ext>
            </a:extLst>
          </p:cNvPr>
          <p:cNvSpPr txBox="1"/>
          <p:nvPr/>
        </p:nvSpPr>
        <p:spPr>
          <a:xfrm>
            <a:off x="5758574" y="5136805"/>
            <a:ext cx="6325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качестве альтернативы </a:t>
            </a:r>
            <a:r>
              <a:rPr lang="en-US" dirty="0" err="1">
                <a:solidFill>
                  <a:srgbClr val="A93AFE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nullptr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можно также использовать </a:t>
            </a:r>
            <a:r>
              <a:rPr lang="en-US" dirty="0">
                <a:solidFill>
                  <a:srgbClr val="A93AFE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NULL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или просто 0.</a:t>
            </a:r>
          </a:p>
        </p:txBody>
      </p:sp>
    </p:spTree>
    <p:extLst>
      <p:ext uri="{BB962C8B-B14F-4D97-AF65-F5344CB8AC3E}">
        <p14:creationId xmlns:p14="http://schemas.microsoft.com/office/powerpoint/2010/main" val="2709154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Операции с указателями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69056E-FF5D-4A5D-926D-DDCCFB61BF74}"/>
              </a:ext>
            </a:extLst>
          </p:cNvPr>
          <p:cNvSpPr txBox="1"/>
          <p:nvPr/>
        </p:nvSpPr>
        <p:spPr>
          <a:xfrm>
            <a:off x="800016" y="1341208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00D349-9C5F-487A-A4D8-B1C306F74C2E}"/>
              </a:ext>
            </a:extLst>
          </p:cNvPr>
          <p:cNvSpPr txBox="1"/>
          <p:nvPr/>
        </p:nvSpPr>
        <p:spPr>
          <a:xfrm>
            <a:off x="1480100" y="1433540"/>
            <a:ext cx="6304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Присвоение указателю другого указателя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6FB1F8E-961E-4924-A478-02555CA50856}"/>
              </a:ext>
            </a:extLst>
          </p:cNvPr>
          <p:cNvSpPr txBox="1"/>
          <p:nvPr/>
        </p:nvSpPr>
        <p:spPr>
          <a:xfrm>
            <a:off x="1574157" y="2034987"/>
            <a:ext cx="2684085" cy="102155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var = 4;</a:t>
            </a:r>
          </a:p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ru-RU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=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&amp;var;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 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pvar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057AF286-6F42-4A8D-9EF7-7F34BCBD8D8E}"/>
              </a:ext>
            </a:extLst>
          </p:cNvPr>
          <p:cNvCxnSpPr>
            <a:cxnSpLocks/>
          </p:cNvCxnSpPr>
          <p:nvPr/>
        </p:nvCxnSpPr>
        <p:spPr>
          <a:xfrm flipH="1">
            <a:off x="4311283" y="2542163"/>
            <a:ext cx="642564" cy="360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448D9C0-1803-4E6B-9BF3-164E9CEBDDE2}"/>
              </a:ext>
            </a:extLst>
          </p:cNvPr>
          <p:cNvSpPr txBox="1"/>
          <p:nvPr/>
        </p:nvSpPr>
        <p:spPr>
          <a:xfrm>
            <a:off x="5006888" y="2188220"/>
            <a:ext cx="705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Оба указателя будут указывать на одну и ту же ячейку памяти.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3CE34E-CB1F-4C40-B14C-59417E2B2AFB}"/>
              </a:ext>
            </a:extLst>
          </p:cNvPr>
          <p:cNvSpPr txBox="1"/>
          <p:nvPr/>
        </p:nvSpPr>
        <p:spPr>
          <a:xfrm>
            <a:off x="800016" y="3207245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D8293F-A4BA-4A08-A747-A23AA321B147}"/>
              </a:ext>
            </a:extLst>
          </p:cNvPr>
          <p:cNvSpPr txBox="1"/>
          <p:nvPr/>
        </p:nvSpPr>
        <p:spPr>
          <a:xfrm>
            <a:off x="1480100" y="3299577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Операции сравнения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02CB8E4-556E-4FE1-A449-4E899D3C782F}"/>
              </a:ext>
            </a:extLst>
          </p:cNvPr>
          <p:cNvSpPr txBox="1"/>
          <p:nvPr/>
        </p:nvSpPr>
        <p:spPr>
          <a:xfrm>
            <a:off x="1574156" y="3900329"/>
            <a:ext cx="10486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 указателям могут применяться операции сравнения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&gt;, &gt;=, &lt;, &lt;=,==, !=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Операции сравнения применяются только к указателям одного типа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Для сравнения используются номера адресов.</a:t>
            </a:r>
          </a:p>
        </p:txBody>
      </p:sp>
    </p:spTree>
    <p:extLst>
      <p:ext uri="{BB962C8B-B14F-4D97-AF65-F5344CB8AC3E}">
        <p14:creationId xmlns:p14="http://schemas.microsoft.com/office/powerpoint/2010/main" val="348408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Используя один указатель изменить значение переменных a и b на число 10. Результат вывести на экран. 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EE25963D-9053-45C8-9CBE-605ED656A4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2394892"/>
              </p:ext>
            </p:extLst>
          </p:nvPr>
        </p:nvGraphicFramePr>
        <p:xfrm>
          <a:off x="463550" y="1273175"/>
          <a:ext cx="6053138" cy="538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Document" r:id="rId3" imgW="6152400" imgH="5479920" progId="Word.OpenDocumentText.12">
                  <p:embed/>
                </p:oleObj>
              </mc:Choice>
              <mc:Fallback>
                <p:oleObj name="Document" r:id="rId3" imgW="6152400" imgH="5479920" progId="Word.OpenDocumentText.12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EE25963D-9053-45C8-9CBE-605ED656A4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3550" y="1273175"/>
                        <a:ext cx="6053138" cy="538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BFA93C-5295-4E5A-8A9D-91D52770EAEA}"/>
              </a:ext>
            </a:extLst>
          </p:cNvPr>
          <p:cNvSpPr txBox="1"/>
          <p:nvPr/>
        </p:nvSpPr>
        <p:spPr>
          <a:xfrm>
            <a:off x="8797692" y="2967335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B592F2-6042-41FB-B26E-F7FCF413AD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440" y="3429000"/>
            <a:ext cx="2172463" cy="610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16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Указатели на функции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Указатель на функцию (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function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pointer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хранит адрес функции. По сути указатель на функцию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содержит адрес первого байта в памяти, по которому располагается выполняемый код функции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indent="-342900"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тип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это тип возвращаемый функцией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342900"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200" dirty="0" err="1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имя_указателя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псевдоним по которому мы будем обращаться к указателю</a:t>
            </a:r>
            <a:r>
              <a:rPr lang="en-US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571500" indent="-342900"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ru-RU" sz="2400" dirty="0">
                <a:solidFill>
                  <a:srgbClr val="A31515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параметры</a:t>
            </a:r>
            <a:r>
              <a:rPr lang="ru-RU" dirty="0">
                <a:solidFill>
                  <a:srgbClr val="2B2B2B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типы каждого параметра, которые должна принять функция.</a:t>
            </a:r>
          </a:p>
          <a:p>
            <a:pPr marL="571500" indent="-342900" algn="just"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solidFill>
                <a:srgbClr val="2B2B2B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1E8B88-1834-484B-96B0-43AB3F837C39}"/>
              </a:ext>
            </a:extLst>
          </p:cNvPr>
          <p:cNvSpPr txBox="1"/>
          <p:nvPr/>
        </p:nvSpPr>
        <p:spPr>
          <a:xfrm>
            <a:off x="3434461" y="2952274"/>
            <a:ext cx="5633273" cy="47672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ru-RU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тип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(*</a:t>
            </a:r>
            <a:r>
              <a:rPr lang="ru-RU" sz="2200" dirty="0" err="1">
                <a:solidFill>
                  <a:srgbClr val="1F377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имя_указателя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) (</a:t>
            </a:r>
            <a:r>
              <a:rPr lang="ru-RU" sz="2200" dirty="0">
                <a:solidFill>
                  <a:srgbClr val="A31515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параметры</a:t>
            </a:r>
            <a:r>
              <a:rPr lang="ru-RU" sz="22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);</a:t>
            </a:r>
            <a:endParaRPr lang="en-US" sz="22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28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Написать простую программу-калькулятор.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EE25963D-9053-45C8-9CBE-605ED656A4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464127"/>
              </p:ext>
            </p:extLst>
          </p:nvPr>
        </p:nvGraphicFramePr>
        <p:xfrm>
          <a:off x="6482607" y="1256546"/>
          <a:ext cx="6053137" cy="538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Document" r:id="rId3" imgW="6152400" imgH="5479920" progId="Word.OpenDocumentText.12">
                  <p:embed/>
                </p:oleObj>
              </mc:Choice>
              <mc:Fallback>
                <p:oleObj name="Document" r:id="rId3" imgW="6152400" imgH="5479920" progId="Word.OpenDocumentText.12">
                  <p:embed/>
                  <p:pic>
                    <p:nvPicPr>
                      <p:cNvPr id="2" name="Объект 1">
                        <a:extLst>
                          <a:ext uri="{FF2B5EF4-FFF2-40B4-BE49-F238E27FC236}">
                            <a16:creationId xmlns:a16="http://schemas.microsoft.com/office/drawing/2014/main" id="{EE25963D-9053-45C8-9CBE-605ED656A4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82607" y="1256546"/>
                        <a:ext cx="6053137" cy="538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1EAA843-7661-49DC-AD4D-8E76003CFDF8}"/>
              </a:ext>
            </a:extLst>
          </p:cNvPr>
          <p:cNvSpPr txBox="1"/>
          <p:nvPr/>
        </p:nvSpPr>
        <p:spPr>
          <a:xfrm>
            <a:off x="483594" y="1615361"/>
            <a:ext cx="5225800" cy="1323439"/>
          </a:xfrm>
          <a:prstGeom prst="rect">
            <a:avLst/>
          </a:prstGeom>
          <a:noFill/>
          <a:ln w="19050">
            <a:solidFill>
              <a:srgbClr val="647DAB"/>
            </a:solidFill>
          </a:ln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функцию </a:t>
            </a:r>
            <a:r>
              <a:rPr lang="en-US" dirty="0">
                <a:solidFill>
                  <a:srgbClr val="A93AFE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calculate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передается в качестве параметра указатель на другую функцию, которая определит какой тип операции совершит основная функция.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F1477F-01BF-4809-880D-33285A2DD4B5}"/>
              </a:ext>
            </a:extLst>
          </p:cNvPr>
          <p:cNvSpPr txBox="1"/>
          <p:nvPr/>
        </p:nvSpPr>
        <p:spPr>
          <a:xfrm>
            <a:off x="2472514" y="3448620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94AAD20-3B07-4B51-AC0D-CDB10B404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2514" y="4000522"/>
            <a:ext cx="1153852" cy="83916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91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3020</TotalTime>
  <Words>714</Words>
  <Application>Microsoft Office PowerPoint</Application>
  <PresentationFormat>Широкоэкранный</PresentationFormat>
  <Paragraphs>146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Cascadia Mono</vt:lpstr>
      <vt:lpstr>Fira Code</vt:lpstr>
      <vt:lpstr>Open Sans</vt:lpstr>
      <vt:lpstr>Roboto</vt:lpstr>
      <vt:lpstr>Тема Office</vt:lpstr>
      <vt:lpstr>Document</vt:lpstr>
      <vt:lpstr>Управление памятью</vt:lpstr>
      <vt:lpstr>Указатели</vt:lpstr>
      <vt:lpstr>Определение {</vt:lpstr>
      <vt:lpstr>Определение {</vt:lpstr>
      <vt:lpstr>Операции с указателями {</vt:lpstr>
      <vt:lpstr>Операции с указателями {</vt:lpstr>
      <vt:lpstr>Презентация PowerPoint</vt:lpstr>
      <vt:lpstr>Указатели на функции {</vt:lpstr>
      <vt:lpstr>Презентация PowerPoint</vt:lpstr>
      <vt:lpstr>Где используются указатели {</vt:lpstr>
      <vt:lpstr>Ссылки</vt:lpstr>
      <vt:lpstr>Операции с указателями {</vt:lpstr>
      <vt:lpstr>Презентация PowerPoint</vt:lpstr>
      <vt:lpstr>Сравнительная характеристика ссылок и указателей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39</cp:revision>
  <dcterms:created xsi:type="dcterms:W3CDTF">2022-07-08T00:38:35Z</dcterms:created>
  <dcterms:modified xsi:type="dcterms:W3CDTF">2023-02-28T11:49:54Z</dcterms:modified>
</cp:coreProperties>
</file>