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0" r:id="rId3"/>
    <p:sldId id="367" r:id="rId4"/>
    <p:sldId id="379" r:id="rId5"/>
    <p:sldId id="380" r:id="rId6"/>
    <p:sldId id="3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67"/>
            <p14:sldId id="379"/>
            <p14:sldId id="380"/>
            <p14:sldId id="3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A31515"/>
    <a:srgbClr val="FF9999"/>
    <a:srgbClr val="DAE3F3"/>
    <a:srgbClr val="0000FF"/>
    <a:srgbClr val="647DAB"/>
    <a:srgbClr val="5B9BD5"/>
    <a:srgbClr val="A3A9B1"/>
    <a:srgbClr val="CC9900"/>
    <a:srgbClr val="A93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5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500" y="192"/>
      </p:cViewPr>
      <p:guideLst>
        <p:guide orient="horz" pos="2251"/>
        <p:guide pos="3840"/>
        <p:guide orient="horz" pos="7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18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18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18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18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18 апреля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18 апреля 2023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Знакомство </a:t>
            </a:r>
            <a:r>
              <a:rPr lang="ru-RU" dirty="0">
                <a:solidFill>
                  <a:srgbClr val="0000FF"/>
                </a:solidFill>
              </a:rPr>
              <a:t>с ООП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Структуры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Определение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2" name="Объект 2">
            <a:extLst>
              <a:ext uri="{FF2B5EF4-FFF2-40B4-BE49-F238E27FC236}">
                <a16:creationId xmlns:a16="http://schemas.microsoft.com/office/drawing/2014/main" id="{89328B2C-8A89-4F57-8876-F01B44D4E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438626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Структура данных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это способ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группировки взаимосвязанных данных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стратегии их использования.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F7AFB5DE-23C3-4022-AA48-57FEACCB91C9}"/>
              </a:ext>
            </a:extLst>
          </p:cNvPr>
          <p:cNvSpPr/>
          <p:nvPr/>
        </p:nvSpPr>
        <p:spPr>
          <a:xfrm>
            <a:off x="945355" y="5094514"/>
            <a:ext cx="10744200" cy="8397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Прим.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Наша структура может содержать в себе различные данные, даже другие структуры.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128013B-9481-46A6-B297-A2E45A25E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52562" y="2724255"/>
            <a:ext cx="1887696" cy="188769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8042F57-C9B1-4BB3-BC63-DD6688399A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0846" y="2802602"/>
            <a:ext cx="1732652" cy="173265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0CB26F3-61AC-4A17-9744-C48B9F3BDC74}"/>
              </a:ext>
            </a:extLst>
          </p:cNvPr>
          <p:cNvSpPr txBox="1"/>
          <p:nvPr/>
        </p:nvSpPr>
        <p:spPr>
          <a:xfrm>
            <a:off x="2939464" y="2725080"/>
            <a:ext cx="2896947" cy="1887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std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::</a:t>
            </a:r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dirty="0">
                <a:solidFill>
                  <a:srgbClr val="000080"/>
                </a:solidFill>
                <a:latin typeface="Cascadia Mono" panose="020B0609020000020004" pitchFamily="49" charset="0"/>
              </a:rPr>
              <a:t>city</a:t>
            </a: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std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::</a:t>
            </a:r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dirty="0">
                <a:solidFill>
                  <a:srgbClr val="000080"/>
                </a:solidFill>
                <a:latin typeface="Cascadia Mono" panose="020B0609020000020004" pitchFamily="49" charset="0"/>
              </a:rPr>
              <a:t>street</a:t>
            </a:r>
            <a:endParaRPr lang="ru-RU" dirty="0"/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apt_amount</a:t>
            </a:r>
            <a:endParaRPr lang="ru-RU" dirty="0"/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bool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hasInternet</a:t>
            </a:r>
            <a:endParaRPr lang="en-US" sz="1800" dirty="0">
              <a:solidFill>
                <a:srgbClr val="000080"/>
              </a:solidFill>
              <a:latin typeface="Cascadia Mono" panose="020B0609020000020004" pitchFamily="49" charset="0"/>
            </a:endParaRPr>
          </a:p>
          <a:p>
            <a:pPr marL="285750" indent="-28575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80"/>
                </a:solidFill>
                <a:latin typeface="Cascadia Mono" panose="020B0609020000020004" pitchFamily="49" charset="0"/>
              </a:rPr>
              <a:t>…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A29B9349-F226-42C6-AEEF-F5951D961CB7}"/>
              </a:ext>
            </a:extLst>
          </p:cNvPr>
          <p:cNvCxnSpPr>
            <a:cxnSpLocks/>
          </p:cNvCxnSpPr>
          <p:nvPr/>
        </p:nvCxnSpPr>
        <p:spPr>
          <a:xfrm>
            <a:off x="5941621" y="2598462"/>
            <a:ext cx="0" cy="2092875"/>
          </a:xfrm>
          <a:prstGeom prst="line">
            <a:avLst/>
          </a:prstGeom>
          <a:ln w="38100" cap="rnd"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98D147E-5618-49E1-9BB2-8687576F65A5}"/>
              </a:ext>
            </a:extLst>
          </p:cNvPr>
          <p:cNvSpPr txBox="1"/>
          <p:nvPr/>
        </p:nvSpPr>
        <p:spPr>
          <a:xfrm>
            <a:off x="8239323" y="2875578"/>
            <a:ext cx="3985234" cy="1585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std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::</a:t>
            </a:r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vector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i="0" dirty="0">
                <a:solidFill>
                  <a:srgbClr val="0000FF"/>
                </a:solidFill>
                <a:latin typeface="Cascadia Mono" panose="020B0609020000020004" pitchFamily="49" charset="0"/>
              </a:rPr>
              <a:t>House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&gt; </a:t>
            </a:r>
            <a:r>
              <a:rPr lang="en-US" i="0" dirty="0">
                <a:solidFill>
                  <a:srgbClr val="000080"/>
                </a:solidFill>
                <a:latin typeface="Cascadia Mono" panose="020B0609020000020004" pitchFamily="49" charset="0"/>
              </a:rPr>
              <a:t>houses</a:t>
            </a:r>
            <a:endParaRPr lang="en-US" i="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sz="1800" i="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sch_amount</a:t>
            </a:r>
            <a:endParaRPr lang="en-US" sz="1800" i="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sz="1800" i="0" dirty="0">
                <a:solidFill>
                  <a:srgbClr val="0000FF"/>
                </a:solidFill>
                <a:latin typeface="Cascadia Mono" panose="020B0609020000020004" pitchFamily="49" charset="0"/>
              </a:rPr>
              <a:t>bool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has_gas</a:t>
            </a:r>
            <a:endParaRPr lang="en-US" sz="1800" i="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89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Объявление и обращение к элементам </a:t>
            </a:r>
            <a:r>
              <a:rPr lang="ru-RU" dirty="0" err="1"/>
              <a:t>стурктуры</a:t>
            </a:r>
            <a:r>
              <a:rPr lang="ru-RU" dirty="0"/>
              <a:t>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2" name="Объект 2">
            <a:extLst>
              <a:ext uri="{FF2B5EF4-FFF2-40B4-BE49-F238E27FC236}">
                <a16:creationId xmlns:a16="http://schemas.microsoft.com/office/drawing/2014/main" id="{89328B2C-8A89-4F57-8876-F01B44D4E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4386261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Объявление структуры данных происходит следующим образом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marL="3943350" indent="-357188" algn="just"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struct</a:t>
            </a:r>
            <a:r>
              <a:rPr lang="ru-RU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– ключевое слово, которое начинает определение структуры, является типом данных</a:t>
            </a:r>
            <a:r>
              <a:rPr lang="en-US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  <a:p>
            <a:pPr marL="3943350" indent="-357188" algn="just"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Name</a:t>
            </a:r>
            <a:r>
              <a:rPr lang="ru-RU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– имя структуры</a:t>
            </a:r>
            <a:r>
              <a:rPr lang="en-US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  <a:p>
            <a:pPr marL="3943350" indent="-357188" algn="just">
              <a:lnSpc>
                <a:spcPct val="107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int, bool</a:t>
            </a:r>
            <a:r>
              <a:rPr lang="ru-RU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– типы данных элементов структуры</a:t>
            </a:r>
            <a:r>
              <a:rPr lang="en-US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  <a:endParaRPr lang="ru-RU" sz="2000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943350" indent="-357188" algn="just">
              <a:lnSpc>
                <a:spcPct val="107000"/>
              </a:lnSpc>
              <a:spcBef>
                <a:spcPts val="0"/>
              </a:spcBef>
            </a:pPr>
            <a:r>
              <a:rPr lang="en-US" sz="20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attr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, </a:t>
            </a:r>
            <a:r>
              <a:rPr lang="en-US" sz="20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hasAttr</a:t>
            </a:r>
            <a:r>
              <a:rPr lang="ru-RU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– элементы структуры </a:t>
            </a:r>
            <a:r>
              <a:rPr lang="en-US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</a:t>
            </a:r>
            <a:r>
              <a:rPr lang="en-US" sz="2000" i="1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members</a:t>
            </a:r>
            <a:r>
              <a:rPr lang="en-US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);</a:t>
            </a:r>
            <a:endParaRPr lang="ru-RU" sz="2000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943350" indent="-357188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sz="2000" dirty="0">
                <a:solidFill>
                  <a:srgbClr val="000080"/>
                </a:solidFill>
                <a:latin typeface="Cascadia Mono" panose="020B0609020000020004" pitchFamily="49" charset="0"/>
              </a:rPr>
              <a:t>struct1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, </a:t>
            </a:r>
            <a:r>
              <a:rPr lang="en-US" sz="2000" dirty="0">
                <a:solidFill>
                  <a:srgbClr val="000080"/>
                </a:solidFill>
                <a:latin typeface="Cascadia Mono" panose="020B0609020000020004" pitchFamily="49" charset="0"/>
              </a:rPr>
              <a:t>struct2</a:t>
            </a:r>
            <a:r>
              <a:rPr lang="ru-RU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– инициализируемые объекты</a:t>
            </a:r>
            <a:r>
              <a:rPr lang="en-US" sz="2000" dirty="0">
                <a:solidFill>
                  <a:srgbClr val="2B2B2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  <a:endParaRPr lang="ru-RU" sz="2000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Создать структуру и обратиться к ее элементу можно следующим образом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en-US" sz="2000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571500" indent="-3429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</a:pPr>
            <a:endParaRPr lang="en-US" sz="2000" dirty="0">
              <a:solidFill>
                <a:srgbClr val="2B2B2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07F7C9-DA8F-4377-BDB5-1DC2877E6676}"/>
              </a:ext>
            </a:extLst>
          </p:cNvPr>
          <p:cNvSpPr txBox="1"/>
          <p:nvPr/>
        </p:nvSpPr>
        <p:spPr>
          <a:xfrm>
            <a:off x="900276" y="1840151"/>
            <a:ext cx="3195000" cy="1804749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struct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Name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attr</a:t>
            </a:r>
            <a:r>
              <a:rPr lang="ru-RU" sz="2000" dirty="0">
                <a:solidFill>
                  <a:srgbClr val="000080"/>
                </a:solidFill>
                <a:latin typeface="Cascadia Mono" panose="020B0609020000020004" pitchFamily="49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= 1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bool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hasAttr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dirty="0">
                <a:solidFill>
                  <a:srgbClr val="008000"/>
                </a:solidFill>
                <a:latin typeface="Cascadia Mono" panose="020B0609020000020004" pitchFamily="49" charset="0"/>
              </a:rPr>
              <a:t>// other </a:t>
            </a:r>
            <a:r>
              <a:rPr lang="en-US" sz="20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attr</a:t>
            </a:r>
            <a:r>
              <a:rPr lang="en-US" sz="2000" dirty="0">
                <a:solidFill>
                  <a:srgbClr val="008000"/>
                </a:solidFill>
                <a:latin typeface="Cascadia Mono" panose="020B0609020000020004" pitchFamily="49" charset="0"/>
              </a:rPr>
              <a:t>.</a:t>
            </a:r>
            <a:endParaRPr lang="en-US" sz="20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} </a:t>
            </a:r>
            <a:r>
              <a:rPr lang="en-US" sz="2000" dirty="0">
                <a:solidFill>
                  <a:srgbClr val="000080"/>
                </a:solidFill>
                <a:latin typeface="Cascadia Mono" panose="020B0609020000020004" pitchFamily="49" charset="0"/>
              </a:rPr>
              <a:t>struct1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000" dirty="0">
                <a:solidFill>
                  <a:srgbClr val="000080"/>
                </a:solidFill>
                <a:latin typeface="Cascadia Mono" panose="020B0609020000020004" pitchFamily="49" charset="0"/>
              </a:rPr>
              <a:t>struct2</a:t>
            </a:r>
            <a:r>
              <a:rPr lang="en-US" sz="2000" dirty="0">
                <a:solidFill>
                  <a:srgbClr val="FF7C80"/>
                </a:solidFill>
                <a:latin typeface="Cascadia Mono" panose="020B0609020000020004" pitchFamily="49" charset="0"/>
              </a:rPr>
              <a:t>;</a:t>
            </a:r>
            <a:endParaRPr lang="en-US" sz="2400" dirty="0">
              <a:solidFill>
                <a:srgbClr val="FF7C8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0D2A7A-9FB6-4D44-A69F-6B311183D98E}"/>
              </a:ext>
            </a:extLst>
          </p:cNvPr>
          <p:cNvSpPr txBox="1"/>
          <p:nvPr/>
        </p:nvSpPr>
        <p:spPr>
          <a:xfrm>
            <a:off x="1317385" y="4851734"/>
            <a:ext cx="2360781" cy="783193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ascadia Mono" panose="020B0609020000020004" pitchFamily="49" charset="0"/>
              </a:rPr>
              <a:t>Name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dirty="0">
                <a:solidFill>
                  <a:srgbClr val="000080"/>
                </a:solidFill>
                <a:latin typeface="Cascadia Mono" panose="020B06090200000200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20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data</a:t>
            </a:r>
            <a:r>
              <a:rPr lang="en-US" sz="20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.</a:t>
            </a:r>
            <a:r>
              <a:rPr lang="en-US" sz="2000" dirty="0" err="1">
                <a:solidFill>
                  <a:srgbClr val="000080"/>
                </a:solidFill>
                <a:latin typeface="Cascadia Mono" panose="020B0609020000020004" pitchFamily="49" charset="0"/>
              </a:rPr>
              <a:t>attr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 = 2;</a:t>
            </a:r>
            <a:endParaRPr lang="en-US" sz="2800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4AEDC22-966F-4338-A8A2-0665CE317655}"/>
              </a:ext>
            </a:extLst>
          </p:cNvPr>
          <p:cNvSpPr/>
          <p:nvPr/>
        </p:nvSpPr>
        <p:spPr>
          <a:xfrm>
            <a:off x="4338326" y="4806075"/>
            <a:ext cx="7379248" cy="8288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качестве разделителя между именем структуры и ее элементом выступает точка (</a:t>
            </a:r>
            <a:r>
              <a:rPr lang="ru-RU" sz="2000" b="1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7230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 использовании структур мы </a:t>
            </a:r>
            <a:r>
              <a:rPr lang="ru-RU" b="1" dirty="0">
                <a:solidFill>
                  <a:srgbClr val="FF7C80"/>
                </a:solidFill>
              </a:rPr>
              <a:t>НЕ</a:t>
            </a:r>
            <a:r>
              <a:rPr lang="ru-RU" dirty="0"/>
              <a:t> можем </a:t>
            </a:r>
            <a:r>
              <a:rPr lang="en-US" dirty="0"/>
              <a:t>{</a:t>
            </a:r>
            <a:endParaRPr lang="ru-RU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A63F3E13-852B-468D-A6C5-B2B949881497}"/>
              </a:ext>
            </a:extLst>
          </p:cNvPr>
          <p:cNvGrpSpPr/>
          <p:nvPr/>
        </p:nvGrpSpPr>
        <p:grpSpPr>
          <a:xfrm>
            <a:off x="810669" y="1333112"/>
            <a:ext cx="717418" cy="710529"/>
            <a:chOff x="1755904" y="2701598"/>
            <a:chExt cx="885200" cy="885200"/>
          </a:xfrm>
        </p:grpSpPr>
        <p:sp>
          <p:nvSpPr>
            <p:cNvPr id="10" name="Google Shape;346;p37">
              <a:extLst>
                <a:ext uri="{FF2B5EF4-FFF2-40B4-BE49-F238E27FC236}">
                  <a16:creationId xmlns:a16="http://schemas.microsoft.com/office/drawing/2014/main" id="{368A0164-58B6-4DD9-81CA-EEED88DB92B5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solidFill>
              <a:srgbClr val="0000FF">
                <a:alpha val="435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" name="Google Shape;350;p37">
              <a:extLst>
                <a:ext uri="{FF2B5EF4-FFF2-40B4-BE49-F238E27FC236}">
                  <a16:creationId xmlns:a16="http://schemas.microsoft.com/office/drawing/2014/main" id="{23BC06C4-0053-4904-8A71-4D3D5DC29436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01</a:t>
              </a: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55D3D0BC-C025-4205-A14A-08DA0E57CFE0}"/>
              </a:ext>
            </a:extLst>
          </p:cNvPr>
          <p:cNvGrpSpPr/>
          <p:nvPr/>
        </p:nvGrpSpPr>
        <p:grpSpPr>
          <a:xfrm>
            <a:off x="810669" y="3996457"/>
            <a:ext cx="717418" cy="710529"/>
            <a:chOff x="1755904" y="2701598"/>
            <a:chExt cx="885200" cy="885200"/>
          </a:xfrm>
          <a:solidFill>
            <a:srgbClr val="647DAB"/>
          </a:solidFill>
        </p:grpSpPr>
        <p:sp>
          <p:nvSpPr>
            <p:cNvPr id="16" name="Google Shape;346;p37">
              <a:extLst>
                <a:ext uri="{FF2B5EF4-FFF2-40B4-BE49-F238E27FC236}">
                  <a16:creationId xmlns:a16="http://schemas.microsoft.com/office/drawing/2014/main" id="{3046340D-CCF5-4AD5-8865-45CF469E5B48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" name="Google Shape;350;p37">
              <a:extLst>
                <a:ext uri="{FF2B5EF4-FFF2-40B4-BE49-F238E27FC236}">
                  <a16:creationId xmlns:a16="http://schemas.microsoft.com/office/drawing/2014/main" id="{B7D6056B-0C6D-4A58-B016-C9B9329B96FD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en-US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3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B8710A0E-BF4D-4D64-A1B3-7A56ED12F2F5}"/>
              </a:ext>
            </a:extLst>
          </p:cNvPr>
          <p:cNvGrpSpPr/>
          <p:nvPr/>
        </p:nvGrpSpPr>
        <p:grpSpPr>
          <a:xfrm>
            <a:off x="6251098" y="1319254"/>
            <a:ext cx="717418" cy="710529"/>
            <a:chOff x="1755904" y="2701598"/>
            <a:chExt cx="885200" cy="885200"/>
          </a:xfrm>
          <a:solidFill>
            <a:srgbClr val="FF7C80"/>
          </a:solidFill>
        </p:grpSpPr>
        <p:sp>
          <p:nvSpPr>
            <p:cNvPr id="19" name="Google Shape;346;p37">
              <a:extLst>
                <a:ext uri="{FF2B5EF4-FFF2-40B4-BE49-F238E27FC236}">
                  <a16:creationId xmlns:a16="http://schemas.microsoft.com/office/drawing/2014/main" id="{05503B2F-0C43-4125-9426-5D71EAB0C86F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" name="Google Shape;350;p37">
              <a:extLst>
                <a:ext uri="{FF2B5EF4-FFF2-40B4-BE49-F238E27FC236}">
                  <a16:creationId xmlns:a16="http://schemas.microsoft.com/office/drawing/2014/main" id="{07BE9B1D-802E-4A75-8581-EA84B24C2F96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en-US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2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3D913E38-E025-4071-81F9-8E8EEC4A8265}"/>
              </a:ext>
            </a:extLst>
          </p:cNvPr>
          <p:cNvSpPr txBox="1"/>
          <p:nvPr/>
        </p:nvSpPr>
        <p:spPr>
          <a:xfrm>
            <a:off x="1528087" y="1334433"/>
            <a:ext cx="45679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Вводить и выводить</a:t>
            </a:r>
            <a:r>
              <a:rPr lang="ru-RU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всю структуру целиком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C9CD80-668B-4E99-A90C-65DCC814EFAA}"/>
              </a:ext>
            </a:extLst>
          </p:cNvPr>
          <p:cNvSpPr txBox="1"/>
          <p:nvPr/>
        </p:nvSpPr>
        <p:spPr>
          <a:xfrm>
            <a:off x="1528087" y="3999100"/>
            <a:ext cx="45679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Использовать арифметические </a:t>
            </a:r>
            <a:r>
              <a:rPr lang="ru-RU" sz="2000" i="1" dirty="0" err="1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опе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-рации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 всей структуре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A02902-6880-46EE-975F-4DE9E34C081A}"/>
              </a:ext>
            </a:extLst>
          </p:cNvPr>
          <p:cNvSpPr txBox="1"/>
          <p:nvPr/>
        </p:nvSpPr>
        <p:spPr>
          <a:xfrm>
            <a:off x="6968516" y="1328757"/>
            <a:ext cx="4420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Сравнивать структуры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между собой</a:t>
            </a:r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441B81-4CD0-4614-ABFC-930677A715DC}"/>
              </a:ext>
            </a:extLst>
          </p:cNvPr>
          <p:cNvSpPr txBox="1"/>
          <p:nvPr/>
        </p:nvSpPr>
        <p:spPr>
          <a:xfrm>
            <a:off x="1834043" y="2189008"/>
            <a:ext cx="3407267" cy="1021556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ru-RU" sz="1800" i="1" dirty="0">
              <a:solidFill>
                <a:srgbClr val="0000FF"/>
              </a:solidFill>
              <a:latin typeface="Cascadia Mono" panose="020B0609020000020004" pitchFamily="49" charset="0"/>
            </a:endParaRPr>
          </a:p>
          <a:p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std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::</a:t>
            </a:r>
            <a:r>
              <a:rPr lang="en-US" sz="1800" i="1" dirty="0" err="1">
                <a:solidFill>
                  <a:srgbClr val="000080"/>
                </a:solidFill>
                <a:latin typeface="Cascadia Mono" panose="020B0609020000020004" pitchFamily="49" charset="0"/>
              </a:rPr>
              <a:t>cin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strike="sngStrike" dirty="0">
                <a:solidFill>
                  <a:srgbClr val="FF0000"/>
                </a:solidFill>
                <a:latin typeface="Cascadia Mono" panose="020B0609020000020004" pitchFamily="49" charset="0"/>
              </a:rPr>
              <a:t>&gt;&gt;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dirty="0">
                <a:solidFill>
                  <a:srgbClr val="000080"/>
                </a:solidFill>
                <a:latin typeface="Cascadia Mono" panose="020B0609020000020004" pitchFamily="49" charset="0"/>
              </a:rPr>
              <a:t>data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std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::</a:t>
            </a:r>
            <a:r>
              <a:rPr lang="en-US" sz="1800" i="1" dirty="0" err="1">
                <a:solidFill>
                  <a:srgbClr val="000080"/>
                </a:solidFill>
                <a:latin typeface="Cascadia Mono" panose="020B0609020000020004" pitchFamily="49" charset="0"/>
              </a:rPr>
              <a:t>cout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strike="sngStrike" dirty="0">
                <a:solidFill>
                  <a:srgbClr val="FF0000"/>
                </a:solidFill>
                <a:latin typeface="Cascadia Mono" panose="020B0609020000020004" pitchFamily="49" charset="0"/>
              </a:rPr>
              <a:t>&lt;&lt;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i="0" dirty="0">
                <a:solidFill>
                  <a:srgbClr val="000080"/>
                </a:solidFill>
                <a:latin typeface="Cascadia Mono" panose="020B0609020000020004" pitchFamily="49" charset="0"/>
              </a:rPr>
              <a:t>data</a:t>
            </a:r>
            <a:r>
              <a:rPr lang="en-US" sz="1800" i="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en-US" sz="1600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3AD523-2EEE-4AFB-8AD1-54BE75061FE1}"/>
              </a:ext>
            </a:extLst>
          </p:cNvPr>
          <p:cNvSpPr txBox="1"/>
          <p:nvPr/>
        </p:nvSpPr>
        <p:spPr>
          <a:xfrm>
            <a:off x="1834043" y="4808478"/>
            <a:ext cx="3407267" cy="715089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data1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data2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data2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data2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+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data1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en-US" sz="1600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65A022E-611C-4397-BD79-33058674E241}"/>
              </a:ext>
            </a:extLst>
          </p:cNvPr>
          <p:cNvSpPr txBox="1"/>
          <p:nvPr/>
        </p:nvSpPr>
        <p:spPr>
          <a:xfrm>
            <a:off x="7266489" y="2365711"/>
            <a:ext cx="3407267" cy="715089"/>
          </a:xfrm>
          <a:prstGeom prst="roundRect">
            <a:avLst/>
          </a:prstGeom>
          <a:noFill/>
          <a:ln w="19050">
            <a:solidFill>
              <a:srgbClr val="5B9BD5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data1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strike="sngStrike" dirty="0">
                <a:solidFill>
                  <a:srgbClr val="FF0000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80"/>
                </a:solidFill>
                <a:latin typeface="Cascadia Mono" panose="020B0609020000020004" pitchFamily="49" charset="0"/>
              </a:rPr>
              <a:t>data2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ru-RU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...</a:t>
            </a:r>
            <a:endParaRPr lang="en-US" sz="1600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147E3B6F-6158-407F-B192-E0A40417144B}"/>
              </a:ext>
            </a:extLst>
          </p:cNvPr>
          <p:cNvSpPr/>
          <p:nvPr/>
        </p:nvSpPr>
        <p:spPr>
          <a:xfrm>
            <a:off x="6524036" y="4337170"/>
            <a:ext cx="5262874" cy="8288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Все эти операции можно проводить только между 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элементами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структур!</a:t>
            </a:r>
          </a:p>
        </p:txBody>
      </p:sp>
    </p:spTree>
    <p:extLst>
      <p:ext uri="{BB962C8B-B14F-4D97-AF65-F5344CB8AC3E}">
        <p14:creationId xmlns:p14="http://schemas.microsoft.com/office/powerpoint/2010/main" val="3437795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D6434-EA8C-42A4-85CF-8B6BC1241B03}"/>
              </a:ext>
            </a:extLst>
          </p:cNvPr>
          <p:cNvSpPr txBox="1"/>
          <p:nvPr/>
        </p:nvSpPr>
        <p:spPr>
          <a:xfrm>
            <a:off x="360985" y="361950"/>
            <a:ext cx="562071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0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клавиатуры вводится информация по баллам олимпиады по следующему образцу: </a:t>
            </a: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Фамилия №_школы Балл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Всего вводится 5 записей.</a:t>
            </a:r>
          </a:p>
          <a:p>
            <a:pPr indent="450000"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Необходимо определить и вывести на экран фамилию участника, который набрал максимальный балл, если таких несколько, то вывести фамилии всех учащихся с таким же баллом. Порядок вывода фамилий не важен. </a:t>
            </a:r>
          </a:p>
          <a:p>
            <a:pPr algn="ctr">
              <a:spcBef>
                <a:spcPts val="1200"/>
              </a:spcBef>
            </a:pPr>
            <a:r>
              <a:rPr lang="ru-RU" sz="2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Ввод и вывод.</a:t>
            </a:r>
            <a:endParaRPr lang="ru-RU" sz="20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/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05D6936-B2DA-44B1-8085-A5A0C321D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741698"/>
              </p:ext>
            </p:extLst>
          </p:nvPr>
        </p:nvGraphicFramePr>
        <p:xfrm>
          <a:off x="6210300" y="361950"/>
          <a:ext cx="5981700" cy="613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3" imgW="6152400" imgH="6521760" progId="Word.OpenDocumentText.12">
                  <p:embed/>
                </p:oleObj>
              </mc:Choice>
              <mc:Fallback>
                <p:oleObj name="Document" r:id="rId3" imgW="6152400" imgH="6521760" progId="Word.OpenDocumentText.12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705D6936-B2DA-44B1-8085-A5A0C321D6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10300" y="361950"/>
                        <a:ext cx="5981700" cy="613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57AE391-A7B7-4877-AA78-C8160A145D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0080" y="4148064"/>
            <a:ext cx="2422525" cy="2347986"/>
          </a:xfrm>
          <a:prstGeom prst="roundRect">
            <a:avLst>
              <a:gd name="adj" fmla="val 8554"/>
            </a:avLst>
          </a:prstGeom>
        </p:spPr>
      </p:pic>
    </p:spTree>
    <p:extLst>
      <p:ext uri="{BB962C8B-B14F-4D97-AF65-F5344CB8AC3E}">
        <p14:creationId xmlns:p14="http://schemas.microsoft.com/office/powerpoint/2010/main" val="27815680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4114</TotalTime>
  <Words>325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Cascadia Mono</vt:lpstr>
      <vt:lpstr>Fira Code</vt:lpstr>
      <vt:lpstr>Open Sans</vt:lpstr>
      <vt:lpstr>Roboto</vt:lpstr>
      <vt:lpstr>Wingdings</vt:lpstr>
      <vt:lpstr>Тема Office</vt:lpstr>
      <vt:lpstr>Текст OpenDocument</vt:lpstr>
      <vt:lpstr>Знакомство с ООП</vt:lpstr>
      <vt:lpstr>Структуры</vt:lpstr>
      <vt:lpstr>Определение {</vt:lpstr>
      <vt:lpstr>Объявление и обращение к элементам стурктуры {</vt:lpstr>
      <vt:lpstr>При использовании структур мы НЕ можем {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51</cp:revision>
  <dcterms:created xsi:type="dcterms:W3CDTF">2022-07-08T00:38:35Z</dcterms:created>
  <dcterms:modified xsi:type="dcterms:W3CDTF">2023-04-18T12:54:06Z</dcterms:modified>
</cp:coreProperties>
</file>