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2" r:id="rId3"/>
    <p:sldId id="313" r:id="rId4"/>
    <p:sldId id="314" r:id="rId5"/>
    <p:sldId id="315" r:id="rId6"/>
    <p:sldId id="316" r:id="rId7"/>
    <p:sldId id="325" r:id="rId8"/>
    <p:sldId id="317" r:id="rId9"/>
    <p:sldId id="326" r:id="rId10"/>
    <p:sldId id="327" r:id="rId11"/>
    <p:sldId id="328" r:id="rId12"/>
    <p:sldId id="329" r:id="rId13"/>
    <p:sldId id="309" r:id="rId14"/>
    <p:sldId id="331" r:id="rId15"/>
    <p:sldId id="332" r:id="rId16"/>
    <p:sldId id="333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312"/>
            <p14:sldId id="313"/>
            <p14:sldId id="314"/>
            <p14:sldId id="315"/>
            <p14:sldId id="316"/>
            <p14:sldId id="325"/>
            <p14:sldId id="317"/>
            <p14:sldId id="326"/>
            <p14:sldId id="327"/>
            <p14:sldId id="328"/>
            <p14:sldId id="329"/>
            <p14:sldId id="309"/>
            <p14:sldId id="331"/>
            <p14:sldId id="332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7950"/>
    <a:srgbClr val="A52AFF"/>
    <a:srgbClr val="1F377F"/>
    <a:srgbClr val="800000"/>
    <a:srgbClr val="57A64A"/>
    <a:srgbClr val="5B9BD5"/>
    <a:srgbClr val="15003B"/>
    <a:srgbClr val="A83C51"/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752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Основы </a:t>
            </a:r>
            <a:r>
              <a:rPr lang="ru-RU" dirty="0">
                <a:solidFill>
                  <a:srgbClr val="0000FF"/>
                </a:solidFill>
              </a:rPr>
              <a:t>программирования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Символьные массивы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символьных массивов можно использовать сокращенный вариант инициализации: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Инициализация символьного массива с именем </a:t>
            </a:r>
            <a:r>
              <a:rPr lang="ru-RU" dirty="0" err="1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символьным массивам применяются такие же правила, как и ко всем другим массивам.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D1334-5C11-415A-B553-BA569DDF9CE9}"/>
              </a:ext>
            </a:extLst>
          </p:cNvPr>
          <p:cNvSpPr txBox="1"/>
          <p:nvPr/>
        </p:nvSpPr>
        <p:spPr>
          <a:xfrm>
            <a:off x="3393585" y="2250159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char </a:t>
            </a:r>
            <a:r>
              <a:rPr lang="ru-RU" sz="2400" dirty="0" err="1">
                <a:solidFill>
                  <a:srgbClr val="1F377F"/>
                </a:solidFill>
              </a:rPr>
              <a:t>имя_массива</a:t>
            </a:r>
            <a:r>
              <a:rPr lang="ru-RU" sz="2400" dirty="0"/>
              <a:t>[] =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800000"/>
                </a:solidFill>
              </a:rPr>
              <a:t>"строка"</a:t>
            </a:r>
            <a:r>
              <a:rPr lang="ru-RU" sz="2400" dirty="0"/>
              <a:t>;</a:t>
            </a:r>
            <a:endParaRPr lang="en-US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A73212-48C3-48EF-B137-E3017584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93" y="3617259"/>
            <a:ext cx="7236414" cy="7781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8F92D-4554-4404-8606-3EC5D50AB1EE}"/>
              </a:ext>
            </a:extLst>
          </p:cNvPr>
          <p:cNvSpPr txBox="1"/>
          <p:nvPr/>
        </p:nvSpPr>
        <p:spPr>
          <a:xfrm>
            <a:off x="421105" y="204536"/>
            <a:ext cx="1134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№1.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Массив из 10 целых </a:t>
            </a:r>
            <a:r>
              <a:rPr lang="ru-RU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НАТУРАЛЬНЫХ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чисел вводится с клавиатуры.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случае, если введенное число не удовлетворяет критериям, необходимо повторить ввод. Найти максимальный элемент в массиве.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0FA53B5-F8F2-4E9A-9B42-861F87C76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73360"/>
              </p:ext>
            </p:extLst>
          </p:nvPr>
        </p:nvGraphicFramePr>
        <p:xfrm>
          <a:off x="1699128" y="1437651"/>
          <a:ext cx="8793744" cy="521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8130600" imgH="4822560" progId="Word.OpenDocumentText.12">
                  <p:embed/>
                </p:oleObj>
              </mc:Choice>
              <mc:Fallback>
                <p:oleObj name="Document" r:id="rId3" imgW="8130600" imgH="482256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9128" y="1437651"/>
                        <a:ext cx="8793744" cy="521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42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Базовые операции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452" y="1235869"/>
            <a:ext cx="6846234" cy="4386261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базовым операциям, которые поддерживаются массивами, относят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571500" indent="-342900" algn="just">
              <a:lnSpc>
                <a:spcPct val="107000"/>
              </a:lnSpc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Traverse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−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 всех элементов массива по очереди на экран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Insertion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−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вставка элемента по указанному индексу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Deletion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−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удаляет элемент по заданному индексу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−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выполняет поиск элемента по заданному индексу или по значению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Update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−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обновляет элемент по заданному индексу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7170" name="Picture 2" descr="Insert Update Delete View and search data from database in C#.net - YouTube">
            <a:extLst>
              <a:ext uri="{FF2B5EF4-FFF2-40B4-BE49-F238E27FC236}">
                <a16:creationId xmlns:a16="http://schemas.microsoft.com/office/drawing/2014/main" id="{7A925C3A-84CA-46FA-B931-095123523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0" r="36293" b="10654"/>
          <a:stretch/>
        </p:blipFill>
        <p:spPr bwMode="auto">
          <a:xfrm>
            <a:off x="975190" y="1906296"/>
            <a:ext cx="3585043" cy="3045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1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EDAA7E9-98F6-4254-885F-B027A7A82D6F}"/>
              </a:ext>
            </a:extLst>
          </p:cNvPr>
          <p:cNvCxnSpPr>
            <a:cxnSpLocks/>
          </p:cNvCxnSpPr>
          <p:nvPr/>
        </p:nvCxnSpPr>
        <p:spPr>
          <a:xfrm>
            <a:off x="6096000" y="101600"/>
            <a:ext cx="0" cy="66317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909E38-C41F-4897-8F4E-9577BD022872}"/>
              </a:ext>
            </a:extLst>
          </p:cNvPr>
          <p:cNvSpPr txBox="1"/>
          <p:nvPr/>
        </p:nvSpPr>
        <p:spPr>
          <a:xfrm>
            <a:off x="421106" y="204536"/>
            <a:ext cx="515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Insertion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687DB-0001-4F5C-A44A-B3B3CAD775A0}"/>
              </a:ext>
            </a:extLst>
          </p:cNvPr>
          <p:cNvSpPr txBox="1"/>
          <p:nvPr/>
        </p:nvSpPr>
        <p:spPr>
          <a:xfrm>
            <a:off x="6536499" y="204536"/>
            <a:ext cx="515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Deletion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5A64A9E-AF8E-41C8-AC50-76F444311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30261"/>
              </p:ext>
            </p:extLst>
          </p:nvPr>
        </p:nvGraphicFramePr>
        <p:xfrm>
          <a:off x="421106" y="990864"/>
          <a:ext cx="81311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8130600" imgH="5418000" progId="Word.OpenDocumentText.12">
                  <p:embed/>
                </p:oleObj>
              </mc:Choice>
              <mc:Fallback>
                <p:oleObj name="Document" r:id="rId3" imgW="8130600" imgH="5418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06" y="990864"/>
                        <a:ext cx="81311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8B7C7CDA-9736-4822-835A-347487B0A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756772"/>
              </p:ext>
            </p:extLst>
          </p:nvPr>
        </p:nvGraphicFramePr>
        <p:xfrm>
          <a:off x="6536499" y="1439863"/>
          <a:ext cx="81311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5" imgW="8130600" imgH="5418000" progId="Word.OpenDocumentText.12">
                  <p:embed/>
                </p:oleObj>
              </mc:Choice>
              <mc:Fallback>
                <p:oleObj name="Document" r:id="rId5" imgW="8130600" imgH="5418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6499" y="1439863"/>
                        <a:ext cx="81311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70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Сортировка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38249"/>
            <a:ext cx="7545481" cy="4386261"/>
          </a:xfrm>
        </p:spPr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Сортировка распределяет элементы в порядке, удобном для работы.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Сортировка массива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это процесс распределения всех элементов массива в определенном порядке.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Выделяют множество различных алгоритмов сортировки, которые имеют разные показатели эффективности по памяти и времени.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качестве наиболее простого и понятного в понимании варианта, разберем сортировку массива </a:t>
            </a:r>
            <a:r>
              <a:rPr lang="ru-RU" i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методом пузырька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 descr="Comparison Sorting Algorithms and Mystery of NlogN complexity | by Kamyar  Ghasemlou | Medium">
            <a:extLst>
              <a:ext uri="{FF2B5EF4-FFF2-40B4-BE49-F238E27FC236}">
                <a16:creationId xmlns:a16="http://schemas.microsoft.com/office/drawing/2014/main" id="{533D24EC-9CA0-4D8F-9213-9CB1C7A7BB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31" y="2622512"/>
            <a:ext cx="3186955" cy="16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3516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Сортировка пузырьком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Сортировка пузырьком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один из самых известных алгоритмов сортировки. Здесь нужно последовательно сравнивать значения соседних элементов и менять числа местами, если предыдущее оказывается больше последующего. Таким образом элементы с большими значениями оказываются в конце списка, а с меньшими остаются в начале.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6CC8E8-C4D0-4FB9-A6E2-D9D0B34011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429000"/>
            <a:ext cx="78676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A4D286-E192-450B-8485-399D0921B9FE}"/>
              </a:ext>
            </a:extLst>
          </p:cNvPr>
          <p:cNvSpPr txBox="1"/>
          <p:nvPr/>
        </p:nvSpPr>
        <p:spPr>
          <a:xfrm>
            <a:off x="4496969" y="6387608"/>
            <a:ext cx="776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Источник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https://academy.yandex.ru/journal/osnovnye-vidy-sortirovok-i-primery-ikh-realizatsii </a:t>
            </a:r>
          </a:p>
        </p:txBody>
      </p:sp>
    </p:spTree>
    <p:extLst>
      <p:ext uri="{BB962C8B-B14F-4D97-AF65-F5344CB8AC3E}">
        <p14:creationId xmlns:p14="http://schemas.microsoft.com/office/powerpoint/2010/main" val="37684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9BC76-C7D8-4ECF-9BE6-024C235908BF}"/>
              </a:ext>
            </a:extLst>
          </p:cNvPr>
          <p:cNvSpPr txBox="1"/>
          <p:nvPr/>
        </p:nvSpPr>
        <p:spPr>
          <a:xfrm>
            <a:off x="421105" y="204536"/>
            <a:ext cx="1134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</a:t>
            </a:r>
          </a:p>
        </p:txBody>
      </p:sp>
      <p:pic>
        <p:nvPicPr>
          <p:cNvPr id="6146" name="Picture 2" descr="Bubble Sort in C++">
            <a:extLst>
              <a:ext uri="{FF2B5EF4-FFF2-40B4-BE49-F238E27FC236}">
                <a16:creationId xmlns:a16="http://schemas.microsoft.com/office/drawing/2014/main" id="{B844F5B2-B1AB-4C03-8099-6B34DD94D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6928" r="3622" b="8497"/>
          <a:stretch/>
        </p:blipFill>
        <p:spPr bwMode="auto">
          <a:xfrm>
            <a:off x="1349607" y="704804"/>
            <a:ext cx="9492783" cy="57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3718FA-6A31-4F06-BF41-071A467E2BC9}"/>
              </a:ext>
            </a:extLst>
          </p:cNvPr>
          <p:cNvSpPr txBox="1"/>
          <p:nvPr/>
        </p:nvSpPr>
        <p:spPr>
          <a:xfrm>
            <a:off x="7193516" y="6499575"/>
            <a:ext cx="499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Источник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: https://prepinsta.com/cpp-program/bubble-sort/</a:t>
            </a:r>
          </a:p>
        </p:txBody>
      </p:sp>
    </p:spTree>
    <p:extLst>
      <p:ext uri="{BB962C8B-B14F-4D97-AF65-F5344CB8AC3E}">
        <p14:creationId xmlns:p14="http://schemas.microsoft.com/office/powerpoint/2010/main" val="118578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9BC76-C7D8-4ECF-9BE6-024C235908BF}"/>
              </a:ext>
            </a:extLst>
          </p:cNvPr>
          <p:cNvSpPr txBox="1"/>
          <p:nvPr/>
        </p:nvSpPr>
        <p:spPr>
          <a:xfrm>
            <a:off x="421105" y="204536"/>
            <a:ext cx="1134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Реализация сортировки «пузырьком»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04DED4F-3067-4BDB-820B-60D7B4EBB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53165"/>
              </p:ext>
            </p:extLst>
          </p:nvPr>
        </p:nvGraphicFramePr>
        <p:xfrm>
          <a:off x="515938" y="777875"/>
          <a:ext cx="8501062" cy="569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8124840" imgH="5440320" progId="Word.OpenDocumentText.12">
                  <p:embed/>
                </p:oleObj>
              </mc:Choice>
              <mc:Fallback>
                <p:oleObj name="Document" r:id="rId3" imgW="8124840" imgH="544032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938" y="777875"/>
                        <a:ext cx="8501062" cy="569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2A9E60-1648-4F2E-BF6C-A733C6FDC51B}"/>
              </a:ext>
            </a:extLst>
          </p:cNvPr>
          <p:cNvSpPr txBox="1"/>
          <p:nvPr/>
        </p:nvSpPr>
        <p:spPr>
          <a:xfrm>
            <a:off x="8344460" y="782325"/>
            <a:ext cx="1541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</a:rPr>
              <a:t>Вывод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2F85CC-BCA4-4F4B-A675-808DC964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" b="5795"/>
          <a:stretch/>
        </p:blipFill>
        <p:spPr>
          <a:xfrm>
            <a:off x="7440930" y="1243990"/>
            <a:ext cx="3345882" cy="550521"/>
          </a:xfrm>
          <a:prstGeom prst="round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C7F42BC-475F-48AD-A393-1C461FB227FE}"/>
              </a:ext>
            </a:extLst>
          </p:cNvPr>
          <p:cNvSpPr/>
          <p:nvPr/>
        </p:nvSpPr>
        <p:spPr>
          <a:xfrm>
            <a:off x="6290141" y="2049265"/>
            <a:ext cx="5650568" cy="4351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Границы цикла в первом случае будут </a:t>
            </a:r>
            <a:r>
              <a:rPr lang="ru-RU" sz="2000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- 1, т.к. мы смотрим следующий элемент за </a:t>
            </a:r>
            <a:r>
              <a:rPr lang="ru-RU" sz="2000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Во втором цикле граница будет </a:t>
            </a:r>
            <a:r>
              <a:rPr lang="ru-RU" sz="2000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ru-RU" sz="2000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- 1, т.к. при каждом следующем проходе у нас справа будет добавляться по одному уже отсортированному элементу (</a:t>
            </a:r>
            <a:r>
              <a:rPr lang="ru-RU" sz="2000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на каждом проходе увеличивается на 1).</a:t>
            </a:r>
          </a:p>
          <a:p>
            <a:pPr indent="450000" algn="just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Переменная </a:t>
            </a:r>
            <a:r>
              <a:rPr lang="ru-RU" sz="2000" dirty="0" err="1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используется для того, чтобы поменять два элемента массива между собой местами. В качестве аналога можно использовать </a:t>
            </a:r>
            <a:r>
              <a:rPr lang="ru-RU" sz="2000" dirty="0" err="1">
                <a:solidFill>
                  <a:srgbClr val="A52A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std</a:t>
            </a:r>
            <a:r>
              <a:rPr lang="ru-RU" sz="2000" dirty="0">
                <a:solidFill>
                  <a:srgbClr val="A52A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::</a:t>
            </a:r>
            <a:r>
              <a:rPr lang="ru-RU" sz="2000" dirty="0" err="1">
                <a:solidFill>
                  <a:srgbClr val="A52A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swap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(пер. элемент, второй элемент).</a:t>
            </a:r>
          </a:p>
        </p:txBody>
      </p:sp>
    </p:spTree>
    <p:extLst>
      <p:ext uri="{BB962C8B-B14F-4D97-AF65-F5344CB8AC3E}">
        <p14:creationId xmlns:p14="http://schemas.microsoft.com/office/powerpoint/2010/main" val="6649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B0784-53E7-4B3E-8FCE-377A749420F7}"/>
              </a:ext>
            </a:extLst>
          </p:cNvPr>
          <p:cNvSpPr txBox="1"/>
          <p:nvPr/>
        </p:nvSpPr>
        <p:spPr>
          <a:xfrm>
            <a:off x="421105" y="2397948"/>
            <a:ext cx="11349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Решаем задачи из файла «Циклы, одномерные массивы»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Местоположение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S:\K1\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249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\C++ courses\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Массивы в </a:t>
            </a:r>
            <a:r>
              <a:rPr lang="ru-RU" dirty="0">
                <a:solidFill>
                  <a:srgbClr val="0000FF"/>
                </a:solidFill>
              </a:rPr>
              <a:t>С++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7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Массивы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Массив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это структура однотипных данных, расположенная в памяти одним неразрывным блоком.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Размерность массива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это количество индексов, необходимое для однозначной адресации элемента в рамках массива. По количеству используемых индексов массивы делятся на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Одномерные			Многомерные</a:t>
            </a:r>
          </a:p>
          <a:p>
            <a:pPr indent="4500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Массив относится к структурам данных с </a:t>
            </a:r>
            <a:r>
              <a:rPr lang="ru-RU" i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произвольным доступом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F3F17C8-733E-4674-9C89-C4465A3E5C3E}"/>
              </a:ext>
            </a:extLst>
          </p:cNvPr>
          <p:cNvCxnSpPr>
            <a:cxnSpLocks/>
          </p:cNvCxnSpPr>
          <p:nvPr/>
        </p:nvCxnSpPr>
        <p:spPr>
          <a:xfrm flipH="1">
            <a:off x="4122057" y="3429000"/>
            <a:ext cx="2195399" cy="91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D9227A2-0744-456B-A6D0-D7C242A68325}"/>
              </a:ext>
            </a:extLst>
          </p:cNvPr>
          <p:cNvCxnSpPr>
            <a:cxnSpLocks/>
          </p:cNvCxnSpPr>
          <p:nvPr/>
        </p:nvCxnSpPr>
        <p:spPr>
          <a:xfrm>
            <a:off x="6317455" y="3429000"/>
            <a:ext cx="2289516" cy="91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9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E4CB8B-43F8-4893-A7AC-1C49629BD435}"/>
              </a:ext>
            </a:extLst>
          </p:cNvPr>
          <p:cNvSpPr/>
          <p:nvPr/>
        </p:nvSpPr>
        <p:spPr>
          <a:xfrm>
            <a:off x="4455885" y="240548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i</a:t>
            </a:r>
            <a:endParaRPr lang="en-US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E72C0F-EBB5-4AD5-B742-15C5B1F4BCAC}"/>
              </a:ext>
            </a:extLst>
          </p:cNvPr>
          <p:cNvSpPr/>
          <p:nvPr/>
        </p:nvSpPr>
        <p:spPr>
          <a:xfrm>
            <a:off x="5421085" y="240548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</a:t>
            </a:r>
            <a:endParaRPr lang="en-US" sz="2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E17F34-44EC-40EB-B04B-DB53632FD413}"/>
              </a:ext>
            </a:extLst>
          </p:cNvPr>
          <p:cNvSpPr/>
          <p:nvPr/>
        </p:nvSpPr>
        <p:spPr>
          <a:xfrm>
            <a:off x="6386285" y="240547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2</a:t>
            </a:r>
            <a:endParaRPr lang="en-US" sz="2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C75B7F-ACD4-4159-A6D1-3DBFDBA044AD}"/>
              </a:ext>
            </a:extLst>
          </p:cNvPr>
          <p:cNvSpPr/>
          <p:nvPr/>
        </p:nvSpPr>
        <p:spPr>
          <a:xfrm>
            <a:off x="7351485" y="240547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3</a:t>
            </a:r>
            <a:endParaRPr lang="en-US" sz="2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852B13-4F35-4235-8A9F-7896A861BB5C}"/>
              </a:ext>
            </a:extLst>
          </p:cNvPr>
          <p:cNvSpPr/>
          <p:nvPr/>
        </p:nvSpPr>
        <p:spPr>
          <a:xfrm>
            <a:off x="4448630" y="3733911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i,j</a:t>
            </a:r>
            <a:endParaRPr lang="en-US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626C65-8213-4936-B629-84ED5D2E7055}"/>
              </a:ext>
            </a:extLst>
          </p:cNvPr>
          <p:cNvSpPr/>
          <p:nvPr/>
        </p:nvSpPr>
        <p:spPr>
          <a:xfrm>
            <a:off x="5413830" y="3733911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CB3CCC-98C7-47B9-8257-7CEA61CA5345}"/>
              </a:ext>
            </a:extLst>
          </p:cNvPr>
          <p:cNvSpPr/>
          <p:nvPr/>
        </p:nvSpPr>
        <p:spPr>
          <a:xfrm>
            <a:off x="6379030" y="3733910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6A7B322-FE7E-43CA-AB9D-851A5F650A56}"/>
              </a:ext>
            </a:extLst>
          </p:cNvPr>
          <p:cNvSpPr/>
          <p:nvPr/>
        </p:nvSpPr>
        <p:spPr>
          <a:xfrm>
            <a:off x="7344230" y="3733910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77C136C-15E9-4270-A739-57D18497F8C7}"/>
              </a:ext>
            </a:extLst>
          </p:cNvPr>
          <p:cNvSpPr/>
          <p:nvPr/>
        </p:nvSpPr>
        <p:spPr>
          <a:xfrm>
            <a:off x="4448630" y="4420939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53F3B7-5B0F-4E72-BA0D-96BF42CC0A05}"/>
              </a:ext>
            </a:extLst>
          </p:cNvPr>
          <p:cNvSpPr/>
          <p:nvPr/>
        </p:nvSpPr>
        <p:spPr>
          <a:xfrm>
            <a:off x="5413830" y="4420939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-3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F74D23-20B3-4EA0-BDC3-D2048B951FC0}"/>
              </a:ext>
            </a:extLst>
          </p:cNvPr>
          <p:cNvSpPr/>
          <p:nvPr/>
        </p:nvSpPr>
        <p:spPr>
          <a:xfrm>
            <a:off x="6379030" y="4420938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F90E96-81D6-4C45-A373-AC723205CE21}"/>
              </a:ext>
            </a:extLst>
          </p:cNvPr>
          <p:cNvSpPr/>
          <p:nvPr/>
        </p:nvSpPr>
        <p:spPr>
          <a:xfrm>
            <a:off x="7344230" y="4420938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E843083-7104-4ABB-A934-E6B6280C794E}"/>
              </a:ext>
            </a:extLst>
          </p:cNvPr>
          <p:cNvSpPr/>
          <p:nvPr/>
        </p:nvSpPr>
        <p:spPr>
          <a:xfrm>
            <a:off x="4448630" y="927576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8F52049-5EE8-4F42-ACDB-E60F4B1B6CD8}"/>
              </a:ext>
            </a:extLst>
          </p:cNvPr>
          <p:cNvSpPr/>
          <p:nvPr/>
        </p:nvSpPr>
        <p:spPr>
          <a:xfrm>
            <a:off x="5413830" y="927576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-3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FC37446-D974-4657-88AA-164ED0F96EE3}"/>
              </a:ext>
            </a:extLst>
          </p:cNvPr>
          <p:cNvSpPr/>
          <p:nvPr/>
        </p:nvSpPr>
        <p:spPr>
          <a:xfrm>
            <a:off x="6379030" y="927575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D2E6B7-B304-4582-A137-D305541826BB}"/>
              </a:ext>
            </a:extLst>
          </p:cNvPr>
          <p:cNvSpPr/>
          <p:nvPr/>
        </p:nvSpPr>
        <p:spPr>
          <a:xfrm>
            <a:off x="7344230" y="927575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9D80BFC-E15E-4911-B23B-959460F6B965}"/>
              </a:ext>
            </a:extLst>
          </p:cNvPr>
          <p:cNvSpPr/>
          <p:nvPr/>
        </p:nvSpPr>
        <p:spPr>
          <a:xfrm>
            <a:off x="4448630" y="5111904"/>
            <a:ext cx="812800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75FC02-57A7-4170-9C3E-74845D70F32E}"/>
              </a:ext>
            </a:extLst>
          </p:cNvPr>
          <p:cNvSpPr/>
          <p:nvPr/>
        </p:nvSpPr>
        <p:spPr>
          <a:xfrm>
            <a:off x="5413830" y="5111904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91E2E6B-9BFD-4903-86B4-F0350B12CACB}"/>
              </a:ext>
            </a:extLst>
          </p:cNvPr>
          <p:cNvSpPr/>
          <p:nvPr/>
        </p:nvSpPr>
        <p:spPr>
          <a:xfrm>
            <a:off x="6379030" y="5111903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D8E847E-A049-4185-8E0B-595BA6D2A6B8}"/>
              </a:ext>
            </a:extLst>
          </p:cNvPr>
          <p:cNvSpPr/>
          <p:nvPr/>
        </p:nvSpPr>
        <p:spPr>
          <a:xfrm>
            <a:off x="7344230" y="5111903"/>
            <a:ext cx="812800" cy="566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-3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31F1934-78DD-4CB7-BE59-F8FCA1DFC641}"/>
              </a:ext>
            </a:extLst>
          </p:cNvPr>
          <p:cNvSpPr/>
          <p:nvPr/>
        </p:nvSpPr>
        <p:spPr>
          <a:xfrm>
            <a:off x="255811" y="240547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77F67CD-1371-4BEF-B1D2-4AB8914CC078}"/>
              </a:ext>
            </a:extLst>
          </p:cNvPr>
          <p:cNvSpPr/>
          <p:nvPr/>
        </p:nvSpPr>
        <p:spPr>
          <a:xfrm>
            <a:off x="255811" y="3733910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86637-E9DD-49B2-B274-4491EE0E927A}"/>
              </a:ext>
            </a:extLst>
          </p:cNvPr>
          <p:cNvSpPr txBox="1"/>
          <p:nvPr/>
        </p:nvSpPr>
        <p:spPr>
          <a:xfrm>
            <a:off x="597208" y="317203"/>
            <a:ext cx="26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Одномерные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A6451D-9579-4FB3-BFFB-42B458E0BDB4}"/>
              </a:ext>
            </a:extLst>
          </p:cNvPr>
          <p:cNvSpPr txBox="1"/>
          <p:nvPr/>
        </p:nvSpPr>
        <p:spPr>
          <a:xfrm>
            <a:off x="597207" y="3810566"/>
            <a:ext cx="290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Двумерные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349A86-4503-44B8-B460-33B045A6A0A5}"/>
              </a:ext>
            </a:extLst>
          </p:cNvPr>
          <p:cNvSpPr txBox="1"/>
          <p:nvPr/>
        </p:nvSpPr>
        <p:spPr>
          <a:xfrm>
            <a:off x="2675974" y="1495958"/>
            <a:ext cx="684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A[</a:t>
            </a:r>
            <a:r>
              <a:rPr lang="en-US" sz="24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обозначение элемента массива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477FFB-2A57-492E-A59C-8DE21ED62C4C}"/>
              </a:ext>
            </a:extLst>
          </p:cNvPr>
          <p:cNvSpPr txBox="1"/>
          <p:nvPr/>
        </p:nvSpPr>
        <p:spPr>
          <a:xfrm>
            <a:off x="1591986" y="2025556"/>
            <a:ext cx="900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где</a:t>
            </a:r>
            <a:r>
              <a:rPr lang="ru-RU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индекс (порядковый номер) элемента массива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2B49D0-A68B-4BBE-8518-D51FE9420993}"/>
              </a:ext>
            </a:extLst>
          </p:cNvPr>
          <p:cNvSpPr txBox="1"/>
          <p:nvPr/>
        </p:nvSpPr>
        <p:spPr>
          <a:xfrm>
            <a:off x="2675974" y="5677960"/>
            <a:ext cx="684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A[</a:t>
            </a:r>
            <a:r>
              <a:rPr lang="en-US" sz="24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][j]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обозначение элемента массива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B06933-85EC-4673-88EA-7C01CA28637F}"/>
              </a:ext>
            </a:extLst>
          </p:cNvPr>
          <p:cNvSpPr txBox="1"/>
          <p:nvPr/>
        </p:nvSpPr>
        <p:spPr>
          <a:xfrm>
            <a:off x="2476021" y="6134154"/>
            <a:ext cx="723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где</a:t>
            </a:r>
            <a:r>
              <a:rPr lang="ru-RU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индекс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троки, а 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индекс столбца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0648281B-3764-435F-AA71-3C797993432F}"/>
              </a:ext>
            </a:extLst>
          </p:cNvPr>
          <p:cNvCxnSpPr>
            <a:cxnSpLocks/>
          </p:cNvCxnSpPr>
          <p:nvPr/>
        </p:nvCxnSpPr>
        <p:spPr>
          <a:xfrm flipH="1">
            <a:off x="8164286" y="4635023"/>
            <a:ext cx="7740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0877341-6574-40C7-AF01-F91A3BDB68DF}"/>
              </a:ext>
            </a:extLst>
          </p:cNvPr>
          <p:cNvSpPr txBox="1"/>
          <p:nvPr/>
        </p:nvSpPr>
        <p:spPr>
          <a:xfrm>
            <a:off x="8551326" y="4391989"/>
            <a:ext cx="26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A[1][3]</a:t>
            </a:r>
            <a:endParaRPr lang="ru-RU" sz="240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Реализация в С++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Общий синтаксис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[N]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где </a:t>
            </a:r>
            <a:r>
              <a:rPr lang="en-US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некоторый тип,  </a:t>
            </a:r>
            <a:r>
              <a:rPr lang="ru-RU" dirty="0">
                <a:solidFill>
                  <a:srgbClr val="1F37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имя одномерного массива, а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–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его размерность (кол-во элементов в массиве).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Массив располагается в непрерывном отрезке памяти, под каждый элемент массива выделяется </a:t>
            </a:r>
            <a:r>
              <a:rPr lang="ru-RU" dirty="0" err="1">
                <a:solidFill>
                  <a:srgbClr val="A52A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sizeof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(T) байт, соответственно размер памяти, необходимой для размещения всего массива, равен N*</a:t>
            </a:r>
            <a:r>
              <a:rPr lang="ru-RU" dirty="0" err="1">
                <a:solidFill>
                  <a:srgbClr val="A52A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sizeof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(T) байт.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Нумерация массивов в С++ всегда начинается с 0!</a:t>
            </a:r>
            <a:endParaRPr lang="ru-RU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7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массивов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Выделяют следующие виды массивов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Статические			Динамические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F3F17C8-733E-4674-9C89-C4465A3E5C3E}"/>
              </a:ext>
            </a:extLst>
          </p:cNvPr>
          <p:cNvCxnSpPr>
            <a:cxnSpLocks/>
          </p:cNvCxnSpPr>
          <p:nvPr/>
        </p:nvCxnSpPr>
        <p:spPr>
          <a:xfrm flipH="1">
            <a:off x="4122057" y="1629230"/>
            <a:ext cx="2195399" cy="91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D9227A2-0744-456B-A6D0-D7C242A68325}"/>
              </a:ext>
            </a:extLst>
          </p:cNvPr>
          <p:cNvCxnSpPr>
            <a:cxnSpLocks/>
          </p:cNvCxnSpPr>
          <p:nvPr/>
        </p:nvCxnSpPr>
        <p:spPr>
          <a:xfrm>
            <a:off x="6317455" y="1629230"/>
            <a:ext cx="2289516" cy="910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2D7381-F04F-4222-87A5-938F0D3440C9}"/>
              </a:ext>
            </a:extLst>
          </p:cNvPr>
          <p:cNvSpPr txBox="1"/>
          <p:nvPr/>
        </p:nvSpPr>
        <p:spPr>
          <a:xfrm>
            <a:off x="1465943" y="3117671"/>
            <a:ext cx="502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Содержат </a:t>
            </a:r>
            <a:r>
              <a:rPr lang="ru-RU" sz="2400" b="1" i="1" dirty="0">
                <a:latin typeface="Roboto" panose="02000000000000000000" pitchFamily="2" charset="0"/>
                <a:ea typeface="Roboto" panose="02000000000000000000" pitchFamily="2" charset="0"/>
              </a:rPr>
              <a:t>фиксированное кол-во элементов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, которое задается до запуска программы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1DA04-EFE3-4071-B391-41A548CC8F72}"/>
              </a:ext>
            </a:extLst>
          </p:cNvPr>
          <p:cNvSpPr txBox="1"/>
          <p:nvPr/>
        </p:nvSpPr>
        <p:spPr>
          <a:xfrm>
            <a:off x="6721814" y="3117670"/>
            <a:ext cx="502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Количество элементов </a:t>
            </a:r>
            <a:r>
              <a:rPr lang="ru-RU" sz="2400" b="1" i="1" dirty="0">
                <a:latin typeface="Roboto" panose="02000000000000000000" pitchFamily="2" charset="0"/>
                <a:ea typeface="Roboto" panose="02000000000000000000" pitchFamily="2" charset="0"/>
              </a:rPr>
              <a:t>может меняться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во время выполнения программы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42152C-FD67-415E-A116-6DDE3FC2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71" y="4438971"/>
            <a:ext cx="2881086" cy="949449"/>
          </a:xfrm>
          <a:prstGeom prst="round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B682D696-303D-431B-B2E8-7892B10CF8C5}"/>
              </a:ext>
            </a:extLst>
          </p:cNvPr>
          <p:cNvSpPr/>
          <p:nvPr/>
        </p:nvSpPr>
        <p:spPr>
          <a:xfrm>
            <a:off x="1465943" y="4438971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0286D05-0B50-46C7-AFD7-58EC1F9686CA}"/>
              </a:ext>
            </a:extLst>
          </p:cNvPr>
          <p:cNvSpPr/>
          <p:nvPr/>
        </p:nvSpPr>
        <p:spPr>
          <a:xfrm>
            <a:off x="1465943" y="5438569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C681B4-3520-43F5-B2E4-7204E93E2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71" y="5464266"/>
            <a:ext cx="1792742" cy="5624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Инициализация одномерного массива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Инициализация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одномерных массивов в С++ бывает двух видов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endParaRPr lang="ru-RU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endParaRPr lang="ru-RU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endParaRPr lang="ru-RU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endParaRPr lang="en-US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>
              <a:spcBef>
                <a:spcPts val="200"/>
              </a:spcBef>
            </a:pPr>
            <a:r>
              <a:rPr lang="ru-RU" b="0" i="0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тип</a:t>
            </a:r>
            <a:r>
              <a:rPr lang="ru-RU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 тип элементов массива;</a:t>
            </a:r>
          </a:p>
          <a:p>
            <a:pPr fontAlgn="base">
              <a:spcBef>
                <a:spcPts val="200"/>
              </a:spcBef>
            </a:pPr>
            <a:r>
              <a:rPr lang="ru-RU" b="0" i="0" dirty="0">
                <a:solidFill>
                  <a:srgbClr val="1F377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размер</a:t>
            </a:r>
            <a:r>
              <a:rPr lang="ru-RU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 количество элементов массива указанного типа;</a:t>
            </a:r>
          </a:p>
          <a:p>
            <a:pPr fontAlgn="base">
              <a:spcBef>
                <a:spcPts val="200"/>
              </a:spcBef>
            </a:pPr>
            <a:r>
              <a:rPr lang="ru-RU" b="0" i="0" dirty="0" err="1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список_значений</a:t>
            </a:r>
            <a:r>
              <a:rPr lang="ru-RU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 список значений инициализации элементов массива.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A5CB5-AE05-4DDE-9401-26D3C5C0D04A}"/>
              </a:ext>
            </a:extLst>
          </p:cNvPr>
          <p:cNvSpPr txBox="1"/>
          <p:nvPr/>
        </p:nvSpPr>
        <p:spPr>
          <a:xfrm>
            <a:off x="1763724" y="2967335"/>
            <a:ext cx="866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тип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1F377F"/>
                </a:solidFill>
              </a:rPr>
              <a:t>имя_массива</a:t>
            </a:r>
            <a:r>
              <a:rPr lang="ru-RU" sz="2400" dirty="0"/>
              <a:t>[размер] = { </a:t>
            </a:r>
            <a:r>
              <a:rPr lang="ru-RU" sz="2400" dirty="0" err="1"/>
              <a:t>список_значений</a:t>
            </a:r>
            <a:r>
              <a:rPr lang="ru-RU" sz="2400" dirty="0"/>
              <a:t> };</a:t>
            </a:r>
            <a:endParaRPr lang="en-US" sz="24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674EE41-8C6A-4E31-A0F1-65C6E4FD90CC}"/>
              </a:ext>
            </a:extLst>
          </p:cNvPr>
          <p:cNvCxnSpPr>
            <a:cxnSpLocks/>
          </p:cNvCxnSpPr>
          <p:nvPr/>
        </p:nvCxnSpPr>
        <p:spPr>
          <a:xfrm flipH="1">
            <a:off x="3881718" y="1647407"/>
            <a:ext cx="2214284" cy="31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BD536CC-A087-4B13-84C8-6C93801FFF8A}"/>
              </a:ext>
            </a:extLst>
          </p:cNvPr>
          <p:cNvCxnSpPr>
            <a:cxnSpLocks/>
          </p:cNvCxnSpPr>
          <p:nvPr/>
        </p:nvCxnSpPr>
        <p:spPr>
          <a:xfrm>
            <a:off x="6096000" y="1647407"/>
            <a:ext cx="2402541" cy="315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D0A890-CAFF-4C27-81B2-8077DF601637}"/>
              </a:ext>
            </a:extLst>
          </p:cNvPr>
          <p:cNvSpPr txBox="1"/>
          <p:nvPr/>
        </p:nvSpPr>
        <p:spPr>
          <a:xfrm>
            <a:off x="6095999" y="1968519"/>
            <a:ext cx="498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«безразмерная» инициализация.</a:t>
            </a:r>
            <a:endParaRPr lang="en-US" sz="2400" b="0" i="0" dirty="0">
              <a:solidFill>
                <a:srgbClr val="2B2B2B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20D89-96F7-4A7F-A7A7-7C47806BC209}"/>
              </a:ext>
            </a:extLst>
          </p:cNvPr>
          <p:cNvSpPr txBox="1"/>
          <p:nvPr/>
        </p:nvSpPr>
        <p:spPr>
          <a:xfrm>
            <a:off x="1667433" y="1963271"/>
            <a:ext cx="4428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инициализация с заданием размера массива;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12E353-68FA-4EA0-AD2F-C572635E0715}"/>
              </a:ext>
            </a:extLst>
          </p:cNvPr>
          <p:cNvSpPr/>
          <p:nvPr/>
        </p:nvSpPr>
        <p:spPr>
          <a:xfrm>
            <a:off x="982980" y="4805082"/>
            <a:ext cx="10994706" cy="1024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безразмерных массивах </a:t>
            </a:r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размер массива определяется количеством элементов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которые описаны в </a:t>
            </a:r>
            <a:r>
              <a:rPr lang="ru-RU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список_значений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8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9BC76-C7D8-4ECF-9BE6-024C235908BF}"/>
              </a:ext>
            </a:extLst>
          </p:cNvPr>
          <p:cNvSpPr txBox="1"/>
          <p:nvPr/>
        </p:nvSpPr>
        <p:spPr>
          <a:xfrm>
            <a:off x="421105" y="204536"/>
            <a:ext cx="1134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Примеры инициализации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F61DAE-BF7C-455E-9181-2EE71418D7FC}"/>
              </a:ext>
            </a:extLst>
          </p:cNvPr>
          <p:cNvSpPr/>
          <p:nvPr/>
        </p:nvSpPr>
        <p:spPr>
          <a:xfrm>
            <a:off x="421105" y="666201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1F1191F-0AFB-485F-9643-E6CC0FDC0637}"/>
              </a:ext>
            </a:extLst>
          </p:cNvPr>
          <p:cNvSpPr/>
          <p:nvPr/>
        </p:nvSpPr>
        <p:spPr>
          <a:xfrm>
            <a:off x="421105" y="2571182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34D15D-6256-49EA-A8E5-9101F86F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31" y="3128842"/>
            <a:ext cx="6644119" cy="1904190"/>
          </a:xfrm>
          <a:prstGeom prst="round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59247BC-71DB-4FDF-9CE6-2E67664FFA18}"/>
              </a:ext>
            </a:extLst>
          </p:cNvPr>
          <p:cNvSpPr/>
          <p:nvPr/>
        </p:nvSpPr>
        <p:spPr>
          <a:xfrm>
            <a:off x="644448" y="5162653"/>
            <a:ext cx="10903102" cy="1490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обратиться к элементу, которого не существует произойдет критическая ошибка!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Размер массива должен быть известен на этапе компиляции!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99819C8-2616-483F-B0F9-ADA7FEC63CE8}"/>
              </a:ext>
            </a:extLst>
          </p:cNvPr>
          <p:cNvSpPr/>
          <p:nvPr/>
        </p:nvSpPr>
        <p:spPr>
          <a:xfrm>
            <a:off x="421105" y="1618692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A7E93-A171-48C9-B0FA-53C7EFC4D6EE}"/>
              </a:ext>
            </a:extLst>
          </p:cNvPr>
          <p:cNvSpPr txBox="1"/>
          <p:nvPr/>
        </p:nvSpPr>
        <p:spPr>
          <a:xfrm>
            <a:off x="1486869" y="742857"/>
            <a:ext cx="739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Массив 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инициализирован с заданием размера.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EFCC0-E939-4BF9-9094-195ABD8A22CC}"/>
              </a:ext>
            </a:extLst>
          </p:cNvPr>
          <p:cNvSpPr txBox="1"/>
          <p:nvPr/>
        </p:nvSpPr>
        <p:spPr>
          <a:xfrm>
            <a:off x="1486868" y="1695348"/>
            <a:ext cx="1073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Массив </a:t>
            </a:r>
            <a:r>
              <a:rPr lang="en-US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</a:t>
            </a:r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инициализирован на основе списка значений</a:t>
            </a:r>
            <a:r>
              <a:rPr lang="en-US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безразмерные</a:t>
            </a:r>
            <a:r>
              <a:rPr lang="ru-RU" sz="2400" dirty="0">
                <a:solidFill>
                  <a:srgbClr val="2B2B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E3D675-E690-496A-8B9F-019C437A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22" y="2157013"/>
            <a:ext cx="3157539" cy="471488"/>
          </a:xfrm>
          <a:prstGeom prst="round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EFFFC3-502F-4247-9C8F-40F72F52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29" y="1219102"/>
            <a:ext cx="3157539" cy="461665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E97922-BF54-4918-A367-38C57BD8D8FE}"/>
              </a:ext>
            </a:extLst>
          </p:cNvPr>
          <p:cNvSpPr txBox="1"/>
          <p:nvPr/>
        </p:nvSpPr>
        <p:spPr>
          <a:xfrm>
            <a:off x="1486868" y="2647839"/>
            <a:ext cx="619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Инициализация массива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</a:t>
            </a:r>
            <a:r>
              <a:rPr lang="ru-RU" sz="2400" b="0" i="0" dirty="0">
                <a:solidFill>
                  <a:srgbClr val="2B2B2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с клавиатуры.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0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9BC76-C7D8-4ECF-9BE6-024C235908BF}"/>
              </a:ext>
            </a:extLst>
          </p:cNvPr>
          <p:cNvSpPr txBox="1"/>
          <p:nvPr/>
        </p:nvSpPr>
        <p:spPr>
          <a:xfrm>
            <a:off x="421105" y="204536"/>
            <a:ext cx="1134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 массива на экран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CD4D7B-E13D-47B8-9627-543CB621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58" y="778529"/>
            <a:ext cx="8840882" cy="4253632"/>
          </a:xfrm>
          <a:prstGeom prst="round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565D79-2FBF-470F-8BCC-5CE663EBF4A8}"/>
              </a:ext>
            </a:extLst>
          </p:cNvPr>
          <p:cNvSpPr txBox="1"/>
          <p:nvPr/>
        </p:nvSpPr>
        <p:spPr>
          <a:xfrm>
            <a:off x="4742330" y="5587200"/>
            <a:ext cx="1416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</a:rPr>
              <a:t>Вывод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B72754-5C6E-45A4-BBC9-343B6E15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695" y="5556593"/>
            <a:ext cx="1352269" cy="5228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792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Fira Code</vt:lpstr>
      <vt:lpstr>Roboto</vt:lpstr>
      <vt:lpstr>Тема Office</vt:lpstr>
      <vt:lpstr>Document</vt:lpstr>
      <vt:lpstr>Основы программирования</vt:lpstr>
      <vt:lpstr>Массивы в С++</vt:lpstr>
      <vt:lpstr>Массивы {</vt:lpstr>
      <vt:lpstr>Презентация PowerPoint</vt:lpstr>
      <vt:lpstr>Реализация в С++ {</vt:lpstr>
      <vt:lpstr>Виды массивов {</vt:lpstr>
      <vt:lpstr>Инициализация одномерного массива {</vt:lpstr>
      <vt:lpstr>Презентация PowerPoint</vt:lpstr>
      <vt:lpstr>Презентация PowerPoint</vt:lpstr>
      <vt:lpstr>Символьные массивы {</vt:lpstr>
      <vt:lpstr>Презентация PowerPoint</vt:lpstr>
      <vt:lpstr>Базовые операции {</vt:lpstr>
      <vt:lpstr>Презентация PowerPoint</vt:lpstr>
      <vt:lpstr>Сортировка {</vt:lpstr>
      <vt:lpstr>Сортировка пузырьком {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31</cp:revision>
  <dcterms:created xsi:type="dcterms:W3CDTF">2022-07-08T00:38:35Z</dcterms:created>
  <dcterms:modified xsi:type="dcterms:W3CDTF">2022-11-07T21:08:13Z</dcterms:modified>
</cp:coreProperties>
</file>