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30" r:id="rId3"/>
    <p:sldId id="350" r:id="rId4"/>
    <p:sldId id="313" r:id="rId5"/>
    <p:sldId id="325" r:id="rId6"/>
    <p:sldId id="355" r:id="rId7"/>
    <p:sldId id="356" r:id="rId8"/>
    <p:sldId id="342" r:id="rId9"/>
    <p:sldId id="357" r:id="rId10"/>
    <p:sldId id="358" r:id="rId11"/>
    <p:sldId id="359" r:id="rId12"/>
    <p:sldId id="360" r:id="rId13"/>
    <p:sldId id="361" r:id="rId14"/>
    <p:sldId id="354" r:id="rId15"/>
    <p:sldId id="36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330"/>
            <p14:sldId id="350"/>
            <p14:sldId id="313"/>
            <p14:sldId id="325"/>
            <p14:sldId id="355"/>
            <p14:sldId id="356"/>
            <p14:sldId id="342"/>
            <p14:sldId id="357"/>
            <p14:sldId id="358"/>
            <p14:sldId id="359"/>
            <p14:sldId id="360"/>
            <p14:sldId id="361"/>
            <p14:sldId id="354"/>
            <p14:sldId id="3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4044" userDrawn="1">
          <p15:clr>
            <a:srgbClr val="A4A3A4"/>
          </p15:clr>
        </p15:guide>
        <p15:guide id="3" pos="5858" userDrawn="1">
          <p15:clr>
            <a:srgbClr val="A4A3A4"/>
          </p15:clr>
        </p15:guide>
        <p15:guide id="4" pos="2162" userDrawn="1">
          <p15:clr>
            <a:srgbClr val="A4A3A4"/>
          </p15:clr>
        </p15:guide>
        <p15:guide id="5" pos="483" userDrawn="1">
          <p15:clr>
            <a:srgbClr val="A4A3A4"/>
          </p15:clr>
        </p15:guide>
        <p15:guide id="6" orient="horz" pos="7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5B9BD5"/>
    <a:srgbClr val="A52AFF"/>
    <a:srgbClr val="927950"/>
    <a:srgbClr val="0000FF"/>
    <a:srgbClr val="00CC00"/>
    <a:srgbClr val="DCDCAA"/>
    <a:srgbClr val="4472C4"/>
    <a:srgbClr val="1F377F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7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2544" y="288"/>
      </p:cViewPr>
      <p:guideLst>
        <p:guide orient="horz" pos="2137"/>
        <p:guide pos="4044"/>
        <p:guide pos="5858"/>
        <p:guide pos="2162"/>
        <p:guide pos="483"/>
        <p:guide orient="horz" pos="7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1/24/2023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24 января 2023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24 января 2023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24 января 2023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24 января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24 января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24 января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24 января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24 января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24 января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24 января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24 января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24 января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24 января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24 января 2023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5.png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cplusplus.com/reference/string/string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Основы </a:t>
            </a:r>
            <a:r>
              <a:rPr lang="ru-RU" dirty="0">
                <a:solidFill>
                  <a:srgbClr val="0000FF"/>
                </a:solidFill>
              </a:rPr>
              <a:t>программирования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Сравнение строк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3B2552-097E-42BB-A06A-21181F241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30400" indent="450000" algn="just">
              <a:spcAft>
                <a:spcPts val="1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Сравнение строковых ячеек происходит по следующему принципу: 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573300" indent="-342900" algn="just">
              <a:buFont typeface="Wingdings" panose="05000000000000000000" pitchFamily="2" charset="2"/>
              <a:buChar char="Ø"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если строки состоят из одинаковых символов, то большей строкой считается та строка, </a:t>
            </a:r>
            <a:r>
              <a:rPr lang="ru-RU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длина которой больше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 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30400" indent="0" algn="ctr">
              <a:buNone/>
            </a:pPr>
            <a:r>
              <a:rPr lang="ru-RU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Пример. </a:t>
            </a:r>
            <a:r>
              <a:rPr lang="en-US" sz="2200" dirty="0">
                <a:solidFill>
                  <a:srgbClr val="A31515"/>
                </a:solidFill>
                <a:latin typeface="Cascadia Mono" panose="020B0609020000020004" pitchFamily="49" charset="0"/>
              </a:rPr>
              <a:t>"FFF"</a:t>
            </a:r>
            <a:r>
              <a:rPr lang="en-US" sz="2200" dirty="0">
                <a:solidFill>
                  <a:srgbClr val="000000"/>
                </a:solidFill>
                <a:latin typeface="Cascadia Mono" panose="020B0609020000020004" pitchFamily="49" charset="0"/>
              </a:rPr>
              <a:t> &lt; </a:t>
            </a:r>
            <a:r>
              <a:rPr lang="en-US" sz="2200" dirty="0">
                <a:solidFill>
                  <a:srgbClr val="A31515"/>
                </a:solidFill>
                <a:latin typeface="Cascadia Mono" panose="020B0609020000020004" pitchFamily="49" charset="0"/>
              </a:rPr>
              <a:t>"FFF</a:t>
            </a:r>
            <a:r>
              <a:rPr lang="en-US" sz="2200" dirty="0">
                <a:solidFill>
                  <a:srgbClr val="FF7C80"/>
                </a:solidFill>
                <a:latin typeface="Cascadia Mono" panose="020B0609020000020004" pitchFamily="49" charset="0"/>
              </a:rPr>
              <a:t>FF</a:t>
            </a:r>
            <a:r>
              <a:rPr lang="en-US" sz="2200" dirty="0">
                <a:solidFill>
                  <a:srgbClr val="A31515"/>
                </a:solidFill>
                <a:latin typeface="Cascadia Mono" panose="020B0609020000020004" pitchFamily="49" charset="0"/>
              </a:rPr>
              <a:t>"</a:t>
            </a:r>
            <a:endParaRPr lang="en-US" sz="2200" b="1" dirty="0">
              <a:solidFill>
                <a:srgbClr val="FF7C8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573300" indent="-342900" algn="just">
              <a:buFont typeface="Wingdings" panose="05000000000000000000" pitchFamily="2" charset="2"/>
              <a:buChar char="Ø"/>
            </a:pPr>
            <a:r>
              <a:rPr lang="ru-RU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если символы разные, то большей строкой считается та строка, </a:t>
            </a:r>
            <a:r>
              <a:rPr lang="ru-RU" b="0" i="1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 которой символ старше по таблице кодировок ASCII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marL="230400" indent="0" algn="ctr">
              <a:buNone/>
            </a:pPr>
            <a:r>
              <a:rPr lang="ru-RU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Пример.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200" dirty="0">
                <a:solidFill>
                  <a:srgbClr val="A31515"/>
                </a:solidFill>
                <a:latin typeface="Cascadia Mono" panose="020B0609020000020004" pitchFamily="49" charset="0"/>
              </a:rPr>
              <a:t>"AB</a:t>
            </a:r>
            <a:r>
              <a:rPr lang="en-US" sz="2200" dirty="0">
                <a:solidFill>
                  <a:srgbClr val="FF7C80"/>
                </a:solidFill>
                <a:latin typeface="Cascadia Mono" panose="020B0609020000020004" pitchFamily="49" charset="0"/>
              </a:rPr>
              <a:t>B</a:t>
            </a:r>
            <a:r>
              <a:rPr lang="en-US" sz="2200" dirty="0">
                <a:solidFill>
                  <a:srgbClr val="A31515"/>
                </a:solidFill>
                <a:latin typeface="Cascadia Mono" panose="020B0609020000020004" pitchFamily="49" charset="0"/>
              </a:rPr>
              <a:t>ADEC"</a:t>
            </a:r>
            <a:r>
              <a:rPr lang="en-US" sz="2200" dirty="0">
                <a:solidFill>
                  <a:srgbClr val="000000"/>
                </a:solidFill>
                <a:latin typeface="Cascadia Mono" panose="020B0609020000020004" pitchFamily="49" charset="0"/>
              </a:rPr>
              <a:t> &lt; </a:t>
            </a:r>
            <a:r>
              <a:rPr lang="en-US" sz="2200" dirty="0">
                <a:solidFill>
                  <a:srgbClr val="A31515"/>
                </a:solidFill>
                <a:latin typeface="Cascadia Mono" panose="020B0609020000020004" pitchFamily="49" charset="0"/>
              </a:rPr>
              <a:t>"AB</a:t>
            </a:r>
            <a:r>
              <a:rPr lang="en-US" sz="2200" dirty="0">
                <a:solidFill>
                  <a:srgbClr val="FF7C80"/>
                </a:solidFill>
                <a:latin typeface="Cascadia Mono" panose="020B0609020000020004" pitchFamily="49" charset="0"/>
              </a:rPr>
              <a:t>C</a:t>
            </a:r>
            <a:r>
              <a:rPr lang="en-US" sz="2200" dirty="0">
                <a:solidFill>
                  <a:srgbClr val="A31515"/>
                </a:solidFill>
                <a:latin typeface="Cascadia Mono" panose="020B0609020000020004" pitchFamily="49" charset="0"/>
              </a:rPr>
              <a:t>“</a:t>
            </a:r>
            <a:endParaRPr lang="en-US" sz="2200" dirty="0">
              <a:solidFill>
                <a:srgbClr val="A31515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30400" indent="450000" algn="just"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Что же такое таблица кодировок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ASCII?</a:t>
            </a:r>
          </a:p>
        </p:txBody>
      </p:sp>
    </p:spTree>
    <p:extLst>
      <p:ext uri="{BB962C8B-B14F-4D97-AF65-F5344CB8AC3E}">
        <p14:creationId xmlns:p14="http://schemas.microsoft.com/office/powerpoint/2010/main" val="870066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Таблица </a:t>
            </a:r>
            <a:r>
              <a:rPr lang="en-US" dirty="0"/>
              <a:t>ASCII</a:t>
            </a:r>
            <a:r>
              <a:rPr lang="ru-RU" dirty="0"/>
              <a:t>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3B2552-097E-42BB-A06A-21181F241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30400" indent="450000" algn="just"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Таблица ASCII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(американский системный код для обмена информацией) — это стандарт кодирования символов, используемый в компьютерах и других устройствах для текстовых файлов.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30400" indent="450000" algn="just"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ASCII — это подмножество 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Unicode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с набором символов из 128 символов. Символы включают заглавные и строчные буквы, цифры, знаки препинания, запоминающиеся символы и управляющие символы. Каждый символ в наборе символов имеет одинаковое шестнадцатеричное и восьмеричное значение, а также десятичное значение в диапазоне от 0 до 127.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30400" indent="450000" algn="just"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Все значения в диапазоне от 127 до 255 используются в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расширенной таблице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ASCII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</a:t>
            </a:r>
            <a:r>
              <a:rPr lang="ru-RU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она уникальна для каждой кодовой страницы в </a:t>
            </a:r>
            <a:r>
              <a:rPr lang="en-US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Windows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2576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Таблица кодировки WINDOWS CP1251">
            <a:extLst>
              <a:ext uri="{FF2B5EF4-FFF2-40B4-BE49-F238E27FC236}">
                <a16:creationId xmlns:a16="http://schemas.microsoft.com/office/drawing/2014/main" id="{45F979E1-2BEE-4A04-8569-DC0DDE9E4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956" y="0"/>
            <a:ext cx="99837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169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ASCII </a:t>
            </a:r>
            <a:r>
              <a:rPr lang="ru-RU" dirty="0"/>
              <a:t>коды символа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399B05-BD2D-4B18-A95F-4CABB73CBCB1}"/>
              </a:ext>
            </a:extLst>
          </p:cNvPr>
          <p:cNvSpPr txBox="1"/>
          <p:nvPr/>
        </p:nvSpPr>
        <p:spPr>
          <a:xfrm>
            <a:off x="7610793" y="1239097"/>
            <a:ext cx="3779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Определение 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ASCII </a:t>
            </a:r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кода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9FA190E-4914-4B93-8507-198A8E605181}"/>
              </a:ext>
            </a:extLst>
          </p:cNvPr>
          <p:cNvSpPr txBox="1"/>
          <p:nvPr/>
        </p:nvSpPr>
        <p:spPr>
          <a:xfrm>
            <a:off x="8319520" y="3405022"/>
            <a:ext cx="2564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Вывод символа</a:t>
            </a:r>
          </a:p>
        </p:txBody>
      </p:sp>
      <p:sp>
        <p:nvSpPr>
          <p:cNvPr id="73" name="Объект 2">
            <a:extLst>
              <a:ext uri="{FF2B5EF4-FFF2-40B4-BE49-F238E27FC236}">
                <a16:creationId xmlns:a16="http://schemas.microsoft.com/office/drawing/2014/main" id="{AD768D35-70EE-43FA-9ED4-AB6AD8CB6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5277" y="1642655"/>
            <a:ext cx="5312409" cy="2088101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Чтобы определить </a:t>
            </a:r>
            <a:r>
              <a:rPr lang="en-US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ASCII </a:t>
            </a:r>
            <a:r>
              <a:rPr lang="ru-RU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код символа нужно использовать следующую конструкцию</a:t>
            </a:r>
            <a:r>
              <a:rPr lang="en-US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</a:p>
        </p:txBody>
      </p:sp>
      <p:sp>
        <p:nvSpPr>
          <p:cNvPr id="74" name="Объект 2">
            <a:extLst>
              <a:ext uri="{FF2B5EF4-FFF2-40B4-BE49-F238E27FC236}">
                <a16:creationId xmlns:a16="http://schemas.microsoft.com/office/drawing/2014/main" id="{CE90C598-0D0A-4528-8145-90A203B26293}"/>
              </a:ext>
            </a:extLst>
          </p:cNvPr>
          <p:cNvSpPr txBox="1">
            <a:spLocks/>
          </p:cNvSpPr>
          <p:nvPr/>
        </p:nvSpPr>
        <p:spPr>
          <a:xfrm>
            <a:off x="6592888" y="3959020"/>
            <a:ext cx="5312410" cy="1311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500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ru-RU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Для вывода используется следующая конструкция</a:t>
            </a:r>
            <a:r>
              <a:rPr lang="en-US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</a:p>
        </p:txBody>
      </p: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8FD39B10-F61D-4731-9D5A-525BD52E8524}"/>
              </a:ext>
            </a:extLst>
          </p:cNvPr>
          <p:cNvCxnSpPr>
            <a:cxnSpLocks/>
          </p:cNvCxnSpPr>
          <p:nvPr/>
        </p:nvCxnSpPr>
        <p:spPr>
          <a:xfrm flipV="1">
            <a:off x="6665277" y="1233488"/>
            <a:ext cx="0" cy="4470082"/>
          </a:xfrm>
          <a:prstGeom prst="line">
            <a:avLst/>
          </a:prstGeom>
          <a:ln w="2857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2D4BDA3-82F5-4547-B662-2FAE9A2F06FD}"/>
              </a:ext>
            </a:extLst>
          </p:cNvPr>
          <p:cNvSpPr txBox="1"/>
          <p:nvPr/>
        </p:nvSpPr>
        <p:spPr>
          <a:xfrm>
            <a:off x="6754573" y="2899759"/>
            <a:ext cx="54919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static_cast</a:t>
            </a:r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ru-RU" sz="18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int</a:t>
            </a:r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&gt;(</a:t>
            </a:r>
            <a:r>
              <a:rPr lang="ru-RU" dirty="0">
                <a:solidFill>
                  <a:srgbClr val="1F377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строка</a:t>
            </a:r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[</a:t>
            </a:r>
            <a:r>
              <a:rPr lang="ru-RU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номер_символа</a:t>
            </a:r>
            <a:r>
              <a:rPr lang="ru-RU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])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5165A8-79D7-447C-B250-A7247442C8CD}"/>
              </a:ext>
            </a:extLst>
          </p:cNvPr>
          <p:cNvSpPr txBox="1"/>
          <p:nvPr/>
        </p:nvSpPr>
        <p:spPr>
          <a:xfrm>
            <a:off x="7182524" y="4896148"/>
            <a:ext cx="4277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static_cast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&lt;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char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&gt;(</a:t>
            </a:r>
            <a:r>
              <a:rPr lang="en-US" dirty="0" err="1">
                <a:solidFill>
                  <a:srgbClr val="1F377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код_символа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  <a:endParaRPr 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ECA47269-09A0-4BAB-98B8-D58D231DEB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0902408"/>
              </p:ext>
            </p:extLst>
          </p:nvPr>
        </p:nvGraphicFramePr>
        <p:xfrm>
          <a:off x="863216" y="1249951"/>
          <a:ext cx="615315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Document" r:id="rId3" imgW="6152400" imgH="5418000" progId="Word.OpenDocumentText.12">
                  <p:embed/>
                </p:oleObj>
              </mc:Choice>
              <mc:Fallback>
                <p:oleObj name="Document" r:id="rId3" imgW="6152400" imgH="541800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63216" y="1249951"/>
                        <a:ext cx="615315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402142CA-8F7F-4437-AFF0-E6BCB3F7979F}"/>
              </a:ext>
            </a:extLst>
          </p:cNvPr>
          <p:cNvSpPr txBox="1"/>
          <p:nvPr/>
        </p:nvSpPr>
        <p:spPr>
          <a:xfrm>
            <a:off x="3140267" y="4564428"/>
            <a:ext cx="124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Вывод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1BA76E4-432D-469B-8771-00BEBD21ED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3314" y="5080814"/>
            <a:ext cx="2381866" cy="74433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072041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D6434-EA8C-42A4-85CF-8B6BC1241B03}"/>
              </a:ext>
            </a:extLst>
          </p:cNvPr>
          <p:cNvSpPr txBox="1"/>
          <p:nvPr/>
        </p:nvSpPr>
        <p:spPr>
          <a:xfrm>
            <a:off x="145084" y="219829"/>
            <a:ext cx="11901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Пример.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Проверить, все ли символы в строке являются буквами (латиница или кириллица).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A133D4-9B34-412A-9743-00CAF38E9A47}"/>
              </a:ext>
            </a:extLst>
          </p:cNvPr>
          <p:cNvSpPr txBox="1"/>
          <p:nvPr/>
        </p:nvSpPr>
        <p:spPr>
          <a:xfrm>
            <a:off x="6818299" y="3429000"/>
            <a:ext cx="497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 latinLnBrk="0">
              <a:spcAft>
                <a:spcPts val="1200"/>
              </a:spcAft>
            </a:pPr>
            <a:r>
              <a:rPr lang="ru-RU" sz="2000" b="1" dirty="0">
                <a:solidFill>
                  <a:srgbClr val="2C31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Проблема</a:t>
            </a:r>
            <a:r>
              <a:rPr lang="en-US" sz="2000" b="1" dirty="0">
                <a:solidFill>
                  <a:srgbClr val="2C31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ru-RU" sz="2000" dirty="0">
                <a:solidFill>
                  <a:srgbClr val="2C31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русские символы по таблице </a:t>
            </a:r>
            <a:r>
              <a:rPr lang="en-US" sz="2000" dirty="0">
                <a:solidFill>
                  <a:srgbClr val="2C31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ASCII </a:t>
            </a:r>
            <a:r>
              <a:rPr lang="ru-RU" sz="2000" dirty="0">
                <a:solidFill>
                  <a:srgbClr val="2C31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считаются некорректно.</a:t>
            </a: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EE25963D-9053-45C8-9CBE-605ED656A4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5621721"/>
              </p:ext>
            </p:extLst>
          </p:nvPr>
        </p:nvGraphicFramePr>
        <p:xfrm>
          <a:off x="466818" y="1275596"/>
          <a:ext cx="6086475" cy="536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Document" r:id="rId3" imgW="6152400" imgH="5479920" progId="Word.OpenDocumentText.12">
                  <p:embed/>
                </p:oleObj>
              </mc:Choice>
              <mc:Fallback>
                <p:oleObj name="Document" r:id="rId3" imgW="6152400" imgH="547992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6818" y="1275596"/>
                        <a:ext cx="6086475" cy="5362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CBFA93C-5295-4E5A-8A9D-91D52770EAEA}"/>
              </a:ext>
            </a:extLst>
          </p:cNvPr>
          <p:cNvSpPr txBox="1"/>
          <p:nvPr/>
        </p:nvSpPr>
        <p:spPr>
          <a:xfrm>
            <a:off x="8681945" y="1272306"/>
            <a:ext cx="124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Вывод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11598849-97AE-4A7A-9BDE-F52E4D7DFF57}"/>
              </a:ext>
            </a:extLst>
          </p:cNvPr>
          <p:cNvSpPr/>
          <p:nvPr/>
        </p:nvSpPr>
        <p:spPr>
          <a:xfrm>
            <a:off x="6818300" y="4620625"/>
            <a:ext cx="4971365" cy="130403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Тип </a:t>
            </a:r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string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состоит из </a:t>
            </a:r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</a:rPr>
              <a:t>char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который по умолчанию принимает значения от -127 до 127 соответственно.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75BBD6-6B44-4384-B291-F3420260F4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250" y="1792736"/>
            <a:ext cx="3181350" cy="1152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2716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D6434-EA8C-42A4-85CF-8B6BC1241B03}"/>
              </a:ext>
            </a:extLst>
          </p:cNvPr>
          <p:cNvSpPr txBox="1"/>
          <p:nvPr/>
        </p:nvSpPr>
        <p:spPr>
          <a:xfrm>
            <a:off x="145084" y="219829"/>
            <a:ext cx="11901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Решение.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Перед сравнением перевести символ в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unsigned char (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беззнаковый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char).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BFA93C-5295-4E5A-8A9D-91D52770EAEA}"/>
              </a:ext>
            </a:extLst>
          </p:cNvPr>
          <p:cNvSpPr txBox="1"/>
          <p:nvPr/>
        </p:nvSpPr>
        <p:spPr>
          <a:xfrm>
            <a:off x="2198594" y="2600622"/>
            <a:ext cx="124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Вывод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5B14D9-8DDC-4825-AD83-CD04355B9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151" y="3062287"/>
            <a:ext cx="2992847" cy="733425"/>
          </a:xfrm>
          <a:prstGeom prst="round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BA339E2F-7C2F-4858-B949-179F8EE0A4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2623633"/>
              </p:ext>
            </p:extLst>
          </p:nvPr>
        </p:nvGraphicFramePr>
        <p:xfrm>
          <a:off x="6049873" y="1233488"/>
          <a:ext cx="6153150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Document" r:id="rId4" imgW="6152400" imgH="5578920" progId="Word.OpenDocumentText.12">
                  <p:embed/>
                </p:oleObj>
              </mc:Choice>
              <mc:Fallback>
                <p:oleObj name="Document" r:id="rId4" imgW="6152400" imgH="557892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49873" y="1233488"/>
                        <a:ext cx="6153150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7247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Строки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;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57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Определение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Строки в языке C++ могут представлять собой: 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601212D-3367-478C-AA60-37E275DC406E}"/>
              </a:ext>
            </a:extLst>
          </p:cNvPr>
          <p:cNvSpPr/>
          <p:nvPr/>
        </p:nvSpPr>
        <p:spPr>
          <a:xfrm>
            <a:off x="1040130" y="2145188"/>
            <a:ext cx="5055870" cy="2369662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Массив символов типа </a:t>
            </a: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char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 объявления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algn="just"/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char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str[7] = {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'H'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'e'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'l'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'l'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'o'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'!'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'/0'</a:t>
            </a:r>
            <a:r>
              <a:rPr lang="ru-RU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};</a:t>
            </a:r>
            <a:endParaRPr lang="ru-RU" sz="18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Или</a:t>
            </a:r>
          </a:p>
          <a:p>
            <a:pPr algn="just"/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char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str[] 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"Hello!"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  <a:endParaRPr lang="ru-RU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98754F17-3A43-4452-8206-6D8663CA3C55}"/>
              </a:ext>
            </a:extLst>
          </p:cNvPr>
          <p:cNvSpPr/>
          <p:nvPr/>
        </p:nvSpPr>
        <p:spPr>
          <a:xfrm>
            <a:off x="2177415" y="1862054"/>
            <a:ext cx="2781300" cy="566268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</a:t>
            </a:r>
            <a:endParaRPr lang="ru-RU" sz="24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900E28D-EDD1-40B2-B068-0554BF296F5C}"/>
              </a:ext>
            </a:extLst>
          </p:cNvPr>
          <p:cNvSpPr/>
          <p:nvPr/>
        </p:nvSpPr>
        <p:spPr>
          <a:xfrm>
            <a:off x="6759257" y="2145188"/>
            <a:ext cx="5055870" cy="2369662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Экземпляр класса </a:t>
            </a: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string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который включен в 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STL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 объявления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algn="just"/>
            <a:r>
              <a:rPr lang="en-US" dirty="0">
                <a:solidFill>
                  <a:srgbClr val="808080"/>
                </a:solidFill>
                <a:latin typeface="Cascadia Mono" panose="020B0609020000020004" pitchFamily="49" charset="0"/>
              </a:rPr>
              <a:t>#include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dirty="0">
                <a:solidFill>
                  <a:srgbClr val="A31515"/>
                </a:solidFill>
                <a:latin typeface="Cascadia Mono" panose="020B0609020000020004" pitchFamily="49" charset="0"/>
              </a:rPr>
              <a:t>&lt;string&gt;</a:t>
            </a:r>
          </a:p>
          <a:p>
            <a:pPr algn="just"/>
            <a:r>
              <a:rPr lang="en-US" dirty="0">
                <a:solidFill>
                  <a:srgbClr val="A31515"/>
                </a:solidFill>
                <a:latin typeface="Cascadia Mono" panose="020B0609020000020004" pitchFamily="49" charset="0"/>
              </a:rPr>
              <a:t>…</a:t>
            </a:r>
            <a:endParaRPr lang="en-US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pPr algn="just"/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std::</a:t>
            </a:r>
            <a:r>
              <a:rPr lang="en-US" dirty="0">
                <a:solidFill>
                  <a:srgbClr val="2B91AF"/>
                </a:solidFill>
                <a:latin typeface="Cascadia Mono" panose="020B0609020000020004" pitchFamily="49" charset="0"/>
              </a:rPr>
              <a:t>string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 str = </a:t>
            </a:r>
            <a:r>
              <a:rPr lang="en-US" dirty="0">
                <a:solidFill>
                  <a:srgbClr val="A31515"/>
                </a:solidFill>
                <a:latin typeface="Cascadia Mono" panose="020B0609020000020004" pitchFamily="49" charset="0"/>
              </a:rPr>
              <a:t>"Hello!"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  <a:endParaRPr lang="en-US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ru-RU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8EA1772D-96D4-4076-8025-DBFCB7E73011}"/>
              </a:ext>
            </a:extLst>
          </p:cNvPr>
          <p:cNvSpPr/>
          <p:nvPr/>
        </p:nvSpPr>
        <p:spPr>
          <a:xfrm>
            <a:off x="7896542" y="1862054"/>
            <a:ext cx="2781300" cy="566268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II</a:t>
            </a:r>
            <a:endParaRPr lang="ru-RU" sz="24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52317EDA-AEA3-4A26-95C7-9D154ECAECC7}"/>
              </a:ext>
            </a:extLst>
          </p:cNvPr>
          <p:cNvCxnSpPr>
            <a:cxnSpLocks/>
            <a:endCxn id="31" idx="0"/>
          </p:cNvCxnSpPr>
          <p:nvPr/>
        </p:nvCxnSpPr>
        <p:spPr>
          <a:xfrm flipH="1">
            <a:off x="3568065" y="1628775"/>
            <a:ext cx="2851785" cy="2332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722DA65D-53E9-4C26-AC4F-34858D029575}"/>
              </a:ext>
            </a:extLst>
          </p:cNvPr>
          <p:cNvCxnSpPr>
            <a:cxnSpLocks/>
            <a:endCxn id="33" idx="0"/>
          </p:cNvCxnSpPr>
          <p:nvPr/>
        </p:nvCxnSpPr>
        <p:spPr>
          <a:xfrm>
            <a:off x="6419850" y="1628775"/>
            <a:ext cx="2867342" cy="2332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D392630D-4862-416D-8D1D-C1FBB1B80962}"/>
              </a:ext>
            </a:extLst>
          </p:cNvPr>
          <p:cNvSpPr/>
          <p:nvPr/>
        </p:nvSpPr>
        <p:spPr>
          <a:xfrm>
            <a:off x="1040130" y="4766190"/>
            <a:ext cx="10774997" cy="9260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При создании объекта данного типа мы практически получаем </a:t>
            </a:r>
            <a:r>
              <a:rPr lang="ru-RU" sz="2400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динамически изменяющийся массив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2697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Нулевой символ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117278"/>
            <a:ext cx="5593872" cy="4386261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C++ для хранения строк используют </a:t>
            </a:r>
            <a:r>
              <a:rPr lang="ru-RU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символьные массивы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В каждой ячейке хранится один символ и занимает один байт (т.к. каждый символ – объект типа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char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Последним символом каждой такой строки является символ </a:t>
            </a:r>
            <a:r>
              <a:rPr lang="en-US" sz="2200" dirty="0">
                <a:solidFill>
                  <a:srgbClr val="A31515"/>
                </a:solidFill>
                <a:latin typeface="Cascadia Mono" panose="020B0609020000020004" pitchFamily="49" charset="0"/>
              </a:rPr>
              <a:t>'/0'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нулевой символ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).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D35E0AD-7A51-4EB2-B005-FBDBB3E63709}"/>
              </a:ext>
            </a:extLst>
          </p:cNvPr>
          <p:cNvSpPr/>
          <p:nvPr/>
        </p:nvSpPr>
        <p:spPr>
          <a:xfrm>
            <a:off x="886618" y="4438651"/>
            <a:ext cx="5364480" cy="163461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Если в последней ячейке находится например . (точка), а не нулевой символ </a:t>
            </a:r>
            <a:r>
              <a:rPr lang="en-US" dirty="0">
                <a:solidFill>
                  <a:srgbClr val="A31515"/>
                </a:solidFill>
                <a:latin typeface="Cascadia Mono" panose="020B0609020000020004" pitchFamily="49" charset="0"/>
              </a:rPr>
              <a:t>'/0'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– для компилятора </a:t>
            </a:r>
            <a:r>
              <a:rPr lang="ru-RU" sz="2400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это уже не строка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B2ECDBAD-DF1A-49FB-B068-4507A668B7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2605238"/>
              </p:ext>
            </p:extLst>
          </p:nvPr>
        </p:nvGraphicFramePr>
        <p:xfrm>
          <a:off x="6554313" y="1233488"/>
          <a:ext cx="6143625" cy="541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Document" r:id="rId3" imgW="6152400" imgH="5418000" progId="Word.OpenDocumentText.12">
                  <p:embed/>
                </p:oleObj>
              </mc:Choice>
              <mc:Fallback>
                <p:oleObj name="Document" r:id="rId3" imgW="6152400" imgH="541800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54313" y="1233488"/>
                        <a:ext cx="6143625" cy="541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BB6524-F5DB-48F3-9D40-BA32020049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7135" y="5366500"/>
            <a:ext cx="3394595" cy="706761"/>
          </a:xfrm>
          <a:prstGeom prst="round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727162C-0432-44B8-B1F3-BFAAD93D68A0}"/>
              </a:ext>
            </a:extLst>
          </p:cNvPr>
          <p:cNvSpPr txBox="1"/>
          <p:nvPr/>
        </p:nvSpPr>
        <p:spPr>
          <a:xfrm>
            <a:off x="8566222" y="4794291"/>
            <a:ext cx="1416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</a:rPr>
              <a:t>Вывод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529B9DF-0419-497B-8A66-3A8689BF4AFD}"/>
              </a:ext>
            </a:extLst>
          </p:cNvPr>
          <p:cNvCxnSpPr>
            <a:cxnSpLocks/>
          </p:cNvCxnSpPr>
          <p:nvPr/>
        </p:nvCxnSpPr>
        <p:spPr>
          <a:xfrm flipV="1">
            <a:off x="6419850" y="1117278"/>
            <a:ext cx="0" cy="4955984"/>
          </a:xfrm>
          <a:prstGeom prst="line">
            <a:avLst/>
          </a:prstGeom>
          <a:ln w="2857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5592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Инициализация строки символов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Инициализация строки символов может быть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двух видов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fontAlgn="base"/>
            <a:endParaRPr lang="ru-RU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fontAlgn="base"/>
            <a:endParaRPr lang="ru-RU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30400" indent="450000" fontAlgn="base">
              <a:spcBef>
                <a:spcPts val="1800"/>
              </a:spcBef>
              <a:buNone/>
            </a:pPr>
            <a:r>
              <a:rPr lang="ru-RU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Рассмотрим процесс «безразмерной» инициализации</a:t>
            </a:r>
            <a:r>
              <a:rPr lang="en-US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</a:p>
          <a:p>
            <a:pPr marL="230400" indent="450000" fontAlgn="base">
              <a:buNone/>
            </a:pPr>
            <a:endParaRPr lang="ru-RU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 fontAlgn="base">
              <a:buNone/>
            </a:pPr>
            <a:endParaRPr lang="ru-RU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30400" indent="457200" algn="just" fontAlgn="base">
              <a:spcBef>
                <a:spcPts val="0"/>
              </a:spcBef>
              <a:buNone/>
            </a:pPr>
            <a:r>
              <a:rPr lang="ru-RU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где </a:t>
            </a:r>
            <a:r>
              <a:rPr lang="ru-RU" sz="2200" dirty="0">
                <a:solidFill>
                  <a:srgbClr val="A31515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размер</a:t>
            </a:r>
            <a:r>
              <a:rPr lang="ru-RU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- необязательный параметр, который устанавливает максимальный размер сроковой ячейки. Если данный параметр не указывать, компилятор самостоятельно определяет размер строковой ячейки по входным данным. </a:t>
            </a:r>
            <a:endParaRPr lang="en-US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8A5CB5-AE05-4DDE-9401-26D3C5C0D04A}"/>
              </a:ext>
            </a:extLst>
          </p:cNvPr>
          <p:cNvSpPr txBox="1"/>
          <p:nvPr/>
        </p:nvSpPr>
        <p:spPr>
          <a:xfrm>
            <a:off x="2041042" y="3425720"/>
            <a:ext cx="8109912" cy="476726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char</a:t>
            </a:r>
            <a:r>
              <a:rPr lang="ru-RU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sz="2200" dirty="0" err="1">
                <a:solidFill>
                  <a:srgbClr val="1F377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имя_строки</a:t>
            </a:r>
            <a:r>
              <a:rPr lang="ru-RU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[</a:t>
            </a:r>
            <a:r>
              <a:rPr lang="ru-RU" sz="2200" dirty="0">
                <a:solidFill>
                  <a:srgbClr val="A31515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размер</a:t>
            </a:r>
            <a:r>
              <a:rPr lang="ru-RU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] = </a:t>
            </a:r>
            <a:r>
              <a:rPr lang="en-US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“</a:t>
            </a:r>
            <a:r>
              <a:rPr lang="ru-RU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Строковая константа</a:t>
            </a:r>
            <a:r>
              <a:rPr lang="en-US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”</a:t>
            </a:r>
            <a:r>
              <a:rPr lang="ru-RU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;</a:t>
            </a:r>
            <a:endParaRPr lang="en-US" sz="22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2674EE41-8C6A-4E31-A0F1-65C6E4FD90CC}"/>
              </a:ext>
            </a:extLst>
          </p:cNvPr>
          <p:cNvCxnSpPr>
            <a:cxnSpLocks/>
          </p:cNvCxnSpPr>
          <p:nvPr/>
        </p:nvCxnSpPr>
        <p:spPr>
          <a:xfrm flipH="1">
            <a:off x="3881718" y="1647407"/>
            <a:ext cx="2214284" cy="315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7BD536CC-A087-4B13-84C8-6C93801FFF8A}"/>
              </a:ext>
            </a:extLst>
          </p:cNvPr>
          <p:cNvCxnSpPr>
            <a:cxnSpLocks/>
          </p:cNvCxnSpPr>
          <p:nvPr/>
        </p:nvCxnSpPr>
        <p:spPr>
          <a:xfrm>
            <a:off x="6096000" y="1647407"/>
            <a:ext cx="2402541" cy="315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7D0A890-CAFF-4C27-81B2-8077DF601637}"/>
              </a:ext>
            </a:extLst>
          </p:cNvPr>
          <p:cNvSpPr txBox="1"/>
          <p:nvPr/>
        </p:nvSpPr>
        <p:spPr>
          <a:xfrm>
            <a:off x="6095999" y="1968519"/>
            <a:ext cx="49843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ru-RU" sz="2400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«</a:t>
            </a:r>
            <a:r>
              <a:rPr lang="ru-RU" sz="2400" b="0" i="1" u="sng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безразмерная</a:t>
            </a:r>
            <a:r>
              <a:rPr lang="ru-RU" sz="2400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» инициализация.</a:t>
            </a:r>
            <a:endParaRPr lang="en-US" sz="2400" b="0" i="0" dirty="0">
              <a:solidFill>
                <a:srgbClr val="2B2B2B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320D89-96F7-4A7F-A7A7-7C47806BC209}"/>
              </a:ext>
            </a:extLst>
          </p:cNvPr>
          <p:cNvSpPr txBox="1"/>
          <p:nvPr/>
        </p:nvSpPr>
        <p:spPr>
          <a:xfrm>
            <a:off x="1667433" y="1963271"/>
            <a:ext cx="44285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2400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инициализация </a:t>
            </a:r>
            <a:r>
              <a:rPr lang="ru-RU" sz="2400" b="0" i="1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с </a:t>
            </a:r>
            <a:r>
              <a:rPr lang="ru-RU" sz="2400" b="0" i="1" u="sng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заданием размера</a:t>
            </a:r>
            <a:r>
              <a:rPr lang="ru-RU" sz="2400" b="0" i="0" dirty="0">
                <a:solidFill>
                  <a:srgbClr val="2B2B2B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122984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Способы инициализации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DE0ADDC1-B62E-40D7-B792-9E14EDAC9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9850" y="1238249"/>
            <a:ext cx="5557836" cy="4386261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Оба рассмотренных ранее способа инициализации символьного массива </a:t>
            </a:r>
            <a:r>
              <a:rPr lang="ru-RU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между собой идентичны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Единственная разница – в удобстве программиста.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Важно!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Нумерация символов в строке начинается с 0.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A81D810B-8486-4EB4-857E-ACFA046751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2696888"/>
              </p:ext>
            </p:extLst>
          </p:nvPr>
        </p:nvGraphicFramePr>
        <p:xfrm>
          <a:off x="939165" y="1439863"/>
          <a:ext cx="615315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r:id="rId3" imgW="6152400" imgH="5418000" progId="Word.OpenDocumentText.12">
                  <p:embed/>
                </p:oleObj>
              </mc:Choice>
              <mc:Fallback>
                <p:oleObj name="Document" r:id="rId3" imgW="6152400" imgH="541800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9165" y="1439863"/>
                        <a:ext cx="615315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Таблица 16">
            <a:extLst>
              <a:ext uri="{FF2B5EF4-FFF2-40B4-BE49-F238E27FC236}">
                <a16:creationId xmlns:a16="http://schemas.microsoft.com/office/drawing/2014/main" id="{8A130217-9F22-4DB9-B6AC-2D9350DF29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763410"/>
              </p:ext>
            </p:extLst>
          </p:nvPr>
        </p:nvGraphicFramePr>
        <p:xfrm>
          <a:off x="939162" y="4425957"/>
          <a:ext cx="11038524" cy="152113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76932">
                  <a:extLst>
                    <a:ext uri="{9D8B030D-6E8A-4147-A177-3AD203B41FA5}">
                      <a16:colId xmlns:a16="http://schemas.microsoft.com/office/drawing/2014/main" val="2555460324"/>
                    </a:ext>
                  </a:extLst>
                </a:gridCol>
                <a:gridCol w="1576932">
                  <a:extLst>
                    <a:ext uri="{9D8B030D-6E8A-4147-A177-3AD203B41FA5}">
                      <a16:colId xmlns:a16="http://schemas.microsoft.com/office/drawing/2014/main" val="413161551"/>
                    </a:ext>
                  </a:extLst>
                </a:gridCol>
                <a:gridCol w="1576932">
                  <a:extLst>
                    <a:ext uri="{9D8B030D-6E8A-4147-A177-3AD203B41FA5}">
                      <a16:colId xmlns:a16="http://schemas.microsoft.com/office/drawing/2014/main" val="1699751372"/>
                    </a:ext>
                  </a:extLst>
                </a:gridCol>
                <a:gridCol w="1576932">
                  <a:extLst>
                    <a:ext uri="{9D8B030D-6E8A-4147-A177-3AD203B41FA5}">
                      <a16:colId xmlns:a16="http://schemas.microsoft.com/office/drawing/2014/main" val="475983184"/>
                    </a:ext>
                  </a:extLst>
                </a:gridCol>
                <a:gridCol w="1576932">
                  <a:extLst>
                    <a:ext uri="{9D8B030D-6E8A-4147-A177-3AD203B41FA5}">
                      <a16:colId xmlns:a16="http://schemas.microsoft.com/office/drawing/2014/main" val="2979382108"/>
                    </a:ext>
                  </a:extLst>
                </a:gridCol>
                <a:gridCol w="1576932">
                  <a:extLst>
                    <a:ext uri="{9D8B030D-6E8A-4147-A177-3AD203B41FA5}">
                      <a16:colId xmlns:a16="http://schemas.microsoft.com/office/drawing/2014/main" val="1452368666"/>
                    </a:ext>
                  </a:extLst>
                </a:gridCol>
                <a:gridCol w="1576932">
                  <a:extLst>
                    <a:ext uri="{9D8B030D-6E8A-4147-A177-3AD203B41FA5}">
                      <a16:colId xmlns:a16="http://schemas.microsoft.com/office/drawing/2014/main" val="2623500620"/>
                    </a:ext>
                  </a:extLst>
                </a:gridCol>
              </a:tblGrid>
              <a:tr h="50704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892759"/>
                  </a:ext>
                </a:extLst>
              </a:tr>
              <a:tr h="50704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…7AA390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…7AA391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…7AA392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…7AA393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…7AA394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…7AA395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…7AA396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93853407"/>
                  </a:ext>
                </a:extLst>
              </a:tr>
              <a:tr h="50704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A31515"/>
                          </a:solidFill>
                        </a:rPr>
                        <a:t>H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A31515"/>
                          </a:solidFill>
                        </a:rPr>
                        <a:t>e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A31515"/>
                          </a:solidFill>
                        </a:rPr>
                        <a:t>l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A31515"/>
                          </a:solidFill>
                        </a:rPr>
                        <a:t>l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A31515"/>
                          </a:solidFill>
                        </a:rPr>
                        <a:t>o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A31515"/>
                          </a:solidFill>
                        </a:rPr>
                        <a:t>!</a:t>
                      </a:r>
                      <a:endParaRPr lang="en-US" dirty="0">
                        <a:solidFill>
                          <a:srgbClr val="A31515"/>
                        </a:solidFill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A31515"/>
                          </a:solidFill>
                        </a:rPr>
                        <a:t>/0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4642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358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Объекты типа </a:t>
            </a:r>
            <a:r>
              <a:rPr lang="en-US" sz="27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string</a:t>
            </a:r>
            <a:r>
              <a:rPr lang="ru-RU" sz="27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D7DD9EC5-943B-49AE-AAEE-15C6F53BC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238250"/>
            <a:ext cx="11320461" cy="1379596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Объекты класса </a:t>
            </a:r>
            <a:r>
              <a:rPr lang="ru-RU" sz="2200" dirty="0" err="1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string</a:t>
            </a:r>
            <a:r>
              <a:rPr lang="ru-RU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облегчают работу, потому что позволяют использовать </a:t>
            </a:r>
            <a:r>
              <a:rPr lang="ru-RU" b="1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методы</a:t>
            </a:r>
            <a:r>
              <a:rPr lang="ru-RU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Для того, чтобы их можно было использовать, необходимо подключить заголовочный файл</a:t>
            </a:r>
            <a:r>
              <a:rPr lang="en-US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en-US" sz="2200" dirty="0">
                <a:solidFill>
                  <a:srgbClr val="808080"/>
                </a:solidFill>
                <a:latin typeface="Cascadia Mono" panose="020B0609020000020004" pitchFamily="49" charset="0"/>
              </a:rPr>
              <a:t>#include</a:t>
            </a:r>
            <a:r>
              <a:rPr lang="en-US" sz="22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2200" dirty="0">
                <a:solidFill>
                  <a:srgbClr val="A31515"/>
                </a:solidFill>
                <a:latin typeface="Cascadia Mono" panose="020B0609020000020004" pitchFamily="49" charset="0"/>
              </a:rPr>
              <a:t>&lt;string&gt;</a:t>
            </a:r>
            <a:r>
              <a:rPr lang="en-US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5015C6F-FAD6-4FF9-BF74-19C70299BA0F}"/>
              </a:ext>
            </a:extLst>
          </p:cNvPr>
          <p:cNvGrpSpPr/>
          <p:nvPr/>
        </p:nvGrpSpPr>
        <p:grpSpPr>
          <a:xfrm>
            <a:off x="2546975" y="3396606"/>
            <a:ext cx="885200" cy="885200"/>
            <a:chOff x="1755904" y="2701598"/>
            <a:chExt cx="885200" cy="885200"/>
          </a:xfrm>
        </p:grpSpPr>
        <p:sp>
          <p:nvSpPr>
            <p:cNvPr id="31" name="Google Shape;346;p37">
              <a:extLst>
                <a:ext uri="{FF2B5EF4-FFF2-40B4-BE49-F238E27FC236}">
                  <a16:creationId xmlns:a16="http://schemas.microsoft.com/office/drawing/2014/main" id="{778C4089-8444-4D92-953C-101456857FCB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solidFill>
              <a:srgbClr val="0000FF">
                <a:alpha val="43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350;p37">
              <a:extLst>
                <a:ext uri="{FF2B5EF4-FFF2-40B4-BE49-F238E27FC236}">
                  <a16:creationId xmlns:a16="http://schemas.microsoft.com/office/drawing/2014/main" id="{E3D23EF7-B024-47D5-9376-4E15811EB791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01</a:t>
              </a: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63366637-1C00-4DA4-92E3-FE3FBBF52B70}"/>
              </a:ext>
            </a:extLst>
          </p:cNvPr>
          <p:cNvGrpSpPr/>
          <p:nvPr/>
        </p:nvGrpSpPr>
        <p:grpSpPr>
          <a:xfrm>
            <a:off x="5928990" y="3403152"/>
            <a:ext cx="885200" cy="885200"/>
            <a:chOff x="4379996" y="2701598"/>
            <a:chExt cx="885200" cy="885200"/>
          </a:xfrm>
        </p:grpSpPr>
        <p:sp>
          <p:nvSpPr>
            <p:cNvPr id="28" name="Google Shape;343;p37">
              <a:extLst>
                <a:ext uri="{FF2B5EF4-FFF2-40B4-BE49-F238E27FC236}">
                  <a16:creationId xmlns:a16="http://schemas.microsoft.com/office/drawing/2014/main" id="{4F4B4AFC-6977-47C2-BAC1-90A7D39D7BB2}"/>
                </a:ext>
              </a:extLst>
            </p:cNvPr>
            <p:cNvSpPr/>
            <p:nvPr/>
          </p:nvSpPr>
          <p:spPr>
            <a:xfrm>
              <a:off x="4379996" y="2701598"/>
              <a:ext cx="885200" cy="885200"/>
            </a:xfrm>
            <a:prstGeom prst="ellipse">
              <a:avLst/>
            </a:prstGeom>
            <a:solidFill>
              <a:srgbClr val="FF7C80">
                <a:alpha val="459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353;p37">
              <a:extLst>
                <a:ext uri="{FF2B5EF4-FFF2-40B4-BE49-F238E27FC236}">
                  <a16:creationId xmlns:a16="http://schemas.microsoft.com/office/drawing/2014/main" id="{A363D99A-2D15-4E2D-B02A-8CEF3C7171FF}"/>
                </a:ext>
              </a:extLst>
            </p:cNvPr>
            <p:cNvSpPr txBox="1">
              <a:spLocks/>
            </p:cNvSpPr>
            <p:nvPr/>
          </p:nvSpPr>
          <p:spPr>
            <a:xfrm>
              <a:off x="4379996" y="2839598"/>
              <a:ext cx="885200" cy="609600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02</a:t>
              </a: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F0DBD543-05C9-4855-81D3-526A9C0D0094}"/>
              </a:ext>
            </a:extLst>
          </p:cNvPr>
          <p:cNvGrpSpPr/>
          <p:nvPr/>
        </p:nvGrpSpPr>
        <p:grpSpPr>
          <a:xfrm>
            <a:off x="9311005" y="3396606"/>
            <a:ext cx="892370" cy="885200"/>
            <a:chOff x="7005219" y="2701598"/>
            <a:chExt cx="892370" cy="885200"/>
          </a:xfrm>
        </p:grpSpPr>
        <p:sp>
          <p:nvSpPr>
            <p:cNvPr id="30" name="Google Shape;345;p37">
              <a:extLst>
                <a:ext uri="{FF2B5EF4-FFF2-40B4-BE49-F238E27FC236}">
                  <a16:creationId xmlns:a16="http://schemas.microsoft.com/office/drawing/2014/main" id="{A6F9F450-96C1-4029-86F3-62F7B4320949}"/>
                </a:ext>
              </a:extLst>
            </p:cNvPr>
            <p:cNvSpPr/>
            <p:nvPr/>
          </p:nvSpPr>
          <p:spPr>
            <a:xfrm>
              <a:off x="7005219" y="2701598"/>
              <a:ext cx="885200" cy="885200"/>
            </a:xfrm>
            <a:prstGeom prst="ellipse">
              <a:avLst/>
            </a:prstGeom>
            <a:solidFill>
              <a:srgbClr val="A52AFF">
                <a:alpha val="383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356;p37">
              <a:extLst>
                <a:ext uri="{FF2B5EF4-FFF2-40B4-BE49-F238E27FC236}">
                  <a16:creationId xmlns:a16="http://schemas.microsoft.com/office/drawing/2014/main" id="{4574E0B7-A55F-409D-9152-764FBA41046F}"/>
                </a:ext>
              </a:extLst>
            </p:cNvPr>
            <p:cNvSpPr txBox="1">
              <a:spLocks/>
            </p:cNvSpPr>
            <p:nvPr/>
          </p:nvSpPr>
          <p:spPr>
            <a:xfrm>
              <a:off x="7012389" y="2839198"/>
              <a:ext cx="885200" cy="610000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03</a:t>
              </a:r>
            </a:p>
          </p:txBody>
        </p:sp>
      </p:grpSp>
      <p:grpSp>
        <p:nvGrpSpPr>
          <p:cNvPr id="38" name="Google Shape;1588;p36">
            <a:extLst>
              <a:ext uri="{FF2B5EF4-FFF2-40B4-BE49-F238E27FC236}">
                <a16:creationId xmlns:a16="http://schemas.microsoft.com/office/drawing/2014/main" id="{74EBB4FA-B028-4BF4-8B1F-23EFD6AAAA2A}"/>
              </a:ext>
            </a:extLst>
          </p:cNvPr>
          <p:cNvGrpSpPr/>
          <p:nvPr/>
        </p:nvGrpSpPr>
        <p:grpSpPr>
          <a:xfrm>
            <a:off x="1811281" y="4699837"/>
            <a:ext cx="385962" cy="385694"/>
            <a:chOff x="6593674" y="1273402"/>
            <a:chExt cx="572754" cy="572357"/>
          </a:xfrm>
        </p:grpSpPr>
        <p:sp>
          <p:nvSpPr>
            <p:cNvPr id="40" name="Google Shape;1589;p36">
              <a:extLst>
                <a:ext uri="{FF2B5EF4-FFF2-40B4-BE49-F238E27FC236}">
                  <a16:creationId xmlns:a16="http://schemas.microsoft.com/office/drawing/2014/main" id="{5A573BC8-8D02-4827-8964-CA93BEE940F6}"/>
                </a:ext>
              </a:extLst>
            </p:cNvPr>
            <p:cNvSpPr/>
            <p:nvPr/>
          </p:nvSpPr>
          <p:spPr>
            <a:xfrm>
              <a:off x="6593674" y="1273402"/>
              <a:ext cx="572754" cy="572357"/>
            </a:xfrm>
            <a:prstGeom prst="rect">
              <a:avLst/>
            </a:prstGeom>
            <a:noFill/>
            <a:ln w="38100" cap="flat" cmpd="sng">
              <a:solidFill>
                <a:srgbClr val="FF5C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590;p36">
              <a:extLst>
                <a:ext uri="{FF2B5EF4-FFF2-40B4-BE49-F238E27FC236}">
                  <a16:creationId xmlns:a16="http://schemas.microsoft.com/office/drawing/2014/main" id="{3B691C68-48F6-488E-9BF9-31FCAFB2B8FD}"/>
                </a:ext>
              </a:extLst>
            </p:cNvPr>
            <p:cNvSpPr/>
            <p:nvPr/>
          </p:nvSpPr>
          <p:spPr>
            <a:xfrm>
              <a:off x="6694503" y="1379957"/>
              <a:ext cx="371054" cy="357633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solidFill>
              <a:srgbClr val="FF5C5C"/>
            </a:solidFill>
            <a:ln>
              <a:solidFill>
                <a:srgbClr val="9494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42" name="Google Shape;1585;p36">
            <a:extLst>
              <a:ext uri="{FF2B5EF4-FFF2-40B4-BE49-F238E27FC236}">
                <a16:creationId xmlns:a16="http://schemas.microsoft.com/office/drawing/2014/main" id="{DEFC83B7-DEF9-4211-890C-2A589C4A59D2}"/>
              </a:ext>
            </a:extLst>
          </p:cNvPr>
          <p:cNvGrpSpPr/>
          <p:nvPr/>
        </p:nvGrpSpPr>
        <p:grpSpPr>
          <a:xfrm>
            <a:off x="1811266" y="5665236"/>
            <a:ext cx="385963" cy="385695"/>
            <a:chOff x="1977583" y="1273395"/>
            <a:chExt cx="572754" cy="572357"/>
          </a:xfrm>
        </p:grpSpPr>
        <p:sp>
          <p:nvSpPr>
            <p:cNvPr id="43" name="Google Shape;1586;p36">
              <a:extLst>
                <a:ext uri="{FF2B5EF4-FFF2-40B4-BE49-F238E27FC236}">
                  <a16:creationId xmlns:a16="http://schemas.microsoft.com/office/drawing/2014/main" id="{335EFA00-45A4-427F-80A2-DF28A2325798}"/>
                </a:ext>
              </a:extLst>
            </p:cNvPr>
            <p:cNvSpPr/>
            <p:nvPr/>
          </p:nvSpPr>
          <p:spPr>
            <a:xfrm>
              <a:off x="1977583" y="1273395"/>
              <a:ext cx="572754" cy="572357"/>
            </a:xfrm>
            <a:prstGeom prst="rect">
              <a:avLst/>
            </a:prstGeom>
            <a:noFill/>
            <a:ln w="38100" cap="flat" cmpd="sng">
              <a:solidFill>
                <a:srgbClr val="3980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587;p36">
              <a:extLst>
                <a:ext uri="{FF2B5EF4-FFF2-40B4-BE49-F238E27FC236}">
                  <a16:creationId xmlns:a16="http://schemas.microsoft.com/office/drawing/2014/main" id="{D33C07B4-BF05-4BFF-AB2B-A60EDA9B8352}"/>
                </a:ext>
              </a:extLst>
            </p:cNvPr>
            <p:cNvSpPr/>
            <p:nvPr/>
          </p:nvSpPr>
          <p:spPr>
            <a:xfrm>
              <a:off x="2059891" y="1409883"/>
              <a:ext cx="408143" cy="297919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solidFill>
              <a:srgbClr val="398059"/>
            </a:solidFill>
            <a:ln>
              <a:solidFill>
                <a:srgbClr val="9494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A90DCDBB-C0FF-42D8-8C4A-AF3B20224BE4}"/>
              </a:ext>
            </a:extLst>
          </p:cNvPr>
          <p:cNvSpPr txBox="1"/>
          <p:nvPr/>
        </p:nvSpPr>
        <p:spPr>
          <a:xfrm>
            <a:off x="2265190" y="4569519"/>
            <a:ext cx="1943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sizeof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(str) / </a:t>
            </a:r>
            <a:r>
              <a:rPr lang="en-US" sz="1800" dirty="0" err="1">
                <a:solidFill>
                  <a:srgbClr val="0000FF"/>
                </a:solidFill>
                <a:latin typeface="Cascadia Mono" panose="020B0609020000020004" pitchFamily="49" charset="0"/>
              </a:rPr>
              <a:t>sizeof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char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  <a:endParaRPr lang="ru-RU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384286B-F3CC-489A-9CCB-B91FD51529ED}"/>
              </a:ext>
            </a:extLst>
          </p:cNvPr>
          <p:cNvSpPr txBox="1"/>
          <p:nvPr/>
        </p:nvSpPr>
        <p:spPr>
          <a:xfrm>
            <a:off x="2265190" y="5665236"/>
            <a:ext cx="16808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str.</a:t>
            </a:r>
            <a:r>
              <a:rPr lang="en-US" sz="1800" dirty="0" err="1">
                <a:solidFill>
                  <a:srgbClr val="A52AFF"/>
                </a:solidFill>
                <a:latin typeface="Cascadia Mono" panose="020B0609020000020004" pitchFamily="49" charset="0"/>
              </a:rPr>
              <a:t>size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  <a:endParaRPr lang="ru-RU" dirty="0"/>
          </a:p>
        </p:txBody>
      </p:sp>
      <p:grpSp>
        <p:nvGrpSpPr>
          <p:cNvPr id="47" name="Google Shape;1588;p36">
            <a:extLst>
              <a:ext uri="{FF2B5EF4-FFF2-40B4-BE49-F238E27FC236}">
                <a16:creationId xmlns:a16="http://schemas.microsoft.com/office/drawing/2014/main" id="{A1AA25C0-130D-46A4-B49F-E870293CE750}"/>
              </a:ext>
            </a:extLst>
          </p:cNvPr>
          <p:cNvGrpSpPr/>
          <p:nvPr/>
        </p:nvGrpSpPr>
        <p:grpSpPr>
          <a:xfrm>
            <a:off x="4994074" y="4699837"/>
            <a:ext cx="385962" cy="385694"/>
            <a:chOff x="6593674" y="1273402"/>
            <a:chExt cx="572754" cy="572357"/>
          </a:xfrm>
        </p:grpSpPr>
        <p:sp>
          <p:nvSpPr>
            <p:cNvPr id="48" name="Google Shape;1589;p36">
              <a:extLst>
                <a:ext uri="{FF2B5EF4-FFF2-40B4-BE49-F238E27FC236}">
                  <a16:creationId xmlns:a16="http://schemas.microsoft.com/office/drawing/2014/main" id="{FE57E2CA-9F4B-45D2-A2A0-531BFADEF78E}"/>
                </a:ext>
              </a:extLst>
            </p:cNvPr>
            <p:cNvSpPr/>
            <p:nvPr/>
          </p:nvSpPr>
          <p:spPr>
            <a:xfrm>
              <a:off x="6593674" y="1273402"/>
              <a:ext cx="572754" cy="572357"/>
            </a:xfrm>
            <a:prstGeom prst="rect">
              <a:avLst/>
            </a:prstGeom>
            <a:noFill/>
            <a:ln w="38100" cap="flat" cmpd="sng">
              <a:solidFill>
                <a:srgbClr val="FF5C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590;p36">
              <a:extLst>
                <a:ext uri="{FF2B5EF4-FFF2-40B4-BE49-F238E27FC236}">
                  <a16:creationId xmlns:a16="http://schemas.microsoft.com/office/drawing/2014/main" id="{E491281D-E0D4-4202-A187-407C84211F47}"/>
                </a:ext>
              </a:extLst>
            </p:cNvPr>
            <p:cNvSpPr/>
            <p:nvPr/>
          </p:nvSpPr>
          <p:spPr>
            <a:xfrm>
              <a:off x="6694503" y="1379957"/>
              <a:ext cx="371054" cy="357633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solidFill>
              <a:srgbClr val="FF5C5C"/>
            </a:solidFill>
            <a:ln>
              <a:solidFill>
                <a:srgbClr val="9494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94985BF2-2E68-49D3-8B1B-40868FA22A05}"/>
              </a:ext>
            </a:extLst>
          </p:cNvPr>
          <p:cNvSpPr txBox="1"/>
          <p:nvPr/>
        </p:nvSpPr>
        <p:spPr>
          <a:xfrm>
            <a:off x="5447983" y="4569519"/>
            <a:ext cx="1943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if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(str</a:t>
            </a:r>
            <a:r>
              <a:rPr lang="en-US" sz="1800" dirty="0">
                <a:solidFill>
                  <a:srgbClr val="008080"/>
                </a:solidFill>
                <a:latin typeface="Cascadia Mono" panose="020B0609020000020004" pitchFamily="49" charset="0"/>
              </a:rPr>
              <a:t>[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1</a:t>
            </a:r>
            <a:r>
              <a:rPr lang="en-US" sz="1800" dirty="0">
                <a:solidFill>
                  <a:srgbClr val="008080"/>
                </a:solidFill>
                <a:latin typeface="Cascadia Mono" panose="020B0609020000020004" pitchFamily="49" charset="0"/>
              </a:rPr>
              <a:t>]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==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'/0'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)</a:t>
            </a:r>
            <a:endParaRPr lang="ru-RU" dirty="0"/>
          </a:p>
        </p:txBody>
      </p:sp>
      <p:grpSp>
        <p:nvGrpSpPr>
          <p:cNvPr id="51" name="Google Shape;1585;p36">
            <a:extLst>
              <a:ext uri="{FF2B5EF4-FFF2-40B4-BE49-F238E27FC236}">
                <a16:creationId xmlns:a16="http://schemas.microsoft.com/office/drawing/2014/main" id="{16FCE5C1-D486-4048-8BBF-EB6BBE138E4F}"/>
              </a:ext>
            </a:extLst>
          </p:cNvPr>
          <p:cNvGrpSpPr/>
          <p:nvPr/>
        </p:nvGrpSpPr>
        <p:grpSpPr>
          <a:xfrm>
            <a:off x="4994059" y="5671456"/>
            <a:ext cx="385963" cy="385695"/>
            <a:chOff x="1977583" y="1273395"/>
            <a:chExt cx="572754" cy="572357"/>
          </a:xfrm>
        </p:grpSpPr>
        <p:sp>
          <p:nvSpPr>
            <p:cNvPr id="52" name="Google Shape;1586;p36">
              <a:extLst>
                <a:ext uri="{FF2B5EF4-FFF2-40B4-BE49-F238E27FC236}">
                  <a16:creationId xmlns:a16="http://schemas.microsoft.com/office/drawing/2014/main" id="{6DE430B1-B717-4448-AC6D-0B74FE9790E5}"/>
                </a:ext>
              </a:extLst>
            </p:cNvPr>
            <p:cNvSpPr/>
            <p:nvPr/>
          </p:nvSpPr>
          <p:spPr>
            <a:xfrm>
              <a:off x="1977583" y="1273395"/>
              <a:ext cx="572754" cy="572357"/>
            </a:xfrm>
            <a:prstGeom prst="rect">
              <a:avLst/>
            </a:prstGeom>
            <a:noFill/>
            <a:ln w="38100" cap="flat" cmpd="sng">
              <a:solidFill>
                <a:srgbClr val="3980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587;p36">
              <a:extLst>
                <a:ext uri="{FF2B5EF4-FFF2-40B4-BE49-F238E27FC236}">
                  <a16:creationId xmlns:a16="http://schemas.microsoft.com/office/drawing/2014/main" id="{D5F8995A-6810-4CDE-A71A-99BB871ED35B}"/>
                </a:ext>
              </a:extLst>
            </p:cNvPr>
            <p:cNvSpPr/>
            <p:nvPr/>
          </p:nvSpPr>
          <p:spPr>
            <a:xfrm>
              <a:off x="2059891" y="1409883"/>
              <a:ext cx="408143" cy="297919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solidFill>
              <a:srgbClr val="398059"/>
            </a:solidFill>
            <a:ln>
              <a:solidFill>
                <a:srgbClr val="9494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42B727FA-BC14-44C4-B3D7-DAA45516681D}"/>
              </a:ext>
            </a:extLst>
          </p:cNvPr>
          <p:cNvSpPr txBox="1"/>
          <p:nvPr/>
        </p:nvSpPr>
        <p:spPr>
          <a:xfrm>
            <a:off x="5447983" y="5671456"/>
            <a:ext cx="22675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if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str.</a:t>
            </a:r>
            <a:r>
              <a:rPr lang="en-US" sz="1800" dirty="0" err="1">
                <a:solidFill>
                  <a:srgbClr val="A52AFF"/>
                </a:solidFill>
                <a:latin typeface="Cascadia Mono" panose="020B0609020000020004" pitchFamily="49" charset="0"/>
              </a:rPr>
              <a:t>empty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())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F55D48-23CE-4787-9360-87C4BC5C1BC2}"/>
              </a:ext>
            </a:extLst>
          </p:cNvPr>
          <p:cNvSpPr txBox="1"/>
          <p:nvPr/>
        </p:nvSpPr>
        <p:spPr>
          <a:xfrm>
            <a:off x="8251065" y="4569519"/>
            <a:ext cx="30194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Методы для вставки и удаления символов, отчистки строки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33AFC46-D157-406B-8AC6-56A5EF82676C}"/>
              </a:ext>
            </a:extLst>
          </p:cNvPr>
          <p:cNvSpPr txBox="1"/>
          <p:nvPr/>
        </p:nvSpPr>
        <p:spPr>
          <a:xfrm>
            <a:off x="2536371" y="2663183"/>
            <a:ext cx="7119257" cy="476726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string</a:t>
            </a:r>
            <a:r>
              <a:rPr lang="ru-RU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sz="2200" dirty="0" err="1">
                <a:solidFill>
                  <a:srgbClr val="1F377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имя_строки</a:t>
            </a:r>
            <a:r>
              <a:rPr lang="en-US" sz="2200" dirty="0">
                <a:solidFill>
                  <a:srgbClr val="1F377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= </a:t>
            </a:r>
            <a:r>
              <a:rPr lang="en-US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“</a:t>
            </a:r>
            <a:r>
              <a:rPr lang="ru-RU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Строковая константа</a:t>
            </a:r>
            <a:r>
              <a:rPr lang="en-US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”</a:t>
            </a:r>
            <a:r>
              <a:rPr lang="ru-RU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;</a:t>
            </a:r>
            <a:endParaRPr lang="en-US" sz="22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36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Ввод и вывод данных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399B05-BD2D-4B18-A95F-4CABB73CBCB1}"/>
              </a:ext>
            </a:extLst>
          </p:cNvPr>
          <p:cNvSpPr txBox="1"/>
          <p:nvPr/>
        </p:nvSpPr>
        <p:spPr>
          <a:xfrm>
            <a:off x="2748279" y="1233488"/>
            <a:ext cx="1009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Ввод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9FA190E-4914-4B93-8507-198A8E605181}"/>
              </a:ext>
            </a:extLst>
          </p:cNvPr>
          <p:cNvSpPr txBox="1"/>
          <p:nvPr/>
        </p:nvSpPr>
        <p:spPr>
          <a:xfrm>
            <a:off x="2629124" y="4014082"/>
            <a:ext cx="124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Вывод</a:t>
            </a:r>
          </a:p>
        </p:txBody>
      </p:sp>
      <p:sp>
        <p:nvSpPr>
          <p:cNvPr id="73" name="Объект 2">
            <a:extLst>
              <a:ext uri="{FF2B5EF4-FFF2-40B4-BE49-F238E27FC236}">
                <a16:creationId xmlns:a16="http://schemas.microsoft.com/office/drawing/2014/main" id="{AD768D35-70EE-43FA-9ED4-AB6AD8CB6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637046"/>
            <a:ext cx="5312409" cy="2088101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Раньше для ввода данных мы использовали </a:t>
            </a:r>
            <a:r>
              <a:rPr lang="en-US" sz="2200" dirty="0" err="1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cin</a:t>
            </a:r>
            <a:r>
              <a:rPr lang="ru-RU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однако в случае строк это позволит ввести данные </a:t>
            </a:r>
            <a:r>
              <a:rPr lang="ru-RU" i="1" u="sng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только до пробела</a:t>
            </a:r>
            <a:r>
              <a:rPr lang="ru-RU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поэтому используется </a:t>
            </a:r>
            <a:r>
              <a:rPr lang="en-US" sz="2200" dirty="0" err="1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getline</a:t>
            </a:r>
            <a:r>
              <a:rPr lang="en-US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</a:p>
        </p:txBody>
      </p:sp>
      <p:sp>
        <p:nvSpPr>
          <p:cNvPr id="74" name="Объект 2">
            <a:extLst>
              <a:ext uri="{FF2B5EF4-FFF2-40B4-BE49-F238E27FC236}">
                <a16:creationId xmlns:a16="http://schemas.microsoft.com/office/drawing/2014/main" id="{CE90C598-0D0A-4528-8145-90A203B26293}"/>
              </a:ext>
            </a:extLst>
          </p:cNvPr>
          <p:cNvSpPr txBox="1">
            <a:spLocks/>
          </p:cNvSpPr>
          <p:nvPr/>
        </p:nvSpPr>
        <p:spPr>
          <a:xfrm>
            <a:off x="524511" y="4391595"/>
            <a:ext cx="5312410" cy="1311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500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ru-RU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Вывод данных на экран происходит при помощи их передачи в поток </a:t>
            </a:r>
            <a:r>
              <a:rPr lang="en-US" sz="2200" dirty="0" err="1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cout</a:t>
            </a:r>
            <a:r>
              <a:rPr lang="en-US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</p:txBody>
      </p: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8FD39B10-F61D-4731-9D5A-525BD52E8524}"/>
              </a:ext>
            </a:extLst>
          </p:cNvPr>
          <p:cNvCxnSpPr>
            <a:cxnSpLocks/>
          </p:cNvCxnSpPr>
          <p:nvPr/>
        </p:nvCxnSpPr>
        <p:spPr>
          <a:xfrm flipV="1">
            <a:off x="6096000" y="1233488"/>
            <a:ext cx="0" cy="4470082"/>
          </a:xfrm>
          <a:prstGeom prst="line">
            <a:avLst/>
          </a:prstGeom>
          <a:ln w="2857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5" name="Объект 84">
            <a:extLst>
              <a:ext uri="{FF2B5EF4-FFF2-40B4-BE49-F238E27FC236}">
                <a16:creationId xmlns:a16="http://schemas.microsoft.com/office/drawing/2014/main" id="{18245B92-708D-4BDF-AF1C-9B852E8F25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161750"/>
              </p:ext>
            </p:extLst>
          </p:nvPr>
        </p:nvGraphicFramePr>
        <p:xfrm>
          <a:off x="6258719" y="1233488"/>
          <a:ext cx="8131175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Document" r:id="rId3" imgW="8130600" imgH="5418000" progId="Word.OpenDocumentText.12">
                  <p:embed/>
                </p:oleObj>
              </mc:Choice>
              <mc:Fallback>
                <p:oleObj name="Document" r:id="rId3" imgW="8130600" imgH="541800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58719" y="1233488"/>
                        <a:ext cx="8131175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7" name="Рисунок 86">
            <a:extLst>
              <a:ext uri="{FF2B5EF4-FFF2-40B4-BE49-F238E27FC236}">
                <a16:creationId xmlns:a16="http://schemas.microsoft.com/office/drawing/2014/main" id="{FAC4301C-0D3E-4BCB-88E8-966E1BB209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9965" y="4910421"/>
            <a:ext cx="3269303" cy="1049898"/>
          </a:xfrm>
          <a:prstGeom prst="roundRect">
            <a:avLst/>
          </a:prstGeom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45B45ADF-4816-4287-8103-C86328352017}"/>
              </a:ext>
            </a:extLst>
          </p:cNvPr>
          <p:cNvSpPr txBox="1"/>
          <p:nvPr/>
        </p:nvSpPr>
        <p:spPr>
          <a:xfrm>
            <a:off x="6850207" y="5204538"/>
            <a:ext cx="124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Вывод</a:t>
            </a:r>
          </a:p>
        </p:txBody>
      </p:sp>
    </p:spTree>
    <p:extLst>
      <p:ext uri="{BB962C8B-B14F-4D97-AF65-F5344CB8AC3E}">
        <p14:creationId xmlns:p14="http://schemas.microsoft.com/office/powerpoint/2010/main" val="1413792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Методы</a:t>
            </a:r>
            <a:r>
              <a:rPr lang="en-US" dirty="0"/>
              <a:t> </a:t>
            </a:r>
            <a:r>
              <a:rPr lang="ru-RU" dirty="0"/>
              <a:t>для работы со строками </a:t>
            </a:r>
            <a:r>
              <a:rPr lang="en-US" dirty="0"/>
              <a:t>{</a:t>
            </a:r>
            <a:endParaRPr lang="ru-RU" dirty="0"/>
          </a:p>
        </p:txBody>
      </p:sp>
      <p:graphicFrame>
        <p:nvGraphicFramePr>
          <p:cNvPr id="7" name="Таблица 8">
            <a:extLst>
              <a:ext uri="{FF2B5EF4-FFF2-40B4-BE49-F238E27FC236}">
                <a16:creationId xmlns:a16="http://schemas.microsoft.com/office/drawing/2014/main" id="{634CF740-9648-40BE-AF2D-4CBFCE9A58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933546"/>
              </p:ext>
            </p:extLst>
          </p:nvPr>
        </p:nvGraphicFramePr>
        <p:xfrm>
          <a:off x="994410" y="1233488"/>
          <a:ext cx="10983276" cy="49174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43734">
                  <a:extLst>
                    <a:ext uri="{9D8B030D-6E8A-4147-A177-3AD203B41FA5}">
                      <a16:colId xmlns:a16="http://schemas.microsoft.com/office/drawing/2014/main" val="881916925"/>
                    </a:ext>
                  </a:extLst>
                </a:gridCol>
                <a:gridCol w="8539542">
                  <a:extLst>
                    <a:ext uri="{9D8B030D-6E8A-4147-A177-3AD203B41FA5}">
                      <a16:colId xmlns:a16="http://schemas.microsoft.com/office/drawing/2014/main" val="11272070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Метод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Описание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298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.</a:t>
                      </a:r>
                      <a:r>
                        <a:rPr lang="en-US" sz="1600" kern="1200" dirty="0">
                          <a:solidFill>
                            <a:srgbClr val="A52AFF"/>
                          </a:solidFill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size</a:t>
                      </a:r>
                      <a:r>
                        <a:rPr lang="en-US" sz="1600" dirty="0"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()</a:t>
                      </a:r>
                      <a:endParaRPr lang="ru-RU" sz="1600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Возвращает длину строки в виде целого числа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1758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.</a:t>
                      </a:r>
                      <a:r>
                        <a:rPr lang="en-US" sz="1600" kern="1200" dirty="0">
                          <a:solidFill>
                            <a:srgbClr val="A52AFF"/>
                          </a:solidFill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empty</a:t>
                      </a:r>
                      <a:r>
                        <a:rPr lang="en-US" sz="1600" dirty="0"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()</a:t>
                      </a:r>
                      <a:endParaRPr lang="ru-RU" sz="1600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Проверяет строку на пустоту. Если строка пустая вернет </a:t>
                      </a:r>
                      <a:r>
                        <a:rPr lang="ru-RU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булевое</a:t>
                      </a:r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значение </a:t>
                      </a:r>
                      <a:r>
                        <a:rPr lang="en-US" sz="1600" kern="1200" dirty="0">
                          <a:solidFill>
                            <a:srgbClr val="0000FF"/>
                          </a:solidFill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true</a:t>
                      </a:r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, в противном случае </a:t>
                      </a:r>
                      <a:r>
                        <a:rPr lang="en-US" sz="1600" kern="1200" dirty="0">
                          <a:solidFill>
                            <a:srgbClr val="0000FF"/>
                          </a:solidFill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false</a:t>
                      </a:r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.</a:t>
                      </a:r>
                      <a:endParaRPr lang="ru-RU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742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.</a:t>
                      </a:r>
                      <a:r>
                        <a:rPr lang="en-US" sz="1600" kern="1200" dirty="0">
                          <a:solidFill>
                            <a:srgbClr val="A52AFF"/>
                          </a:solidFill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insert</a:t>
                      </a:r>
                      <a:r>
                        <a:rPr lang="en-US" sz="1600" dirty="0"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(</a:t>
                      </a:r>
                      <a:r>
                        <a:rPr lang="en-US" sz="1600" dirty="0" err="1"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startIndex</a:t>
                      </a:r>
                      <a:r>
                        <a:rPr lang="en-US" sz="1600" dirty="0"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, data)</a:t>
                      </a:r>
                      <a:endParaRPr lang="ru-RU" sz="1600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Производит вставку данных в строку.</a:t>
                      </a:r>
                    </a:p>
                    <a:p>
                      <a:pPr marL="354013" indent="182563" algn="just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startIndex</a:t>
                      </a:r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– </a:t>
                      </a:r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позиция, с которой необходимо производить вставку (тип </a:t>
                      </a:r>
                      <a:r>
                        <a:rPr lang="en-US" sz="1600" kern="1200" dirty="0">
                          <a:solidFill>
                            <a:srgbClr val="0000FF"/>
                          </a:solidFill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int</a:t>
                      </a:r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);</a:t>
                      </a:r>
                    </a:p>
                    <a:p>
                      <a:pPr marL="354013" indent="182563" algn="just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data – </a:t>
                      </a:r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данные для вставки (другая строка или строковая константа)</a:t>
                      </a:r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7699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.</a:t>
                      </a:r>
                      <a:r>
                        <a:rPr lang="en-US" sz="1600" kern="1200" dirty="0">
                          <a:solidFill>
                            <a:srgbClr val="A52AFF"/>
                          </a:solidFill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erase</a:t>
                      </a:r>
                      <a:r>
                        <a:rPr lang="en-US" sz="1600" dirty="0"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(</a:t>
                      </a:r>
                      <a:r>
                        <a:rPr lang="en-US" sz="1600" dirty="0" err="1"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startIndex</a:t>
                      </a:r>
                      <a:r>
                        <a:rPr lang="en-US" sz="1600" dirty="0"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, count)</a:t>
                      </a:r>
                      <a:endParaRPr lang="ru-RU" sz="1600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Удаление символов из строки.</a:t>
                      </a:r>
                    </a:p>
                    <a:p>
                      <a:pPr marL="354013" marR="0" lvl="0" indent="182563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startIndex</a:t>
                      </a:r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– </a:t>
                      </a:r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позиция, с которой необходимо производить удаление (тип </a:t>
                      </a:r>
                      <a:r>
                        <a:rPr lang="en-US" sz="1600" kern="1200" dirty="0">
                          <a:solidFill>
                            <a:srgbClr val="0000FF"/>
                          </a:solidFill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int</a:t>
                      </a:r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);</a:t>
                      </a:r>
                    </a:p>
                    <a:p>
                      <a:pPr marL="354013" indent="182563" algn="just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count</a:t>
                      </a:r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– кол-во символов для удаления (тип </a:t>
                      </a:r>
                      <a:r>
                        <a:rPr lang="en-US" sz="1600" kern="1200" dirty="0">
                          <a:solidFill>
                            <a:srgbClr val="0000FF"/>
                          </a:solidFill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int</a:t>
                      </a:r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)</a:t>
                      </a:r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.</a:t>
                      </a:r>
                      <a:endParaRPr lang="en-US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864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kern="1200" dirty="0" err="1">
                          <a:solidFill>
                            <a:srgbClr val="A52AFF"/>
                          </a:solidFill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isDigit</a:t>
                      </a:r>
                      <a:r>
                        <a:rPr lang="en-US" sz="1600" dirty="0"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(c)</a:t>
                      </a:r>
                      <a:endParaRPr lang="ru-RU" sz="1600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Проверка является ли символ цифрой, где </a:t>
                      </a:r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 – </a:t>
                      </a:r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символ для проверки. Если символ число, тогда вернется значение </a:t>
                      </a:r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true</a:t>
                      </a:r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. В противном случае значение </a:t>
                      </a:r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false. </a:t>
                      </a:r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Пример</a:t>
                      </a:r>
                      <a:r>
                        <a:rPr lang="en-US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: </a:t>
                      </a:r>
                      <a:r>
                        <a:rPr lang="en-US" sz="1600" kern="1200" dirty="0" err="1">
                          <a:solidFill>
                            <a:srgbClr val="A52AFF"/>
                          </a:solidFill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isDigit</a:t>
                      </a:r>
                      <a:r>
                        <a:rPr lang="en-US" sz="1600" dirty="0"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(str[0]).</a:t>
                      </a:r>
                      <a:r>
                        <a:rPr lang="en-US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ru-RU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Для работы необходимо подключить</a:t>
                      </a:r>
                      <a:r>
                        <a:rPr lang="en-US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: </a:t>
                      </a:r>
                      <a:r>
                        <a:rPr lang="en-US" sz="1600" dirty="0">
                          <a:solidFill>
                            <a:srgbClr val="808080"/>
                          </a:solidFill>
                          <a:latin typeface="Cascadia Mono" panose="020B0609020000020004" pitchFamily="49" charset="0"/>
                        </a:rPr>
                        <a:t>#include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Cascadia Mono" panose="020B0609020000020004" pitchFamily="49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A31515"/>
                          </a:solidFill>
                          <a:latin typeface="Cascadia Mono" panose="020B0609020000020004" pitchFamily="49" charset="0"/>
                        </a:rPr>
                        <a:t>&lt;</a:t>
                      </a:r>
                      <a:r>
                        <a:rPr lang="en-US" sz="1600" dirty="0" err="1">
                          <a:solidFill>
                            <a:srgbClr val="A31515"/>
                          </a:solidFill>
                          <a:latin typeface="Cascadia Mono" panose="020B0609020000020004" pitchFamily="49" charset="0"/>
                        </a:rPr>
                        <a:t>cctype</a:t>
                      </a:r>
                      <a:r>
                        <a:rPr lang="en-US" sz="1600" dirty="0">
                          <a:solidFill>
                            <a:srgbClr val="A31515"/>
                          </a:solidFill>
                          <a:latin typeface="Cascadia Mono" panose="020B0609020000020004" pitchFamily="49" charset="0"/>
                        </a:rPr>
                        <a:t>&gt;</a:t>
                      </a:r>
                      <a:r>
                        <a:rPr lang="en-US" sz="1600" dirty="0">
                          <a:solidFill>
                            <a:srgbClr val="2B2B2B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.</a:t>
                      </a:r>
                      <a:endParaRPr lang="en-US" sz="1600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8387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84B6082-BDE0-4CFF-A616-3B5CE77474EC}"/>
              </a:ext>
            </a:extLst>
          </p:cNvPr>
          <p:cNvSpPr txBox="1"/>
          <p:nvPr/>
        </p:nvSpPr>
        <p:spPr>
          <a:xfrm>
            <a:off x="994410" y="6373182"/>
            <a:ext cx="10983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 др. функциями можно ознакомиться по ссылке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2"/>
              </a:rPr>
              <a:t>https://cplusplus.com/reference/string/string/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7409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3119</TotalTime>
  <Words>915</Words>
  <Application>Microsoft Office PowerPoint</Application>
  <PresentationFormat>Широкоэкранный</PresentationFormat>
  <Paragraphs>120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Calibri</vt:lpstr>
      <vt:lpstr>Cascadia Mono</vt:lpstr>
      <vt:lpstr>Fira Code</vt:lpstr>
      <vt:lpstr>Open Sans</vt:lpstr>
      <vt:lpstr>Roboto</vt:lpstr>
      <vt:lpstr>Wingdings</vt:lpstr>
      <vt:lpstr>Тема Office</vt:lpstr>
      <vt:lpstr>Document</vt:lpstr>
      <vt:lpstr>Текст OpenDocument</vt:lpstr>
      <vt:lpstr>Основы программирования</vt:lpstr>
      <vt:lpstr>Строки;</vt:lpstr>
      <vt:lpstr>Определение {</vt:lpstr>
      <vt:lpstr>Нулевой символ {</vt:lpstr>
      <vt:lpstr>Инициализация строки символов {</vt:lpstr>
      <vt:lpstr>Способы инициализации {</vt:lpstr>
      <vt:lpstr>Объекты типа string {</vt:lpstr>
      <vt:lpstr>Ввод и вывод данных {</vt:lpstr>
      <vt:lpstr>Методы для работы со строками {</vt:lpstr>
      <vt:lpstr>Сравнение строк {</vt:lpstr>
      <vt:lpstr>Таблица ASCII {</vt:lpstr>
      <vt:lpstr>Презентация PowerPoint</vt:lpstr>
      <vt:lpstr>ASCII коды символа {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47</cp:revision>
  <dcterms:created xsi:type="dcterms:W3CDTF">2022-07-08T00:38:35Z</dcterms:created>
  <dcterms:modified xsi:type="dcterms:W3CDTF">2023-01-24T08:18:16Z</dcterms:modified>
</cp:coreProperties>
</file>